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3352D8B-E992-405B-8B16-858CF8665B74}">
  <a:tblStyle styleId="{F3352D8B-E992-405B-8B16-858CF8665B74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b765af6b55_0_2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b765af6b55_0_2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b765af6b55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2" name="Google Shape;102;g2b765af6b55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f0ef0acb8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1f0ef0acb8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b765af6b55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g2b765af6b55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b7060ff163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2b7060ff163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b7060ff1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b7060ff1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b765af6b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b765af6b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b765af6b55_0_3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b765af6b55_0_3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b7060ff163_0_1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b7060ff163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b7060ff163_0_1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b7060ff163_0_1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b7060ff163_0_1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b7060ff163_0_1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f0ef0acb8b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f0ef0acb8b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b765af6b55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2b765af6b5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b765af6b55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g2b765af6b55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f0ef0acb8b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7" name="Google Shape;97;g1f0ef0acb8b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347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Prieš, per, apie + accusative</a:t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336300"/>
            <a:ext cx="8520600" cy="337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prieš - </a:t>
            </a:r>
            <a:r>
              <a:rPr lang="lt">
                <a:solidFill>
                  <a:srgbClr val="980000"/>
                </a:solidFill>
              </a:rPr>
              <a:t>before, ago</a:t>
            </a:r>
            <a:r>
              <a:rPr lang="lt">
                <a:solidFill>
                  <a:schemeClr val="dk1"/>
                </a:solidFill>
              </a:rPr>
              <a:t>; per - </a:t>
            </a:r>
            <a:r>
              <a:rPr lang="lt">
                <a:solidFill>
                  <a:srgbClr val="980000"/>
                </a:solidFill>
              </a:rPr>
              <a:t>during</a:t>
            </a:r>
            <a:r>
              <a:rPr lang="lt">
                <a:solidFill>
                  <a:schemeClr val="dk1"/>
                </a:solidFill>
              </a:rPr>
              <a:t>; apie - </a:t>
            </a:r>
            <a:r>
              <a:rPr lang="lt">
                <a:solidFill>
                  <a:srgbClr val="980000"/>
                </a:solidFill>
              </a:rPr>
              <a:t>around, about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I went to the seaside during the holidays. </a:t>
            </a:r>
            <a:r>
              <a:rPr lang="lt">
                <a:solidFill>
                  <a:srgbClr val="980000"/>
                </a:solidFill>
              </a:rPr>
              <a:t>- Aš važiavau į pajūrį per atostogas.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I was in Italy a month ago. </a:t>
            </a:r>
            <a:r>
              <a:rPr lang="lt">
                <a:solidFill>
                  <a:srgbClr val="980000"/>
                </a:solidFill>
              </a:rPr>
              <a:t>- Aš buvau Italijoje prieš mėnesį.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I will be working here for about an hour. </a:t>
            </a:r>
            <a:r>
              <a:rPr lang="lt">
                <a:solidFill>
                  <a:srgbClr val="980000"/>
                </a:solidFill>
              </a:rPr>
              <a:t>- Aš dirbsiu čia apie valandą.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She needs to do the shopping before dinner. </a:t>
            </a:r>
            <a:r>
              <a:rPr lang="lt">
                <a:solidFill>
                  <a:srgbClr val="980000"/>
                </a:solidFill>
              </a:rPr>
              <a:t>- Ji turi / jai reikia apsipirkti prieš vakarienę.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She drinks three cups of coffee during the day. </a:t>
            </a:r>
            <a:r>
              <a:rPr lang="lt">
                <a:solidFill>
                  <a:srgbClr val="980000"/>
                </a:solidFill>
              </a:rPr>
              <a:t>- Ji išgeria tris puodelius kavos per dieną.</a:t>
            </a:r>
            <a:endParaRPr>
              <a:solidFill>
                <a:srgbClr val="98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lt">
                <a:solidFill>
                  <a:schemeClr val="dk1"/>
                </a:solidFill>
              </a:rPr>
              <a:t>We talked about a meeting.</a:t>
            </a:r>
            <a:r>
              <a:rPr lang="lt">
                <a:solidFill>
                  <a:srgbClr val="980000"/>
                </a:solidFill>
              </a:rPr>
              <a:t> - Mes kalbėjome / kalbėjomės apie susitikimą.</a:t>
            </a:r>
            <a:endParaRPr>
              <a:solidFill>
                <a:srgbClr val="98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"/>
              <a:t>Klausymo užduotis</a:t>
            </a:r>
            <a:endParaRPr/>
          </a:p>
        </p:txBody>
      </p:sp>
      <p:sp>
        <p:nvSpPr>
          <p:cNvPr id="105" name="Google Shape;105;p22"/>
          <p:cNvSpPr txBox="1"/>
          <p:nvPr>
            <p:ph idx="1" type="body"/>
          </p:nvPr>
        </p:nvSpPr>
        <p:spPr>
          <a:xfrm>
            <a:off x="1874925" y="1152475"/>
            <a:ext cx="5941200" cy="37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Pirmadienį			A eis į klubą šokti.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Antradienį			B važiuos į mišką grybauti.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Trečiadienį			C eis į spektaklį.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Ketvirtadienį			D bėgios parke.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Penktadienį			E žiūrės filmus.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Šeštadienį			F žais šaškėmis.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Sekmadienį			G eis į baseiną.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					H eis į parodą.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"/>
              <a:t>Klausymo užduotis</a:t>
            </a:r>
            <a:endParaRPr/>
          </a:p>
        </p:txBody>
      </p:sp>
      <p:sp>
        <p:nvSpPr>
          <p:cNvPr id="111" name="Google Shape;111;p23"/>
          <p:cNvSpPr txBox="1"/>
          <p:nvPr>
            <p:ph idx="1" type="body"/>
          </p:nvPr>
        </p:nvSpPr>
        <p:spPr>
          <a:xfrm>
            <a:off x="1874925" y="1152475"/>
            <a:ext cx="5941200" cy="37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Pirmadienį </a:t>
            </a:r>
            <a:r>
              <a:rPr lang="lt">
                <a:solidFill>
                  <a:srgbClr val="980000"/>
                </a:solidFill>
              </a:rPr>
              <a:t>D</a:t>
            </a:r>
            <a:r>
              <a:rPr lang="lt">
                <a:solidFill>
                  <a:schemeClr val="dk1"/>
                </a:solidFill>
              </a:rPr>
              <a:t>				A eis į klubą šokti.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Antradienį </a:t>
            </a:r>
            <a:r>
              <a:rPr lang="lt">
                <a:solidFill>
                  <a:srgbClr val="980000"/>
                </a:solidFill>
              </a:rPr>
              <a:t>G</a:t>
            </a:r>
            <a:r>
              <a:rPr lang="lt">
                <a:solidFill>
                  <a:schemeClr val="dk1"/>
                </a:solidFill>
              </a:rPr>
              <a:t>				B važiuos į mišką grybauti.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Trečiadienį </a:t>
            </a:r>
            <a:r>
              <a:rPr lang="lt">
                <a:solidFill>
                  <a:srgbClr val="980000"/>
                </a:solidFill>
              </a:rPr>
              <a:t>H	</a:t>
            </a:r>
            <a:r>
              <a:rPr lang="lt">
                <a:solidFill>
                  <a:schemeClr val="dk1"/>
                </a:solidFill>
              </a:rPr>
              <a:t>			C eis į spektaklį.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Ketvirtadienį </a:t>
            </a:r>
            <a:r>
              <a:rPr lang="lt">
                <a:solidFill>
                  <a:srgbClr val="980000"/>
                </a:solidFill>
              </a:rPr>
              <a:t>C</a:t>
            </a:r>
            <a:r>
              <a:rPr lang="lt">
                <a:solidFill>
                  <a:schemeClr val="dk1"/>
                </a:solidFill>
              </a:rPr>
              <a:t>			D bėgios parke.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Penktadienį </a:t>
            </a:r>
            <a:r>
              <a:rPr lang="lt">
                <a:solidFill>
                  <a:srgbClr val="980000"/>
                </a:solidFill>
              </a:rPr>
              <a:t>A</a:t>
            </a:r>
            <a:r>
              <a:rPr lang="lt">
                <a:solidFill>
                  <a:schemeClr val="dk1"/>
                </a:solidFill>
              </a:rPr>
              <a:t>			E žiūrės filmus.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Šeštadienį </a:t>
            </a:r>
            <a:r>
              <a:rPr lang="lt">
                <a:solidFill>
                  <a:srgbClr val="980000"/>
                </a:solidFill>
              </a:rPr>
              <a:t>B</a:t>
            </a:r>
            <a:r>
              <a:rPr lang="lt">
                <a:solidFill>
                  <a:schemeClr val="dk1"/>
                </a:solidFill>
              </a:rPr>
              <a:t>				F žais šaškėmis.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Sekmadienį </a:t>
            </a:r>
            <a:r>
              <a:rPr lang="lt">
                <a:solidFill>
                  <a:srgbClr val="980000"/>
                </a:solidFill>
              </a:rPr>
              <a:t>E</a:t>
            </a:r>
            <a:r>
              <a:rPr lang="lt">
                <a:solidFill>
                  <a:schemeClr val="dk1"/>
                </a:solidFill>
              </a:rPr>
              <a:t>			G eis į baseiną.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						H eis į parodą.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24"/>
          <p:cNvGraphicFramePr/>
          <p:nvPr/>
        </p:nvGraphicFramePr>
        <p:xfrm>
          <a:off x="952500" y="16028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{F3352D8B-E992-405B-8B16-858CF8665B74}</a:tableStyleId>
              </a:tblPr>
              <a:tblGrid>
                <a:gridCol w="3619500"/>
                <a:gridCol w="3619500"/>
              </a:tblGrid>
              <a:tr h="4420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Kas?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Kur?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Palanga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Trakai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parkas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Kaišiadorys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muziejus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kirpykla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parduotuvė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Šiauliai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Lazdijai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  <a:tr h="442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lt" sz="1700" u="none" cap="none" strike="noStrike"/>
                        <a:t>Šakiai</a:t>
                      </a:r>
                      <a:endParaRPr sz="17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………….. jūs studijuojate? – Aš studijuoju Dailės akademijoje.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................ jūs studijuojate? – Aš studijuoju biologiją.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................. jūs mokotės italų kalbos? – Ne, mes mokomės lietuvių kalbos.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................ kurse studijuoja tavo draugas? – Jis studijuoja trečiame kurse.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................ paskaita bus pirmą valandą? – Pirmą valandą bus istorijos paskaita.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................ auditorijoje bus seminaras? – Šimtas pirmoje auditorijoje.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.............. rašysime testą? – Kitą antradienį vienuoliktą valandą.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8. ............. angliškai egzaminas? – Egzaminas angliškai yra examination.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22" name="Google Shape;122;p25"/>
          <p:cNvSpPr txBox="1"/>
          <p:nvPr/>
        </p:nvSpPr>
        <p:spPr>
          <a:xfrm>
            <a:off x="1293275" y="340375"/>
            <a:ext cx="72237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Ar, Kada, Ką, Kaip, Kelintame, Kelintoje, Kur, Kokia</a:t>
            </a:r>
            <a:endParaRPr sz="1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6"/>
          <p:cNvSpPr txBox="1"/>
          <p:nvPr>
            <p:ph type="title"/>
          </p:nvPr>
        </p:nvSpPr>
        <p:spPr>
          <a:xfrm>
            <a:off x="248675" y="104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išlaikė, klausome, laikysiu, moko, mokotės, pakartoti,</a:t>
            </a:r>
            <a:endParaRPr sz="1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 sz="1800"/>
              <a:t>pamiršau, paskolinti, rašėme, žinai</a:t>
            </a:r>
            <a:endParaRPr sz="1800"/>
          </a:p>
        </p:txBody>
      </p:sp>
      <p:sp>
        <p:nvSpPr>
          <p:cNvPr id="128" name="Google Shape;128;p26"/>
          <p:cNvSpPr txBox="1"/>
          <p:nvPr>
            <p:ph idx="1" type="body"/>
          </p:nvPr>
        </p:nvSpPr>
        <p:spPr>
          <a:xfrm>
            <a:off x="248675" y="996000"/>
            <a:ext cx="8520600" cy="41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1. Kitą savaitę aš ………..…. istorijos egzaminą.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2. Ar tu ..........................., kur bus ekonomikos paskaita?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3. Vakar Tomas .............................. prancūzų kalbos egzaminą.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4. Ar gali .............................. žodyną?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5. Kur jūs ............................ anglų kalbos?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6. Vakar mes ............................... biologijos testą.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7. Aš .............................. padaryti namų darbą!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8. Per paskaitą mes dažnai .............................. pokalbių.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rgbClr val="000000"/>
                </a:solidFill>
              </a:rPr>
              <a:t>9. Dėstytojau, ar galite ................................. ?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rgbClr val="000000"/>
                </a:solidFill>
              </a:rPr>
              <a:t>10. Kristina ................................ vaikus matematikos.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Nauji žodžiai ir frazės</a:t>
            </a:r>
            <a:endParaRPr/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Praleisti laiką - </a:t>
            </a:r>
            <a:r>
              <a:rPr lang="lt">
                <a:solidFill>
                  <a:srgbClr val="980000"/>
                </a:solidFill>
              </a:rPr>
              <a:t>to spend time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Neleidžia - </a:t>
            </a:r>
            <a:r>
              <a:rPr lang="lt">
                <a:solidFill>
                  <a:srgbClr val="980000"/>
                </a:solidFill>
              </a:rPr>
              <a:t>does not let/allow</a:t>
            </a:r>
            <a:endParaRPr>
              <a:solidFill>
                <a:srgbClr val="98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230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/>
              <a:t>Nesimokyti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Jis ……</a:t>
            </a:r>
            <a:r>
              <a:rPr lang="lt">
                <a:solidFill>
                  <a:srgbClr val="980000"/>
                </a:solidFill>
              </a:rPr>
              <a:t>nesimokė, </a:t>
            </a:r>
            <a:r>
              <a:rPr lang="lt">
                <a:solidFill>
                  <a:srgbClr val="980000"/>
                </a:solidFill>
              </a:rPr>
              <a:t>nesimoko, nesimokys</a:t>
            </a:r>
            <a:r>
              <a:rPr lang="lt">
                <a:solidFill>
                  <a:schemeClr val="dk1"/>
                </a:solidFill>
              </a:rPr>
              <a:t>……. prancūzų kalbos.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Mes ...........</a:t>
            </a:r>
            <a:r>
              <a:rPr lang="lt">
                <a:solidFill>
                  <a:srgbClr val="980000"/>
                </a:solidFill>
              </a:rPr>
              <a:t>nesimokėme, </a:t>
            </a:r>
            <a:r>
              <a:rPr lang="lt">
                <a:solidFill>
                  <a:srgbClr val="980000"/>
                </a:solidFill>
              </a:rPr>
              <a:t>nesimokome, nesimokysime</a:t>
            </a:r>
            <a:r>
              <a:rPr lang="lt">
                <a:solidFill>
                  <a:schemeClr val="dk1"/>
                </a:solidFill>
              </a:rPr>
              <a:t>.............. matematikos.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Kodėl tu ..............</a:t>
            </a:r>
            <a:r>
              <a:rPr lang="lt">
                <a:solidFill>
                  <a:srgbClr val="980000"/>
                </a:solidFill>
              </a:rPr>
              <a:t>nesimokei, nesimokai, nesimokysi</a:t>
            </a:r>
            <a:r>
              <a:rPr lang="lt">
                <a:solidFill>
                  <a:schemeClr val="dk1"/>
                </a:solidFill>
              </a:rPr>
              <a:t>.................. biologijos?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Jūs ...........</a:t>
            </a:r>
            <a:r>
              <a:rPr lang="lt">
                <a:solidFill>
                  <a:srgbClr val="980000"/>
                </a:solidFill>
              </a:rPr>
              <a:t>nesimokėte, </a:t>
            </a:r>
            <a:r>
              <a:rPr lang="lt">
                <a:solidFill>
                  <a:srgbClr val="980000"/>
                </a:solidFill>
              </a:rPr>
              <a:t>nesimokote, nesimokysite</a:t>
            </a:r>
            <a:r>
              <a:rPr lang="lt">
                <a:solidFill>
                  <a:schemeClr val="dk1"/>
                </a:solidFill>
              </a:rPr>
              <a:t>................... italų kalbos?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5. Aš ..........</a:t>
            </a:r>
            <a:r>
              <a:rPr lang="lt">
                <a:solidFill>
                  <a:srgbClr val="980000"/>
                </a:solidFill>
              </a:rPr>
              <a:t>nesimokiau, </a:t>
            </a:r>
            <a:r>
              <a:rPr lang="lt">
                <a:solidFill>
                  <a:srgbClr val="980000"/>
                </a:solidFill>
              </a:rPr>
              <a:t>nesimokau, nesimokysiu</a:t>
            </a:r>
            <a:r>
              <a:rPr lang="lt">
                <a:solidFill>
                  <a:schemeClr val="dk1"/>
                </a:solidFill>
              </a:rPr>
              <a:t>.............. mokykloje, aš studijuoju universitete.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74725" y="1455025"/>
            <a:ext cx="8520600" cy="252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Jonas, mokykla, brolis Matas, istorija, trečias kursas, draugas Andrius, aktorius, draugė Eglė, kalbos, anglų, italų, ispanų, prancūzų, Jonas, chemija, Matas, devintukai ir dešimtukai, prie jūros, Jonas, į kaimą pas močiutę, šuo Reksas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1071575" y="468800"/>
            <a:ext cx="5572200" cy="6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lt" sz="2800">
                <a:solidFill>
                  <a:schemeClr val="dk1"/>
                </a:solidFill>
              </a:rPr>
              <a:t>Pasakojimas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lt"/>
              <a:t>Mėgti / patikti / mokėti </a:t>
            </a:r>
            <a:r>
              <a:rPr lang="lt"/>
              <a:t>+ infinitive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248675" y="1319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lt">
                <a:solidFill>
                  <a:schemeClr val="dk1"/>
                </a:solidFill>
              </a:rPr>
              <a:t>Ar tu mėgsti </a:t>
            </a:r>
            <a:r>
              <a:rPr lang="lt">
                <a:solidFill>
                  <a:srgbClr val="980000"/>
                </a:solidFill>
              </a:rPr>
              <a:t>keliauti</a:t>
            </a:r>
            <a:r>
              <a:rPr lang="lt">
                <a:solidFill>
                  <a:schemeClr val="dk1"/>
                </a:solidFill>
              </a:rPr>
              <a:t>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lt">
                <a:solidFill>
                  <a:schemeClr val="dk1"/>
                </a:solidFill>
              </a:rPr>
              <a:t>Taip. Ar tau patinka </a:t>
            </a:r>
            <a:r>
              <a:rPr lang="lt">
                <a:solidFill>
                  <a:srgbClr val="980000"/>
                </a:solidFill>
              </a:rPr>
              <a:t>važiuoti dviračiu</a:t>
            </a:r>
            <a:r>
              <a:rPr lang="lt">
                <a:solidFill>
                  <a:schemeClr val="dk1"/>
                </a:solidFill>
              </a:rPr>
              <a:t>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lt">
                <a:solidFill>
                  <a:schemeClr val="dk1"/>
                </a:solidFill>
              </a:rPr>
              <a:t>Ne, nelabai. Ar tu moki </a:t>
            </a:r>
            <a:r>
              <a:rPr lang="lt">
                <a:solidFill>
                  <a:srgbClr val="980000"/>
                </a:solidFill>
              </a:rPr>
              <a:t>groti pianinu</a:t>
            </a:r>
            <a:r>
              <a:rPr lang="lt">
                <a:solidFill>
                  <a:schemeClr val="dk1"/>
                </a:solidFill>
              </a:rPr>
              <a:t>?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lt">
                <a:solidFill>
                  <a:schemeClr val="dk1"/>
                </a:solidFill>
              </a:rPr>
              <a:t>…………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26075"/>
            <a:ext cx="8520600" cy="477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Aš mėgstu žaisti ……….. (tenisas).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Broliai dažnai žaidžia ………….. (šaškės).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Ar jūs mokate groti …………. (pianinas)?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Savaitgaliais mes žiūrime ……………… (filmas).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Ar jūs atostogaujate ………… (kaimas)?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Aš važinėju ……………… (dviratis) parke.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Mes dažnai keliaujame …………… (traukinys). O jūs?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8. Jie mėgsta klausyti …………. (muzika).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9. Šeštadienį stadione mes žaidžiame …………….. (futbolas).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11700" y="126075"/>
            <a:ext cx="8520600" cy="477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1. Aš mėgstu žaisti ……</a:t>
            </a:r>
            <a:r>
              <a:rPr lang="lt">
                <a:solidFill>
                  <a:srgbClr val="980000"/>
                </a:solidFill>
              </a:rPr>
              <a:t>tenisą</a:t>
            </a:r>
            <a:r>
              <a:rPr lang="lt">
                <a:solidFill>
                  <a:schemeClr val="dk1"/>
                </a:solidFill>
              </a:rPr>
              <a:t>….. (tenisas).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2. Broliai dažnai žaidžia ……</a:t>
            </a:r>
            <a:r>
              <a:rPr lang="lt">
                <a:solidFill>
                  <a:srgbClr val="980000"/>
                </a:solidFill>
              </a:rPr>
              <a:t>šaškėmis</a:t>
            </a:r>
            <a:r>
              <a:rPr lang="lt">
                <a:solidFill>
                  <a:schemeClr val="dk1"/>
                </a:solidFill>
              </a:rPr>
              <a:t>…….. (šaškės).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3. Ar jūs mokate groti ……</a:t>
            </a:r>
            <a:r>
              <a:rPr lang="lt">
                <a:solidFill>
                  <a:srgbClr val="980000"/>
                </a:solidFill>
              </a:rPr>
              <a:t>pianinu</a:t>
            </a:r>
            <a:r>
              <a:rPr lang="lt">
                <a:solidFill>
                  <a:schemeClr val="dk1"/>
                </a:solidFill>
              </a:rPr>
              <a:t>……. (pianinas)?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4. Savaitgaliais mes žiūrime ……</a:t>
            </a:r>
            <a:r>
              <a:rPr lang="lt">
                <a:solidFill>
                  <a:srgbClr val="980000"/>
                </a:solidFill>
              </a:rPr>
              <a:t>filmą</a:t>
            </a:r>
            <a:r>
              <a:rPr lang="lt">
                <a:solidFill>
                  <a:schemeClr val="dk1"/>
                </a:solidFill>
              </a:rPr>
              <a:t>………… (filmas).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5. Ar jūs atostogaujate ……</a:t>
            </a:r>
            <a:r>
              <a:rPr lang="lt">
                <a:solidFill>
                  <a:srgbClr val="980000"/>
                </a:solidFill>
              </a:rPr>
              <a:t>kaime</a:t>
            </a:r>
            <a:r>
              <a:rPr lang="lt">
                <a:solidFill>
                  <a:schemeClr val="dk1"/>
                </a:solidFill>
              </a:rPr>
              <a:t>…… (kaimas)?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6. Aš važinėju ……</a:t>
            </a:r>
            <a:r>
              <a:rPr lang="lt">
                <a:solidFill>
                  <a:srgbClr val="980000"/>
                </a:solidFill>
              </a:rPr>
              <a:t>dviračiu</a:t>
            </a:r>
            <a:r>
              <a:rPr lang="lt">
                <a:solidFill>
                  <a:schemeClr val="dk1"/>
                </a:solidFill>
              </a:rPr>
              <a:t>………… (dviratis) parke.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7. Mes dažnai keliaujame ……</a:t>
            </a:r>
            <a:r>
              <a:rPr lang="lt">
                <a:solidFill>
                  <a:srgbClr val="980000"/>
                </a:solidFill>
              </a:rPr>
              <a:t>traukiniu</a:t>
            </a:r>
            <a:r>
              <a:rPr lang="lt">
                <a:solidFill>
                  <a:schemeClr val="dk1"/>
                </a:solidFill>
              </a:rPr>
              <a:t>……… (traukinys). O jūs?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lt">
                <a:solidFill>
                  <a:schemeClr val="dk1"/>
                </a:solidFill>
              </a:rPr>
              <a:t>8. Jie mėgsta klausyti ……</a:t>
            </a:r>
            <a:r>
              <a:rPr lang="lt">
                <a:solidFill>
                  <a:srgbClr val="980000"/>
                </a:solidFill>
              </a:rPr>
              <a:t>muzikos</a:t>
            </a:r>
            <a:r>
              <a:rPr lang="lt">
                <a:solidFill>
                  <a:schemeClr val="dk1"/>
                </a:solidFill>
              </a:rPr>
              <a:t>……. (muzika).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lt">
                <a:solidFill>
                  <a:schemeClr val="dk1"/>
                </a:solidFill>
              </a:rPr>
              <a:t>9. Šeštadienį stadione mes žaidžiame ……</a:t>
            </a:r>
            <a:r>
              <a:rPr lang="lt">
                <a:solidFill>
                  <a:srgbClr val="980000"/>
                </a:solidFill>
              </a:rPr>
              <a:t>futbolą</a:t>
            </a:r>
            <a:r>
              <a:rPr lang="lt">
                <a:solidFill>
                  <a:schemeClr val="dk1"/>
                </a:solidFill>
              </a:rPr>
              <a:t>……….. (futbolas).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311700" y="2685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lt"/>
              <a:t>Locative case for plural</a:t>
            </a:r>
            <a:endParaRPr/>
          </a:p>
        </p:txBody>
      </p:sp>
      <p:graphicFrame>
        <p:nvGraphicFramePr>
          <p:cNvPr id="89" name="Google Shape;89;p19"/>
          <p:cNvGraphicFramePr/>
          <p:nvPr/>
        </p:nvGraphicFramePr>
        <p:xfrm>
          <a:off x="132275" y="13194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{F3352D8B-E992-405B-8B16-858CF8665B74}</a:tableStyleId>
              </a:tblPr>
              <a:tblGrid>
                <a:gridCol w="1403450"/>
                <a:gridCol w="1114875"/>
                <a:gridCol w="1528150"/>
                <a:gridCol w="1403500"/>
                <a:gridCol w="1340425"/>
                <a:gridCol w="1088275"/>
                <a:gridCol w="1063100"/>
              </a:tblGrid>
              <a:tr h="938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Nominative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(singular)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Kas?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-as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kaln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as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-is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viešbut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is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-us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muziej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us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-a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kirpykl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a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-ė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kavin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ė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-is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šal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is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38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Nominative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(plural)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Kas?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-ai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kaln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ai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-iai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viešbu</a:t>
                      </a:r>
                      <a:r>
                        <a:rPr b="1" lang="lt" sz="1800" u="none" cap="none" strike="noStrike">
                          <a:solidFill>
                            <a:srgbClr val="980000"/>
                          </a:solidFill>
                        </a:rPr>
                        <a:t>č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iai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-ai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muziej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ai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-os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kirpykl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os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-ės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kavin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ės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-ys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šal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ys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  <a:tr h="938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Locative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(plural)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Kur?</a:t>
                      </a:r>
                      <a:endParaRPr sz="1800" u="none" cap="none" strike="noStrike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-uose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kaln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uose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-iuose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viešbu</a:t>
                      </a:r>
                      <a:r>
                        <a:rPr b="1" lang="lt" sz="1800" u="none" cap="none" strike="noStrike">
                          <a:solidFill>
                            <a:srgbClr val="980000"/>
                          </a:solidFill>
                        </a:rPr>
                        <a:t>č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iuose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-uose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muziej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uose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kirpykl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ose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-ėse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kavin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ėse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-yse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lt" sz="1800" u="none" cap="none" strike="noStrike"/>
                        <a:t>šal</a:t>
                      </a:r>
                      <a:r>
                        <a:rPr lang="lt" sz="1800" u="none" cap="none" strike="noStrike">
                          <a:solidFill>
                            <a:srgbClr val="980000"/>
                          </a:solidFill>
                        </a:rPr>
                        <a:t>yse</a:t>
                      </a:r>
                      <a:endParaRPr sz="1800" u="none" cap="none" strike="noStrike"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idx="1" type="body"/>
          </p:nvPr>
        </p:nvSpPr>
        <p:spPr>
          <a:xfrm>
            <a:off x="236050" y="428625"/>
            <a:ext cx="8520600" cy="43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1. Kačių muziejus yra ……..…. (Šiauliai).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2. Savaitgalį buvome …………. (Druskininkai).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3. ………. (Rumšiškės) yra įdomus muziejus.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4. ………… (Kaimai) yra daug sodybų.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5. Mums patinka valgyti ……………. (kavinės)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6. Tomo …………. (fotografijos) labai gražios. Jo ………….. (fotografijos) yra kalnai.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7. ………… (Muziejai) yra daug įdomių daiktų.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8. ……….. (Stotys) visada daug žmonių.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9. Lietuvoje žmonės atostogauja …………. (sodybos).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/>
          <p:nvPr>
            <p:ph idx="1" type="body"/>
          </p:nvPr>
        </p:nvSpPr>
        <p:spPr>
          <a:xfrm>
            <a:off x="236050" y="428625"/>
            <a:ext cx="8520600" cy="43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1. Kačių muziejus yra …</a:t>
            </a:r>
            <a:r>
              <a:rPr lang="lt">
                <a:solidFill>
                  <a:srgbClr val="980000"/>
                </a:solidFill>
              </a:rPr>
              <a:t>Šiauliuose</a:t>
            </a:r>
            <a:r>
              <a:rPr lang="lt">
                <a:solidFill>
                  <a:schemeClr val="dk1"/>
                </a:solidFill>
              </a:rPr>
              <a:t>…. (Šiauliai).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2. Savaitgalį buvome ……</a:t>
            </a:r>
            <a:r>
              <a:rPr lang="lt">
                <a:solidFill>
                  <a:srgbClr val="980000"/>
                </a:solidFill>
              </a:rPr>
              <a:t>Druskininkuose</a:t>
            </a:r>
            <a:r>
              <a:rPr lang="lt">
                <a:solidFill>
                  <a:schemeClr val="dk1"/>
                </a:solidFill>
              </a:rPr>
              <a:t>……. (Druskininkai).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3. …</a:t>
            </a:r>
            <a:r>
              <a:rPr lang="lt">
                <a:solidFill>
                  <a:srgbClr val="980000"/>
                </a:solidFill>
              </a:rPr>
              <a:t>Rumšiškėse</a:t>
            </a:r>
            <a:r>
              <a:rPr lang="lt">
                <a:solidFill>
                  <a:schemeClr val="dk1"/>
                </a:solidFill>
              </a:rPr>
              <a:t>……. (Rumšiškės) yra įdomus muziejus.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4. ……</a:t>
            </a:r>
            <a:r>
              <a:rPr lang="lt">
                <a:solidFill>
                  <a:srgbClr val="980000"/>
                </a:solidFill>
              </a:rPr>
              <a:t>Kaimuose</a:t>
            </a:r>
            <a:r>
              <a:rPr lang="lt">
                <a:solidFill>
                  <a:schemeClr val="dk1"/>
                </a:solidFill>
              </a:rPr>
              <a:t>…… (Kaimai) yra daug sodybų.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5. Mums patinka valgyti ………</a:t>
            </a:r>
            <a:r>
              <a:rPr lang="lt">
                <a:solidFill>
                  <a:srgbClr val="980000"/>
                </a:solidFill>
              </a:rPr>
              <a:t>kavinėse</a:t>
            </a:r>
            <a:r>
              <a:rPr lang="lt">
                <a:solidFill>
                  <a:schemeClr val="dk1"/>
                </a:solidFill>
              </a:rPr>
              <a:t>……. (kavinės)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6. Tomo ……</a:t>
            </a:r>
            <a:r>
              <a:rPr lang="lt">
                <a:solidFill>
                  <a:srgbClr val="980000"/>
                </a:solidFill>
              </a:rPr>
              <a:t>fotografijos</a:t>
            </a:r>
            <a:r>
              <a:rPr lang="lt">
                <a:solidFill>
                  <a:schemeClr val="dk1"/>
                </a:solidFill>
              </a:rPr>
              <a:t>……. (fotografijos) labai gražios. Jo ……</a:t>
            </a:r>
            <a:r>
              <a:rPr lang="lt">
                <a:solidFill>
                  <a:srgbClr val="980000"/>
                </a:solidFill>
              </a:rPr>
              <a:t>fotografijose</a:t>
            </a:r>
            <a:r>
              <a:rPr lang="lt">
                <a:solidFill>
                  <a:schemeClr val="dk1"/>
                </a:solidFill>
              </a:rPr>
              <a:t>…….. (fotografijos) yra kalnai.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7. …</a:t>
            </a:r>
            <a:r>
              <a:rPr lang="lt">
                <a:solidFill>
                  <a:srgbClr val="980000"/>
                </a:solidFill>
              </a:rPr>
              <a:t>Muziejuose</a:t>
            </a:r>
            <a:r>
              <a:rPr lang="lt">
                <a:solidFill>
                  <a:schemeClr val="dk1"/>
                </a:solidFill>
              </a:rPr>
              <a:t>……… (Muziejai) yra daug įdomių daiktų.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8. …</a:t>
            </a:r>
            <a:r>
              <a:rPr lang="lt">
                <a:solidFill>
                  <a:srgbClr val="980000"/>
                </a:solidFill>
              </a:rPr>
              <a:t>Stotyse</a:t>
            </a:r>
            <a:r>
              <a:rPr lang="lt">
                <a:solidFill>
                  <a:schemeClr val="dk1"/>
                </a:solidFill>
              </a:rPr>
              <a:t>…….. (Stotys) visada daug žmonių.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rPr lang="lt">
                <a:solidFill>
                  <a:schemeClr val="dk1"/>
                </a:solidFill>
              </a:rPr>
              <a:t>9. Lietuvoje žmonės atostogauja ……</a:t>
            </a:r>
            <a:r>
              <a:rPr lang="lt">
                <a:solidFill>
                  <a:srgbClr val="980000"/>
                </a:solidFill>
              </a:rPr>
              <a:t>sodybose</a:t>
            </a:r>
            <a:r>
              <a:rPr lang="lt">
                <a:solidFill>
                  <a:schemeClr val="dk1"/>
                </a:solidFill>
              </a:rPr>
              <a:t>……. (sodybos).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