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92a1558524_0_3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92a1558524_0_3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92a15585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92a15585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980e1a62d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980e1a62d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92a1558524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92a1558524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92a1558524_0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92a1558524_0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980e1a62d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980e1a62d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706450"/>
            <a:ext cx="8520600" cy="40650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358"/>
              <a:buNone/>
            </a:pPr>
            <a:r>
              <a:rPr lang="lt" sz="2100">
                <a:solidFill>
                  <a:srgbClr val="111111"/>
                </a:solidFill>
                <a:highlight>
                  <a:srgbClr val="FFFFFF"/>
                </a:highlight>
              </a:rPr>
              <a:t>Vėlinės (lapkričio mėn. 2 d.) – visų mirusiųjų pagerbimo diena. Lankomi kapai</a:t>
            </a:r>
            <a:r>
              <a:rPr baseline="30000" lang="lt" sz="2100">
                <a:solidFill>
                  <a:srgbClr val="0000FF"/>
                </a:solidFill>
                <a:highlight>
                  <a:srgbClr val="FFFFFF"/>
                </a:highlight>
              </a:rPr>
              <a:t>graves</a:t>
            </a:r>
            <a:r>
              <a:rPr lang="lt" sz="2100">
                <a:solidFill>
                  <a:srgbClr val="111111"/>
                </a:solidFill>
                <a:highlight>
                  <a:srgbClr val="FFFFFF"/>
                </a:highlight>
              </a:rPr>
              <a:t>, uždegamos žvakutės.</a:t>
            </a:r>
            <a:r>
              <a:rPr lang="lt" sz="2100"/>
              <a:t> </a:t>
            </a:r>
            <a:r>
              <a:rPr lang="lt" sz="2100">
                <a:solidFill>
                  <a:srgbClr val="111111"/>
                </a:solidFill>
                <a:highlight>
                  <a:srgbClr val="FFFFFF"/>
                </a:highlight>
              </a:rPr>
              <a:t>Anksčiau nebuvo papročio</a:t>
            </a:r>
            <a:r>
              <a:rPr baseline="30000" lang="lt" sz="2100">
                <a:solidFill>
                  <a:srgbClr val="0000FF"/>
                </a:solidFill>
                <a:highlight>
                  <a:srgbClr val="FFFFFF"/>
                </a:highlight>
              </a:rPr>
              <a:t>custom, tradition</a:t>
            </a:r>
            <a:r>
              <a:rPr lang="lt" sz="2100">
                <a:solidFill>
                  <a:srgbClr val="111111"/>
                </a:solidFill>
                <a:highlight>
                  <a:srgbClr val="FFFFFF"/>
                </a:highlight>
              </a:rPr>
              <a:t> per Vėlines degti kapinėse žvakučių. Vėlėms</a:t>
            </a:r>
            <a:r>
              <a:rPr baseline="30000" lang="lt" sz="2100">
                <a:solidFill>
                  <a:srgbClr val="0000FF"/>
                </a:solidFill>
                <a:highlight>
                  <a:srgbClr val="FFFFFF"/>
                </a:highlight>
              </a:rPr>
              <a:t>to souls</a:t>
            </a:r>
            <a:r>
              <a:rPr lang="lt" sz="2100">
                <a:solidFill>
                  <a:srgbClr val="111111"/>
                </a:solidFill>
                <a:highlight>
                  <a:srgbClr val="FFFFFF"/>
                </a:highlight>
              </a:rPr>
              <a:t> būdavo keliamos puotos</a:t>
            </a:r>
            <a:r>
              <a:rPr baseline="30000" lang="lt" sz="2100">
                <a:solidFill>
                  <a:srgbClr val="0000FF"/>
                </a:solidFill>
                <a:highlight>
                  <a:srgbClr val="FFFFFF"/>
                </a:highlight>
              </a:rPr>
              <a:t>feasts</a:t>
            </a:r>
            <a:r>
              <a:rPr lang="lt" sz="2100">
                <a:solidFill>
                  <a:srgbClr val="111111"/>
                </a:solidFill>
                <a:highlight>
                  <a:srgbClr val="FFFFFF"/>
                </a:highlight>
              </a:rPr>
              <a:t>. Dar XIX a. kai kuriuose Lietuvos regionuose ir kituose Europos kraštuose buvo paprotys ruošti</a:t>
            </a:r>
            <a:r>
              <a:rPr baseline="30000" lang="lt" sz="2100">
                <a:solidFill>
                  <a:srgbClr val="0000FF"/>
                </a:solidFill>
                <a:highlight>
                  <a:srgbClr val="FFFFFF"/>
                </a:highlight>
              </a:rPr>
              <a:t>prepare</a:t>
            </a:r>
            <a:r>
              <a:rPr lang="lt" sz="2100">
                <a:solidFill>
                  <a:srgbClr val="0000FF"/>
                </a:solidFill>
                <a:highlight>
                  <a:srgbClr val="FFFFFF"/>
                </a:highlight>
              </a:rPr>
              <a:t> </a:t>
            </a:r>
            <a:r>
              <a:rPr lang="lt" sz="2100">
                <a:solidFill>
                  <a:srgbClr val="111111"/>
                </a:solidFill>
                <a:highlight>
                  <a:srgbClr val="FFFFFF"/>
                </a:highlight>
              </a:rPr>
              <a:t>kapinėse ar namuose vaišes</a:t>
            </a:r>
            <a:r>
              <a:rPr baseline="30000" lang="lt" sz="2100">
                <a:solidFill>
                  <a:srgbClr val="0000FF"/>
                </a:solidFill>
                <a:highlight>
                  <a:srgbClr val="FFFFFF"/>
                </a:highlight>
              </a:rPr>
              <a:t>feast, food to eat</a:t>
            </a:r>
            <a:r>
              <a:rPr lang="lt" sz="2100">
                <a:solidFill>
                  <a:srgbClr val="111111"/>
                </a:solidFill>
                <a:highlight>
                  <a:srgbClr val="FFFFFF"/>
                </a:highlight>
              </a:rPr>
              <a:t>, kviesti į jas savo mirusiuosius</a:t>
            </a:r>
            <a:r>
              <a:rPr baseline="30000" lang="lt" sz="2100">
                <a:solidFill>
                  <a:srgbClr val="0000FF"/>
                </a:solidFill>
                <a:highlight>
                  <a:srgbClr val="FFFFFF"/>
                </a:highlight>
              </a:rPr>
              <a:t>the dead</a:t>
            </a:r>
            <a:r>
              <a:rPr lang="lt" sz="2100">
                <a:solidFill>
                  <a:srgbClr val="111111"/>
                </a:solidFill>
                <a:highlight>
                  <a:srgbClr val="FFFFFF"/>
                </a:highlight>
              </a:rPr>
              <a:t>. Buvo tikima, kad mirštant žmogui nuo kūno atsiskiria</a:t>
            </a:r>
            <a:r>
              <a:rPr baseline="30000" lang="lt" sz="2100">
                <a:solidFill>
                  <a:srgbClr val="0000FF"/>
                </a:solidFill>
                <a:highlight>
                  <a:srgbClr val="FFFFFF"/>
                </a:highlight>
              </a:rPr>
              <a:t>separates</a:t>
            </a:r>
            <a:r>
              <a:rPr lang="lt" sz="2100">
                <a:solidFill>
                  <a:srgbClr val="111111"/>
                </a:solidFill>
                <a:highlight>
                  <a:srgbClr val="FFFFFF"/>
                </a:highlight>
              </a:rPr>
              <a:t> vėlė, kuri vėliau bendrauja su gyvaisiais</a:t>
            </a:r>
            <a:r>
              <a:rPr baseline="30000" lang="lt" sz="2100">
                <a:solidFill>
                  <a:srgbClr val="0000FF"/>
                </a:solidFill>
                <a:highlight>
                  <a:srgbClr val="FFFFFF"/>
                </a:highlight>
              </a:rPr>
              <a:t>the living</a:t>
            </a:r>
            <a:r>
              <a:rPr lang="lt" sz="2100">
                <a:solidFill>
                  <a:srgbClr val="111111"/>
                </a:solidFill>
                <a:highlight>
                  <a:srgbClr val="FFFFFF"/>
                </a:highlight>
              </a:rPr>
              <a:t>, juos nuolat lanko</a:t>
            </a:r>
            <a:r>
              <a:rPr baseline="30000" lang="lt" sz="2100">
                <a:solidFill>
                  <a:srgbClr val="0000FF"/>
                </a:solidFill>
                <a:highlight>
                  <a:srgbClr val="FFFFFF"/>
                </a:highlight>
              </a:rPr>
              <a:t>visit</a:t>
            </a:r>
            <a:r>
              <a:rPr lang="lt" sz="2100">
                <a:solidFill>
                  <a:srgbClr val="111111"/>
                </a:solidFill>
                <a:highlight>
                  <a:srgbClr val="FFFFFF"/>
                </a:highlight>
              </a:rPr>
              <a:t>.</a:t>
            </a:r>
            <a:endParaRPr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PO + Genitive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76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lt" sz="2400">
                <a:solidFill>
                  <a:schemeClr val="dk1"/>
                </a:solidFill>
              </a:rPr>
              <a:t>They will travel to Austria next month.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lt" sz="2400">
                <a:solidFill>
                  <a:schemeClr val="dk1"/>
                </a:solidFill>
              </a:rPr>
              <a:t>Will you come to the party which is after three days?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lt" sz="2400">
                <a:solidFill>
                  <a:schemeClr val="dk1"/>
                </a:solidFill>
              </a:rPr>
              <a:t>She goes to dance after school.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lt" sz="2400">
                <a:solidFill>
                  <a:schemeClr val="dk1"/>
                </a:solidFill>
              </a:rPr>
              <a:t>I will call you after 15 minutes.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lt" sz="2400">
                <a:solidFill>
                  <a:schemeClr val="dk1"/>
                </a:solidFill>
              </a:rPr>
              <a:t>See you after two weeks!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PO + Genitive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76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lt" sz="2400">
                <a:solidFill>
                  <a:schemeClr val="dk1"/>
                </a:solidFill>
              </a:rPr>
              <a:t>They will travel to Austria next month. </a:t>
            </a:r>
            <a:r>
              <a:rPr lang="lt" sz="2400">
                <a:solidFill>
                  <a:srgbClr val="980000"/>
                </a:solidFill>
              </a:rPr>
              <a:t>- Jie keliaus į Austriją po mėnesio.</a:t>
            </a:r>
            <a:endParaRPr sz="2400">
              <a:solidFill>
                <a:srgbClr val="98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lt" sz="2400">
                <a:solidFill>
                  <a:schemeClr val="dk1"/>
                </a:solidFill>
              </a:rPr>
              <a:t>Will you come to the party which is after three days? </a:t>
            </a:r>
            <a:r>
              <a:rPr lang="lt" sz="2400">
                <a:solidFill>
                  <a:srgbClr val="980000"/>
                </a:solidFill>
              </a:rPr>
              <a:t>- Ar tu ateisi į vakarėlį, kuris bus po trijų dienų.</a:t>
            </a:r>
            <a:endParaRPr sz="2400">
              <a:solidFill>
                <a:srgbClr val="98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lt" sz="2400">
                <a:solidFill>
                  <a:schemeClr val="dk1"/>
                </a:solidFill>
              </a:rPr>
              <a:t>She goes to dance after school. </a:t>
            </a:r>
            <a:r>
              <a:rPr lang="lt" sz="2400">
                <a:solidFill>
                  <a:srgbClr val="980000"/>
                </a:solidFill>
              </a:rPr>
              <a:t>- Ji eina šokti po mokyklos / po pamokų.</a:t>
            </a:r>
            <a:endParaRPr sz="2400">
              <a:solidFill>
                <a:srgbClr val="98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lt" sz="2400">
                <a:solidFill>
                  <a:schemeClr val="dk1"/>
                </a:solidFill>
              </a:rPr>
              <a:t>I will call you after 15 minutes.</a:t>
            </a:r>
            <a:r>
              <a:rPr lang="lt" sz="2400">
                <a:solidFill>
                  <a:srgbClr val="980000"/>
                </a:solidFill>
              </a:rPr>
              <a:t> - Aš paskambinsiu tau po penkiolikos minučių.</a:t>
            </a:r>
            <a:endParaRPr sz="2400">
              <a:solidFill>
                <a:srgbClr val="98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lt" sz="2400">
                <a:solidFill>
                  <a:schemeClr val="dk1"/>
                </a:solidFill>
              </a:rPr>
              <a:t>See you after two weeks! </a:t>
            </a:r>
            <a:r>
              <a:rPr lang="lt" sz="2400">
                <a:solidFill>
                  <a:srgbClr val="980000"/>
                </a:solidFill>
              </a:rPr>
              <a:t>- Pasimatysime po dviejų savaičių.</a:t>
            </a:r>
            <a:endParaRPr sz="2400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3">
            <a:alphaModFix/>
          </a:blip>
          <a:srcRect b="33222" l="29194" r="29475" t="19133"/>
          <a:stretch/>
        </p:blipFill>
        <p:spPr>
          <a:xfrm>
            <a:off x="696674" y="0"/>
            <a:ext cx="793647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311700" y="421400"/>
            <a:ext cx="8520600" cy="41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1. Automobilį išsinuomoti yra ne brangu, o …………..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2. Automobilį išsinuomoti galima ir telefonu, ir .............................. 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3. Rezervacijos mokestis yra ne didelis, o ........................ 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4. Automobiliai yra ne seni, o ................................ 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5. Automobilį galima išsinuomoti ir su vairuotoju, ir be ................... 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6. Automobilį galima grąžinti Vilniuje, ............................ 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7. Automobilį galima išsinuomoti ir dieną, ir ................................ 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311700" y="421400"/>
            <a:ext cx="8520600" cy="41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1. Automobilį išsinuomoti yra ne brangu, o …</a:t>
            </a:r>
            <a:r>
              <a:rPr lang="lt">
                <a:solidFill>
                  <a:srgbClr val="980000"/>
                </a:solidFill>
              </a:rPr>
              <a:t>pigu</a:t>
            </a:r>
            <a:r>
              <a:rPr lang="lt">
                <a:solidFill>
                  <a:schemeClr val="dk1"/>
                </a:solidFill>
              </a:rPr>
              <a:t>…..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2. Automobilį išsinuomoti galima ir telefonu, ir ..........</a:t>
            </a:r>
            <a:r>
              <a:rPr lang="lt">
                <a:solidFill>
                  <a:srgbClr val="980000"/>
                </a:solidFill>
              </a:rPr>
              <a:t>internetu</a:t>
            </a:r>
            <a:r>
              <a:rPr lang="lt">
                <a:solidFill>
                  <a:schemeClr val="dk1"/>
                </a:solidFill>
              </a:rPr>
              <a:t>......................... 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3. Rezervacijos mokestis yra ne didelis, o ..............</a:t>
            </a:r>
            <a:r>
              <a:rPr lang="lt">
                <a:solidFill>
                  <a:srgbClr val="980000"/>
                </a:solidFill>
              </a:rPr>
              <a:t>mažas</a:t>
            </a:r>
            <a:r>
              <a:rPr lang="lt">
                <a:solidFill>
                  <a:schemeClr val="dk1"/>
                </a:solidFill>
              </a:rPr>
              <a:t>..................... 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4. Automobiliai yra ne seni, o ..............</a:t>
            </a:r>
            <a:r>
              <a:rPr lang="lt">
                <a:solidFill>
                  <a:srgbClr val="980000"/>
                </a:solidFill>
              </a:rPr>
              <a:t>nauji</a:t>
            </a:r>
            <a:r>
              <a:rPr lang="lt">
                <a:solidFill>
                  <a:schemeClr val="dk1"/>
                </a:solidFill>
              </a:rPr>
              <a:t>......................... 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5. Automobilį galima išsinuomoti ir su vairuotoju, ir be .........</a:t>
            </a:r>
            <a:r>
              <a:rPr lang="lt">
                <a:solidFill>
                  <a:srgbClr val="980000"/>
                </a:solidFill>
              </a:rPr>
              <a:t>vairuotojo</a:t>
            </a:r>
            <a:r>
              <a:rPr lang="lt">
                <a:solidFill>
                  <a:schemeClr val="dk1"/>
                </a:solidFill>
              </a:rPr>
              <a:t>........... 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6. Automobilį galima grąžinti Vilniuje, ...</a:t>
            </a:r>
            <a:r>
              <a:rPr lang="lt">
                <a:solidFill>
                  <a:srgbClr val="980000"/>
                </a:solidFill>
              </a:rPr>
              <a:t>Kaune, Klaipėdoje ir Palangoje</a:t>
            </a:r>
            <a:r>
              <a:rPr lang="lt">
                <a:solidFill>
                  <a:schemeClr val="dk1"/>
                </a:solidFill>
              </a:rPr>
              <a:t>......................... 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7. Automobilį galima išsinuomoti ir dieną, ir ...........</a:t>
            </a:r>
            <a:r>
              <a:rPr lang="lt">
                <a:solidFill>
                  <a:srgbClr val="980000"/>
                </a:solidFill>
              </a:rPr>
              <a:t>naktį</a:t>
            </a:r>
            <a:r>
              <a:rPr lang="lt">
                <a:solidFill>
                  <a:schemeClr val="dk1"/>
                </a:solidFill>
              </a:rPr>
              <a:t>...................... 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