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D_8C9CA36A.xml" ContentType="application/vnd.ms-powerpoint.comments+xml"/>
  <Override PartName="/ppt/notesSlides/notesSlide6.xml" ContentType="application/vnd.openxmlformats-officedocument.presentationml.notesSlide+xml"/>
  <Override PartName="/ppt/comments/modernComment_1DF_D44B9BA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E3_A25CBFEE.xml" ContentType="application/vnd.ms-powerpoint.comment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458" r:id="rId3"/>
    <p:sldId id="468" r:id="rId4"/>
    <p:sldId id="470" r:id="rId5"/>
    <p:sldId id="472" r:id="rId6"/>
    <p:sldId id="473" r:id="rId7"/>
    <p:sldId id="448" r:id="rId8"/>
    <p:sldId id="474" r:id="rId9"/>
    <p:sldId id="476" r:id="rId10"/>
    <p:sldId id="475" r:id="rId11"/>
    <p:sldId id="477" r:id="rId12"/>
    <p:sldId id="479" r:id="rId13"/>
    <p:sldId id="480" r:id="rId14"/>
    <p:sldId id="481" r:id="rId15"/>
    <p:sldId id="489" r:id="rId16"/>
    <p:sldId id="491" r:id="rId17"/>
    <p:sldId id="483" r:id="rId18"/>
    <p:sldId id="492" r:id="rId19"/>
    <p:sldId id="493" r:id="rId20"/>
    <p:sldId id="497" r:id="rId21"/>
    <p:sldId id="485" r:id="rId22"/>
    <p:sldId id="488" r:id="rId23"/>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25646-1D6D-4348-829C-F8B4916F932E}" name="Aleksandr Poniatajev" initials="AP" userId="24a20689abd6a62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94624"/>
  </p:normalViewPr>
  <p:slideViewPr>
    <p:cSldViewPr snapToGrid="0">
      <p:cViewPr>
        <p:scale>
          <a:sx n="112" d="100"/>
          <a:sy n="112"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DD_8C9CA36A.xml><?xml version="1.0" encoding="utf-8"?>
<p188:cmLst xmlns:a="http://schemas.openxmlformats.org/drawingml/2006/main" xmlns:r="http://schemas.openxmlformats.org/officeDocument/2006/relationships" xmlns:p188="http://schemas.microsoft.com/office/powerpoint/2018/8/main">
  <p188:cm id="{113B6C19-E2B8-714C-A830-45F056CFD715}" authorId="{F3925646-1D6D-4348-829C-F8B4916F932E}" created="2024-03-15T15:40:07.310">
    <pc:sldMkLst xmlns:pc="http://schemas.microsoft.com/office/powerpoint/2013/main/command">
      <pc:docMk/>
      <pc:sldMk cId="2359075690" sldId="477"/>
    </pc:sldMkLst>
    <p188:txBody>
      <a:bodyPr/>
      <a:lstStyle/>
      <a:p>
        <a:r>
          <a:rPr lang="lt-LT"/>
          <a:t>Vyro vardas Gediminas.
Jis dirba senamiestyje.
Gediminas pietus valgo kepyklėleje “Skanaus”.
Gediminas pietauja dvyliktą valandą.
Maistas kepyklėlėje labai skanus ir šviežias.
Jis geria žolelių arbatą ir jis geria kavą su pienu. Jis valgo karštą sumuštinį ir kartais jis valgo sriubą.
Gediminas šaltomis dienomis valgo sriubą.
Jis mėgsta burokėlių sriubą su grietine ir juoda duona.
Jis mėgsta kavą su pienu.
Taip, Gediminas valgo saldumynus, kai jis geria kavą.
Jie kepa bandeles su obuoliais kepykėlėje savaitgalį.
Kepyklėlės adresas yra Tilto šešiolika.
Šaltomis dienomis - during cold days
Karštomis dienomis - during hot days
Šiltomis dienomis - during warm days
Saldumynai - sweets</a:t>
        </a:r>
      </a:p>
    </p188:txBody>
  </p188:cm>
</p188:cmLst>
</file>

<file path=ppt/comments/modernComment_1DF_D44B9BA2.xml><?xml version="1.0" encoding="utf-8"?>
<p188:cmLst xmlns:a="http://schemas.openxmlformats.org/drawingml/2006/main" xmlns:r="http://schemas.openxmlformats.org/officeDocument/2006/relationships" xmlns:p188="http://schemas.microsoft.com/office/powerpoint/2018/8/main">
  <p188:cm id="{11785763-24F7-8040-A4A0-14DF695CC967}" authorId="{F3925646-1D6D-4348-829C-F8B4916F932E}" created="2024-03-15T15:52:34.243">
    <pc:sldMkLst xmlns:pc="http://schemas.microsoft.com/office/powerpoint/2013/main/command">
      <pc:docMk/>
      <pc:sldMk cId="3561724834" sldId="479"/>
    </pc:sldMkLst>
    <p188:txBody>
      <a:bodyPr/>
      <a:lstStyle/>
      <a:p>
        <a:r>
          <a:rPr lang="lt-LT"/>
          <a:t>Ledai - ice cream
Kepsnys - steak
Varškė - cottage cheese</a:t>
        </a:r>
      </a:p>
    </p188:txBody>
  </p188:cm>
</p188:cmLst>
</file>

<file path=ppt/comments/modernComment_1E3_A25CBFEE.xml><?xml version="1.0" encoding="utf-8"?>
<p188:cmLst xmlns:a="http://schemas.openxmlformats.org/drawingml/2006/main" xmlns:r="http://schemas.openxmlformats.org/officeDocument/2006/relationships" xmlns:p188="http://schemas.microsoft.com/office/powerpoint/2018/8/main">
  <p188:cm id="{E4EF330C-8D88-D748-BE60-B8C629303F2F}" authorId="{F3925646-1D6D-4348-829C-F8B4916F932E}" created="2024-03-15T16:17:06.225">
    <pc:sldMkLst xmlns:pc="http://schemas.microsoft.com/office/powerpoint/2013/main/command">
      <pc:docMk/>
      <pc:sldMk cId="2723987438" sldId="483"/>
    </pc:sldMkLst>
    <p188:txBody>
      <a:bodyPr/>
      <a:lstStyle/>
      <a:p>
        <a:r>
          <a:rPr lang="lt-LT"/>
          <a:t>Aš važiuoju į darbą mašina.
Aš važiuoju į darbą autobusu.
Aš važiuoju į darbą mašina.
Aš važiuoju į darbą iš Statybininkų stotelės.
Aš išlipu stotelėje Nacionalinė Dailės Galerija.
Aš dažnai važiuoju traukiniu.
Man patinka skristi lėktuvu.
Man patinka keliauti Ispanijoje ir Olandijoje.
Man patinka keliauti Ispanijoje ir Graikijoje.
Man patinka keliauti Londone. 
Man patinka keliauti į Londoną.
Man patinka važiuoti metro.
Man nepatinka važiuoti senu troleibusu.
Man patinka skristi lėktuvu.
Aš niekada nevažiuoju taksi.
Aš noriu važiuoti į Ukrainą. 
Aš noriu važiuoti į Suomiją.
Nyderlandai - the Netherlands
Senas - old 
Skristi - to fly 
Užima daug laiko - takes a lot of time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6496B-DAA2-614F-9742-C2FBF21D2188}" type="datetimeFigureOut">
              <a:rPr lang="lt-LT" smtClean="0"/>
              <a:t>2024-03-15</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6079F-B06E-244B-B5FC-E9A9BC8B9296}" type="slidenum">
              <a:rPr lang="lt-LT" smtClean="0"/>
              <a:t>‹#›</a:t>
            </a:fld>
            <a:endParaRPr lang="lt-LT"/>
          </a:p>
        </p:txBody>
      </p:sp>
    </p:spTree>
    <p:extLst>
      <p:ext uri="{BB962C8B-B14F-4D97-AF65-F5344CB8AC3E}">
        <p14:creationId xmlns:p14="http://schemas.microsoft.com/office/powerpoint/2010/main" val="240237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05c662b54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805c662b54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2FB6079F-B06E-244B-B5FC-E9A9BC8B9296}" type="slidenum">
              <a:rPr lang="lt-LT" smtClean="0"/>
              <a:t>20</a:t>
            </a:fld>
            <a:endParaRPr lang="lt-LT"/>
          </a:p>
        </p:txBody>
      </p:sp>
    </p:spTree>
    <p:extLst>
      <p:ext uri="{BB962C8B-B14F-4D97-AF65-F5344CB8AC3E}">
        <p14:creationId xmlns:p14="http://schemas.microsoft.com/office/powerpoint/2010/main" val="82975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6d6d484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6d6d48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6d6d4846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6d6d4846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6d6d4846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6d6d4846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ddcc135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ddcc135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fa9217ca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fa9217ca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96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fa9217ca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fa9217ca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93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2FB6079F-B06E-244B-B5FC-E9A9BC8B9296}" type="slidenum">
              <a:rPr lang="lt-LT" smtClean="0"/>
              <a:t>15</a:t>
            </a:fld>
            <a:endParaRPr lang="lt-LT"/>
          </a:p>
        </p:txBody>
      </p:sp>
    </p:spTree>
    <p:extLst>
      <p:ext uri="{BB962C8B-B14F-4D97-AF65-F5344CB8AC3E}">
        <p14:creationId xmlns:p14="http://schemas.microsoft.com/office/powerpoint/2010/main" val="97901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2FB6079F-B06E-244B-B5FC-E9A9BC8B9296}" type="slidenum">
              <a:rPr lang="lt-LT" smtClean="0"/>
              <a:t>17</a:t>
            </a:fld>
            <a:endParaRPr lang="lt-LT"/>
          </a:p>
        </p:txBody>
      </p:sp>
    </p:spTree>
    <p:extLst>
      <p:ext uri="{BB962C8B-B14F-4D97-AF65-F5344CB8AC3E}">
        <p14:creationId xmlns:p14="http://schemas.microsoft.com/office/powerpoint/2010/main" val="263812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6A20-CF17-1FD8-AA0B-3F014EF8A7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t-LT"/>
          </a:p>
        </p:txBody>
      </p:sp>
      <p:sp>
        <p:nvSpPr>
          <p:cNvPr id="3" name="Subtitle 2">
            <a:extLst>
              <a:ext uri="{FF2B5EF4-FFF2-40B4-BE49-F238E27FC236}">
                <a16:creationId xmlns:a16="http://schemas.microsoft.com/office/drawing/2014/main" id="{97700CDD-546B-EB3D-F60E-13CDDDAE7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t-LT"/>
          </a:p>
        </p:txBody>
      </p:sp>
      <p:sp>
        <p:nvSpPr>
          <p:cNvPr id="4" name="Date Placeholder 3">
            <a:extLst>
              <a:ext uri="{FF2B5EF4-FFF2-40B4-BE49-F238E27FC236}">
                <a16:creationId xmlns:a16="http://schemas.microsoft.com/office/drawing/2014/main" id="{83ACFE04-777E-9EA2-D308-D7D54927D13A}"/>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E88AACAC-1F4B-E617-5F64-AAAABC580FC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51C99F51-AB33-97BC-750E-A3147FE53096}"/>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152954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836A-34F9-D681-6BDB-376E938E8C09}"/>
              </a:ext>
            </a:extLst>
          </p:cNvPr>
          <p:cNvSpPr>
            <a:spLocks noGrp="1"/>
          </p:cNvSpPr>
          <p:nvPr>
            <p:ph type="title"/>
          </p:nvPr>
        </p:nvSpPr>
        <p:spPr/>
        <p:txBody>
          <a:bodyPr/>
          <a:lstStyle/>
          <a:p>
            <a:r>
              <a:rPr lang="en-GB"/>
              <a:t>Click to edit Master title style</a:t>
            </a:r>
            <a:endParaRPr lang="lt-LT"/>
          </a:p>
        </p:txBody>
      </p:sp>
      <p:sp>
        <p:nvSpPr>
          <p:cNvPr id="3" name="Vertical Text Placeholder 2">
            <a:extLst>
              <a:ext uri="{FF2B5EF4-FFF2-40B4-BE49-F238E27FC236}">
                <a16:creationId xmlns:a16="http://schemas.microsoft.com/office/drawing/2014/main" id="{9E61F2A7-281F-B459-5192-FB734AC7516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Date Placeholder 3">
            <a:extLst>
              <a:ext uri="{FF2B5EF4-FFF2-40B4-BE49-F238E27FC236}">
                <a16:creationId xmlns:a16="http://schemas.microsoft.com/office/drawing/2014/main" id="{50F9057A-8D2D-45CB-E05E-0D539D3F7C03}"/>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DFCBF0D8-582E-A528-3AD7-DB22E0419A2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ABE8A8C-5C28-6A2D-4DAD-E38547569531}"/>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416303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3087-68A5-79A7-2E1F-1D752D8B8E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t-LT"/>
          </a:p>
        </p:txBody>
      </p:sp>
      <p:sp>
        <p:nvSpPr>
          <p:cNvPr id="3" name="Vertical Text Placeholder 2">
            <a:extLst>
              <a:ext uri="{FF2B5EF4-FFF2-40B4-BE49-F238E27FC236}">
                <a16:creationId xmlns:a16="http://schemas.microsoft.com/office/drawing/2014/main" id="{67FC5B5B-5401-26FE-5F94-A42E07D66A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Date Placeholder 3">
            <a:extLst>
              <a:ext uri="{FF2B5EF4-FFF2-40B4-BE49-F238E27FC236}">
                <a16:creationId xmlns:a16="http://schemas.microsoft.com/office/drawing/2014/main" id="{280AB306-9315-27FA-7404-029878A4CE1E}"/>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D484C840-4B1B-EF8D-A18B-49737972E51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7E4EFB7-54D0-BCDC-617D-8228E0867526}"/>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63429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t" smtClean="0"/>
              <a:pPr/>
              <a:t>‹#›</a:t>
            </a:fld>
            <a:endParaRPr lang="lt"/>
          </a:p>
        </p:txBody>
      </p:sp>
    </p:spTree>
    <p:extLst>
      <p:ext uri="{BB962C8B-B14F-4D97-AF65-F5344CB8AC3E}">
        <p14:creationId xmlns:p14="http://schemas.microsoft.com/office/powerpoint/2010/main" val="2383316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lt" smtClean="0"/>
              <a:pPr/>
              <a:t>‹#›</a:t>
            </a:fld>
            <a:endParaRPr lang="lt"/>
          </a:p>
        </p:txBody>
      </p:sp>
    </p:spTree>
    <p:extLst>
      <p:ext uri="{BB962C8B-B14F-4D97-AF65-F5344CB8AC3E}">
        <p14:creationId xmlns:p14="http://schemas.microsoft.com/office/powerpoint/2010/main" val="297816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8340-3E99-43C6-725E-F323BE3AA5D0}"/>
              </a:ext>
            </a:extLst>
          </p:cNvPr>
          <p:cNvSpPr>
            <a:spLocks noGrp="1"/>
          </p:cNvSpPr>
          <p:nvPr>
            <p:ph type="title"/>
          </p:nvPr>
        </p:nvSpPr>
        <p:spPr/>
        <p:txBody>
          <a:bodyPr/>
          <a:lstStyle/>
          <a:p>
            <a:r>
              <a:rPr lang="en-GB"/>
              <a:t>Click to edit Master title style</a:t>
            </a:r>
            <a:endParaRPr lang="lt-LT"/>
          </a:p>
        </p:txBody>
      </p:sp>
      <p:sp>
        <p:nvSpPr>
          <p:cNvPr id="3" name="Content Placeholder 2">
            <a:extLst>
              <a:ext uri="{FF2B5EF4-FFF2-40B4-BE49-F238E27FC236}">
                <a16:creationId xmlns:a16="http://schemas.microsoft.com/office/drawing/2014/main" id="{C71B85CB-4FFC-30A0-B7E6-0491C2BB5C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Date Placeholder 3">
            <a:extLst>
              <a:ext uri="{FF2B5EF4-FFF2-40B4-BE49-F238E27FC236}">
                <a16:creationId xmlns:a16="http://schemas.microsoft.com/office/drawing/2014/main" id="{2649DE4D-C729-EDA8-1AC8-41AAA277B666}"/>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41A1D8ED-0738-9332-1B83-9B9CEBAB060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BF7EE99-AE09-68B9-9590-1D5DFF5EE0C6}"/>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181758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1C0-0AFF-8D8D-8049-2DACE63F0D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t-LT"/>
          </a:p>
        </p:txBody>
      </p:sp>
      <p:sp>
        <p:nvSpPr>
          <p:cNvPr id="3" name="Text Placeholder 2">
            <a:extLst>
              <a:ext uri="{FF2B5EF4-FFF2-40B4-BE49-F238E27FC236}">
                <a16:creationId xmlns:a16="http://schemas.microsoft.com/office/drawing/2014/main" id="{5DC8FDC5-67B7-48A3-7B7F-61C60DAB0E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B138D9-CF0F-E406-B261-260C435599D7}"/>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9372F46B-EA3A-DC4E-FA27-FBD90CA9777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DEBCE15B-4A02-9CA8-DEFF-5CC0CBBC185D}"/>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1963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AA2B-2D05-478C-23C2-ACB4BCA00DEB}"/>
              </a:ext>
            </a:extLst>
          </p:cNvPr>
          <p:cNvSpPr>
            <a:spLocks noGrp="1"/>
          </p:cNvSpPr>
          <p:nvPr>
            <p:ph type="title"/>
          </p:nvPr>
        </p:nvSpPr>
        <p:spPr/>
        <p:txBody>
          <a:bodyPr/>
          <a:lstStyle/>
          <a:p>
            <a:r>
              <a:rPr lang="en-GB"/>
              <a:t>Click to edit Master title style</a:t>
            </a:r>
            <a:endParaRPr lang="lt-LT"/>
          </a:p>
        </p:txBody>
      </p:sp>
      <p:sp>
        <p:nvSpPr>
          <p:cNvPr id="3" name="Content Placeholder 2">
            <a:extLst>
              <a:ext uri="{FF2B5EF4-FFF2-40B4-BE49-F238E27FC236}">
                <a16:creationId xmlns:a16="http://schemas.microsoft.com/office/drawing/2014/main" id="{6929B80A-D512-E876-699C-265C960163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Content Placeholder 3">
            <a:extLst>
              <a:ext uri="{FF2B5EF4-FFF2-40B4-BE49-F238E27FC236}">
                <a16:creationId xmlns:a16="http://schemas.microsoft.com/office/drawing/2014/main" id="{C8D8850E-3294-8BFC-0285-ED2059B2D9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5" name="Date Placeholder 4">
            <a:extLst>
              <a:ext uri="{FF2B5EF4-FFF2-40B4-BE49-F238E27FC236}">
                <a16:creationId xmlns:a16="http://schemas.microsoft.com/office/drawing/2014/main" id="{3CF67E04-92FF-9476-4A8D-E69B35CC3285}"/>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6" name="Footer Placeholder 5">
            <a:extLst>
              <a:ext uri="{FF2B5EF4-FFF2-40B4-BE49-F238E27FC236}">
                <a16:creationId xmlns:a16="http://schemas.microsoft.com/office/drawing/2014/main" id="{9522FDD9-6D5F-CF8C-219B-660709BB005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414E5340-C047-F454-DADA-E1700C059546}"/>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407764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F0ED-9FA4-0A41-FB46-ED73EB4AA053}"/>
              </a:ext>
            </a:extLst>
          </p:cNvPr>
          <p:cNvSpPr>
            <a:spLocks noGrp="1"/>
          </p:cNvSpPr>
          <p:nvPr>
            <p:ph type="title"/>
          </p:nvPr>
        </p:nvSpPr>
        <p:spPr>
          <a:xfrm>
            <a:off x="839788" y="365125"/>
            <a:ext cx="10515600" cy="1325563"/>
          </a:xfrm>
        </p:spPr>
        <p:txBody>
          <a:bodyPr/>
          <a:lstStyle/>
          <a:p>
            <a:r>
              <a:rPr lang="en-GB"/>
              <a:t>Click to edit Master title style</a:t>
            </a:r>
            <a:endParaRPr lang="lt-LT"/>
          </a:p>
        </p:txBody>
      </p:sp>
      <p:sp>
        <p:nvSpPr>
          <p:cNvPr id="3" name="Text Placeholder 2">
            <a:extLst>
              <a:ext uri="{FF2B5EF4-FFF2-40B4-BE49-F238E27FC236}">
                <a16:creationId xmlns:a16="http://schemas.microsoft.com/office/drawing/2014/main" id="{FDD5BA8F-D92D-CA25-F4B5-CF42D6FED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327640-2387-952D-7F4E-17B210CB78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5" name="Text Placeholder 4">
            <a:extLst>
              <a:ext uri="{FF2B5EF4-FFF2-40B4-BE49-F238E27FC236}">
                <a16:creationId xmlns:a16="http://schemas.microsoft.com/office/drawing/2014/main" id="{B0F3F123-903F-92AC-6F7F-0A4ED1FFC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D6BC3D-F69A-E019-3C39-8ED495003D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7" name="Date Placeholder 6">
            <a:extLst>
              <a:ext uri="{FF2B5EF4-FFF2-40B4-BE49-F238E27FC236}">
                <a16:creationId xmlns:a16="http://schemas.microsoft.com/office/drawing/2014/main" id="{2BC91594-5354-F2D6-BBB9-F8F8AE154D03}"/>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8" name="Footer Placeholder 7">
            <a:extLst>
              <a:ext uri="{FF2B5EF4-FFF2-40B4-BE49-F238E27FC236}">
                <a16:creationId xmlns:a16="http://schemas.microsoft.com/office/drawing/2014/main" id="{8E5BC6F5-CD92-DE38-1B19-DD9D406BF50A}"/>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A874FCDE-99FF-0449-9839-C7C1A36CD603}"/>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352129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8FD2-2689-90C4-2CC7-AAA671961CFE}"/>
              </a:ext>
            </a:extLst>
          </p:cNvPr>
          <p:cNvSpPr>
            <a:spLocks noGrp="1"/>
          </p:cNvSpPr>
          <p:nvPr>
            <p:ph type="title"/>
          </p:nvPr>
        </p:nvSpPr>
        <p:spPr/>
        <p:txBody>
          <a:bodyPr/>
          <a:lstStyle/>
          <a:p>
            <a:r>
              <a:rPr lang="en-GB"/>
              <a:t>Click to edit Master title style</a:t>
            </a:r>
            <a:endParaRPr lang="lt-LT"/>
          </a:p>
        </p:txBody>
      </p:sp>
      <p:sp>
        <p:nvSpPr>
          <p:cNvPr id="3" name="Date Placeholder 2">
            <a:extLst>
              <a:ext uri="{FF2B5EF4-FFF2-40B4-BE49-F238E27FC236}">
                <a16:creationId xmlns:a16="http://schemas.microsoft.com/office/drawing/2014/main" id="{C376EB82-E64D-F7E6-235E-A4FF2211C4C4}"/>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4" name="Footer Placeholder 3">
            <a:extLst>
              <a:ext uri="{FF2B5EF4-FFF2-40B4-BE49-F238E27FC236}">
                <a16:creationId xmlns:a16="http://schemas.microsoft.com/office/drawing/2014/main" id="{0AA53AE8-D92E-3C3D-E428-99555431FF2D}"/>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D9825F9B-878F-5305-2F8A-A94C6C7D759C}"/>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417393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73F24-3E54-5D2A-D8CC-E679450BC7A2}"/>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3" name="Footer Placeholder 2">
            <a:extLst>
              <a:ext uri="{FF2B5EF4-FFF2-40B4-BE49-F238E27FC236}">
                <a16:creationId xmlns:a16="http://schemas.microsoft.com/office/drawing/2014/main" id="{1DC93FA9-7DE9-CCB3-CE09-1224722A46F2}"/>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8A76CD81-4460-2A77-5F60-7E8B1221964C}"/>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22130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FCFC-009D-F7D4-B4EC-DBD53E4269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t-LT"/>
          </a:p>
        </p:txBody>
      </p:sp>
      <p:sp>
        <p:nvSpPr>
          <p:cNvPr id="3" name="Content Placeholder 2">
            <a:extLst>
              <a:ext uri="{FF2B5EF4-FFF2-40B4-BE49-F238E27FC236}">
                <a16:creationId xmlns:a16="http://schemas.microsoft.com/office/drawing/2014/main" id="{924DA172-A573-E48F-DE19-4467F5F90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Text Placeholder 3">
            <a:extLst>
              <a:ext uri="{FF2B5EF4-FFF2-40B4-BE49-F238E27FC236}">
                <a16:creationId xmlns:a16="http://schemas.microsoft.com/office/drawing/2014/main" id="{1C72F9FC-66E3-B3D9-075B-00928F099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AE3196-DCB6-E6AC-A699-82F04582D058}"/>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6" name="Footer Placeholder 5">
            <a:extLst>
              <a:ext uri="{FF2B5EF4-FFF2-40B4-BE49-F238E27FC236}">
                <a16:creationId xmlns:a16="http://schemas.microsoft.com/office/drawing/2014/main" id="{0CFE9AB3-EC71-4465-E85D-39CB82F25BC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D83CB61-A9E9-6055-84E7-7D1B92002CA9}"/>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7086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C84F-0910-12B5-D9D8-D7B3E30C29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t-LT"/>
          </a:p>
        </p:txBody>
      </p:sp>
      <p:sp>
        <p:nvSpPr>
          <p:cNvPr id="3" name="Picture Placeholder 2">
            <a:extLst>
              <a:ext uri="{FF2B5EF4-FFF2-40B4-BE49-F238E27FC236}">
                <a16:creationId xmlns:a16="http://schemas.microsoft.com/office/drawing/2014/main" id="{F45C30CC-95E3-6DB0-3491-A8B8A438AD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8C42E28B-F1AF-7E8F-E8D8-5BEB362CA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33E2D2-1E2B-C5BD-C192-B9336DDC2C1B}"/>
              </a:ext>
            </a:extLst>
          </p:cNvPr>
          <p:cNvSpPr>
            <a:spLocks noGrp="1"/>
          </p:cNvSpPr>
          <p:nvPr>
            <p:ph type="dt" sz="half" idx="10"/>
          </p:nvPr>
        </p:nvSpPr>
        <p:spPr/>
        <p:txBody>
          <a:bodyPr/>
          <a:lstStyle/>
          <a:p>
            <a:fld id="{F6D3C0AD-3EE6-E14F-851D-A3147C29EDB7}" type="datetimeFigureOut">
              <a:rPr lang="lt-LT" smtClean="0"/>
              <a:t>2024-03-15</a:t>
            </a:fld>
            <a:endParaRPr lang="lt-LT"/>
          </a:p>
        </p:txBody>
      </p:sp>
      <p:sp>
        <p:nvSpPr>
          <p:cNvPr id="6" name="Footer Placeholder 5">
            <a:extLst>
              <a:ext uri="{FF2B5EF4-FFF2-40B4-BE49-F238E27FC236}">
                <a16:creationId xmlns:a16="http://schemas.microsoft.com/office/drawing/2014/main" id="{B25C8428-D27E-ED83-0627-5C002379B578}"/>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BA877F5-3DC7-9EEA-B205-5E67F5DD5DB7}"/>
              </a:ext>
            </a:extLst>
          </p:cNvPr>
          <p:cNvSpPr>
            <a:spLocks noGrp="1"/>
          </p:cNvSpPr>
          <p:nvPr>
            <p:ph type="sldNum" sz="quarter" idx="12"/>
          </p:nvPr>
        </p:nvSpPr>
        <p:spPr/>
        <p:txBody>
          <a:bodyPr/>
          <a:lstStyle/>
          <a:p>
            <a:fld id="{5B7C8435-31C4-704E-B61D-0237BE23992E}" type="slidenum">
              <a:rPr lang="lt-LT" smtClean="0"/>
              <a:t>‹#›</a:t>
            </a:fld>
            <a:endParaRPr lang="lt-LT"/>
          </a:p>
        </p:txBody>
      </p:sp>
    </p:spTree>
    <p:extLst>
      <p:ext uri="{BB962C8B-B14F-4D97-AF65-F5344CB8AC3E}">
        <p14:creationId xmlns:p14="http://schemas.microsoft.com/office/powerpoint/2010/main" val="26213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1BBB5C-E6E4-C545-6FED-2A0154648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t-LT"/>
          </a:p>
        </p:txBody>
      </p:sp>
      <p:sp>
        <p:nvSpPr>
          <p:cNvPr id="3" name="Text Placeholder 2">
            <a:extLst>
              <a:ext uri="{FF2B5EF4-FFF2-40B4-BE49-F238E27FC236}">
                <a16:creationId xmlns:a16="http://schemas.microsoft.com/office/drawing/2014/main" id="{A69B3EBC-B7A0-83B2-D994-7F808D2B9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t-LT"/>
          </a:p>
        </p:txBody>
      </p:sp>
      <p:sp>
        <p:nvSpPr>
          <p:cNvPr id="4" name="Date Placeholder 3">
            <a:extLst>
              <a:ext uri="{FF2B5EF4-FFF2-40B4-BE49-F238E27FC236}">
                <a16:creationId xmlns:a16="http://schemas.microsoft.com/office/drawing/2014/main" id="{E8777FA5-AB27-F169-4263-773A2CD45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D3C0AD-3EE6-E14F-851D-A3147C29EDB7}" type="datetimeFigureOut">
              <a:rPr lang="lt-LT" smtClean="0"/>
              <a:t>2024-03-15</a:t>
            </a:fld>
            <a:endParaRPr lang="lt-LT"/>
          </a:p>
        </p:txBody>
      </p:sp>
      <p:sp>
        <p:nvSpPr>
          <p:cNvPr id="5" name="Footer Placeholder 4">
            <a:extLst>
              <a:ext uri="{FF2B5EF4-FFF2-40B4-BE49-F238E27FC236}">
                <a16:creationId xmlns:a16="http://schemas.microsoft.com/office/drawing/2014/main" id="{B5402587-8FC8-E870-0F9B-06EBB1ED6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lide Number Placeholder 5">
            <a:extLst>
              <a:ext uri="{FF2B5EF4-FFF2-40B4-BE49-F238E27FC236}">
                <a16:creationId xmlns:a16="http://schemas.microsoft.com/office/drawing/2014/main" id="{77D19329-61B6-D966-1C51-587030E1E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7C8435-31C4-704E-B61D-0237BE23992E}" type="slidenum">
              <a:rPr lang="lt-LT" smtClean="0"/>
              <a:t>‹#›</a:t>
            </a:fld>
            <a:endParaRPr lang="lt-LT"/>
          </a:p>
        </p:txBody>
      </p:sp>
    </p:spTree>
    <p:extLst>
      <p:ext uri="{BB962C8B-B14F-4D97-AF65-F5344CB8AC3E}">
        <p14:creationId xmlns:p14="http://schemas.microsoft.com/office/powerpoint/2010/main" val="206421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DD_8C9CA36A.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DF_D44B9BA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E3_A25CBFEE.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bilietas.ltglink.lt/" TargetMode="External"/><Relationship Id="rId2" Type="http://schemas.openxmlformats.org/officeDocument/2006/relationships/hyperlink" Target="https://www.autobusubilietai.lt/" TargetMode="Externa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7BA1-7EB2-2600-42C0-1F48108A4A1B}"/>
              </a:ext>
            </a:extLst>
          </p:cNvPr>
          <p:cNvSpPr>
            <a:spLocks noGrp="1"/>
          </p:cNvSpPr>
          <p:nvPr>
            <p:ph type="ctrTitle"/>
          </p:nvPr>
        </p:nvSpPr>
        <p:spPr>
          <a:xfrm>
            <a:off x="1524000" y="2235200"/>
            <a:ext cx="9144000" cy="2387600"/>
          </a:xfrm>
        </p:spPr>
        <p:txBody>
          <a:bodyPr/>
          <a:lstStyle/>
          <a:p>
            <a:r>
              <a:rPr lang="lt-LT" b="1" dirty="0"/>
              <a:t>LITHUANIAN COURSE</a:t>
            </a:r>
            <a:br>
              <a:rPr lang="lt-LT" b="1" dirty="0"/>
            </a:br>
            <a:r>
              <a:rPr lang="lt-LT" b="1" dirty="0"/>
              <a:t>A1.2</a:t>
            </a:r>
          </a:p>
        </p:txBody>
      </p:sp>
    </p:spTree>
    <p:extLst>
      <p:ext uri="{BB962C8B-B14F-4D97-AF65-F5344CB8AC3E}">
        <p14:creationId xmlns:p14="http://schemas.microsoft.com/office/powerpoint/2010/main" val="99099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B988-AB74-CC36-2C1B-DF82D1C90E5F}"/>
              </a:ext>
            </a:extLst>
          </p:cNvPr>
          <p:cNvSpPr>
            <a:spLocks noGrp="1"/>
          </p:cNvSpPr>
          <p:nvPr>
            <p:ph type="title"/>
          </p:nvPr>
        </p:nvSpPr>
        <p:spPr>
          <a:xfrm>
            <a:off x="415600" y="593366"/>
            <a:ext cx="11360800" cy="934491"/>
          </a:xfrm>
        </p:spPr>
        <p:txBody>
          <a:bodyPr>
            <a:normAutofit/>
          </a:bodyPr>
          <a:lstStyle/>
          <a:p>
            <a:pPr algn="ctr"/>
            <a:r>
              <a:rPr lang="lt-LT" sz="2400" b="1" dirty="0"/>
              <a:t>Mano mėgstamiausia kepyklėlė</a:t>
            </a:r>
            <a:br>
              <a:rPr lang="lt-LT" sz="2400" dirty="0"/>
            </a:br>
            <a:r>
              <a:rPr lang="lt-LT" sz="2000" dirty="0"/>
              <a:t>(</a:t>
            </a:r>
            <a:r>
              <a:rPr lang="en-GB" sz="2000" i="1" dirty="0"/>
              <a:t>My favourite little bakery</a:t>
            </a:r>
            <a:r>
              <a:rPr lang="lt-LT" sz="2000" dirty="0"/>
              <a:t>)</a:t>
            </a:r>
          </a:p>
        </p:txBody>
      </p:sp>
      <p:sp>
        <p:nvSpPr>
          <p:cNvPr id="3" name="Text Placeholder 2">
            <a:extLst>
              <a:ext uri="{FF2B5EF4-FFF2-40B4-BE49-F238E27FC236}">
                <a16:creationId xmlns:a16="http://schemas.microsoft.com/office/drawing/2014/main" id="{46421FCD-809B-29AA-1AC4-AA44A58A92A2}"/>
              </a:ext>
            </a:extLst>
          </p:cNvPr>
          <p:cNvSpPr>
            <a:spLocks noGrp="1"/>
          </p:cNvSpPr>
          <p:nvPr>
            <p:ph type="body" idx="1"/>
          </p:nvPr>
        </p:nvSpPr>
        <p:spPr>
          <a:xfrm>
            <a:off x="415600" y="1527857"/>
            <a:ext cx="11360800" cy="4555200"/>
          </a:xfrm>
        </p:spPr>
        <p:txBody>
          <a:bodyPr>
            <a:normAutofit/>
          </a:bodyPr>
          <a:lstStyle/>
          <a:p>
            <a:pPr marL="152396" indent="0">
              <a:buNone/>
            </a:pPr>
            <a:r>
              <a:rPr lang="lt-LT" sz="2000" dirty="0"/>
              <a:t>Mano vardas Gediminas. Dirbu miesto centre, </a:t>
            </a:r>
            <a:r>
              <a:rPr lang="lt-LT" sz="2000" dirty="0">
                <a:solidFill>
                  <a:srgbClr val="FF0000"/>
                </a:solidFill>
              </a:rPr>
              <a:t>senamiestyje</a:t>
            </a:r>
            <a:r>
              <a:rPr lang="lt-LT" sz="2000" dirty="0"/>
              <a:t>. Mano bendradarbiai visada pietauja darbe. O aš kasdien dvyliktą valandą pietauju kepyklėlėje „Skanaus“. Man labai patinka ši kepyklėlė, nes maistas čia yra labai skanus ir šviežias. Man taip pat labai patinka, kad kepyklėlė yra prie </a:t>
            </a:r>
            <a:r>
              <a:rPr lang="lt-LT" sz="2000" dirty="0">
                <a:solidFill>
                  <a:srgbClr val="FF0000"/>
                </a:solidFill>
              </a:rPr>
              <a:t>upės</a:t>
            </a:r>
            <a:r>
              <a:rPr lang="lt-LT" sz="2000" dirty="0"/>
              <a:t>. Kai šilta, gali valgyti lauke, terasoje, ir žiūrėti į upę arba </a:t>
            </a:r>
            <a:r>
              <a:rPr lang="lt-LT" sz="2000" dirty="0">
                <a:solidFill>
                  <a:srgbClr val="FF0000"/>
                </a:solidFill>
              </a:rPr>
              <a:t>į žmones </a:t>
            </a:r>
            <a:r>
              <a:rPr lang="lt-LT" sz="2000" dirty="0"/>
              <a:t>gatvėje.</a:t>
            </a:r>
          </a:p>
          <a:p>
            <a:pPr marL="152396" indent="0">
              <a:buNone/>
            </a:pPr>
            <a:endParaRPr lang="lt-LT" sz="2000" dirty="0"/>
          </a:p>
          <a:p>
            <a:pPr marL="152396" indent="0">
              <a:buNone/>
            </a:pPr>
            <a:r>
              <a:rPr lang="lt-LT" sz="2000" dirty="0"/>
              <a:t>Čia paprastai geriu žolelių </a:t>
            </a:r>
            <a:r>
              <a:rPr lang="lt-LT" sz="2000" dirty="0">
                <a:solidFill>
                  <a:srgbClr val="FF0000"/>
                </a:solidFill>
              </a:rPr>
              <a:t>arbatą</a:t>
            </a:r>
            <a:r>
              <a:rPr lang="lt-LT" sz="2000" dirty="0"/>
              <a:t>, valgau </a:t>
            </a:r>
            <a:r>
              <a:rPr lang="lt-LT" sz="2000" dirty="0">
                <a:solidFill>
                  <a:srgbClr val="FF0000"/>
                </a:solidFill>
              </a:rPr>
              <a:t>karštą</a:t>
            </a:r>
            <a:r>
              <a:rPr lang="lt-LT" sz="2000" dirty="0"/>
              <a:t> sumuštinį su </a:t>
            </a:r>
            <a:r>
              <a:rPr lang="lt-LT" sz="2000" dirty="0">
                <a:solidFill>
                  <a:srgbClr val="FF0000"/>
                </a:solidFill>
              </a:rPr>
              <a:t>sūriu</a:t>
            </a:r>
            <a:r>
              <a:rPr lang="lt-LT" sz="2000" dirty="0"/>
              <a:t> ir kumpiu. Kartais, kai dienos šaltos, valgau sriubą – kopūstų, </a:t>
            </a:r>
            <a:r>
              <a:rPr lang="lt-LT" sz="2000" dirty="0">
                <a:solidFill>
                  <a:srgbClr val="FF0000"/>
                </a:solidFill>
              </a:rPr>
              <a:t>burokėlių</a:t>
            </a:r>
            <a:r>
              <a:rPr lang="lt-LT" sz="2000" dirty="0"/>
              <a:t>, žirnių ir morkų. Kepyklėlėje labai </a:t>
            </a:r>
            <a:r>
              <a:rPr lang="lt-LT" sz="2000" dirty="0">
                <a:solidFill>
                  <a:srgbClr val="FF0000"/>
                </a:solidFill>
              </a:rPr>
              <a:t>skani</a:t>
            </a:r>
            <a:r>
              <a:rPr lang="lt-LT" sz="2000" dirty="0"/>
              <a:t> burokėlių sriuba. </a:t>
            </a:r>
            <a:r>
              <a:rPr lang="lt-LT" sz="2000" dirty="0">
                <a:solidFill>
                  <a:srgbClr val="FF0000"/>
                </a:solidFill>
              </a:rPr>
              <a:t>Sriubą</a:t>
            </a:r>
            <a:r>
              <a:rPr lang="lt-LT" sz="2000" dirty="0"/>
              <a:t> valgau su grietine ir juoda duona. Būtinai </a:t>
            </a:r>
            <a:r>
              <a:rPr lang="lt-LT" sz="2000" dirty="0">
                <a:solidFill>
                  <a:srgbClr val="FF0000"/>
                </a:solidFill>
              </a:rPr>
              <a:t>paragaukite</a:t>
            </a:r>
            <a:r>
              <a:rPr lang="lt-LT" sz="2000" dirty="0"/>
              <a:t> burokėlių sriubos ir jūs, kai pietausite čia. Sriuba kaip namie, </a:t>
            </a:r>
            <a:r>
              <a:rPr lang="lt-LT" sz="2000" dirty="0">
                <a:solidFill>
                  <a:srgbClr val="FF0000"/>
                </a:solidFill>
              </a:rPr>
              <a:t>pas</a:t>
            </a:r>
            <a:r>
              <a:rPr lang="lt-LT" sz="2000" dirty="0"/>
              <a:t> mamą.</a:t>
            </a:r>
          </a:p>
          <a:p>
            <a:pPr marL="152396" indent="0">
              <a:buNone/>
            </a:pPr>
            <a:endParaRPr lang="lt-LT" sz="2000" dirty="0"/>
          </a:p>
          <a:p>
            <a:pPr marL="152396" indent="0">
              <a:buNone/>
            </a:pPr>
            <a:r>
              <a:rPr lang="lt-LT" sz="2000" dirty="0"/>
              <a:t>Kartais darbo dieną aš geriu kavą. Ją visada geriu su pienu. Kai geriu kavą, visada perku ir </a:t>
            </a:r>
            <a:r>
              <a:rPr lang="lt-LT" sz="2000" dirty="0">
                <a:solidFill>
                  <a:srgbClr val="FF0000"/>
                </a:solidFill>
              </a:rPr>
              <a:t>gabaliuką</a:t>
            </a:r>
            <a:r>
              <a:rPr lang="lt-LT" sz="2000" dirty="0"/>
              <a:t> torto. Tada esu linksmas ir laimingas. Kava ir tortas – puiku.</a:t>
            </a:r>
          </a:p>
          <a:p>
            <a:pPr marL="152396" indent="0">
              <a:buNone/>
            </a:pPr>
            <a:endParaRPr lang="lt-LT" sz="2000" dirty="0"/>
          </a:p>
          <a:p>
            <a:pPr marL="152396" indent="0">
              <a:buNone/>
            </a:pPr>
            <a:r>
              <a:rPr lang="lt-LT" sz="2000" dirty="0"/>
              <a:t>Šeštadienį ir </a:t>
            </a:r>
            <a:r>
              <a:rPr lang="lt-LT" sz="2000" dirty="0">
                <a:solidFill>
                  <a:srgbClr val="FF0000"/>
                </a:solidFill>
              </a:rPr>
              <a:t>sekmadienį</a:t>
            </a:r>
            <a:r>
              <a:rPr lang="lt-LT" sz="2000" dirty="0"/>
              <a:t> čia daug tėvų su vaikais, nes visi mėgsta </a:t>
            </a:r>
            <a:r>
              <a:rPr lang="lt-LT" sz="2000" dirty="0">
                <a:solidFill>
                  <a:srgbClr val="FF0000"/>
                </a:solidFill>
              </a:rPr>
              <a:t>bandeles su obuoliais</a:t>
            </a:r>
            <a:r>
              <a:rPr lang="lt-LT" sz="2000" dirty="0"/>
              <a:t>. Bandeles su obuoliais kepyklėlėje </a:t>
            </a:r>
            <a:r>
              <a:rPr lang="lt-LT" sz="2000" dirty="0">
                <a:solidFill>
                  <a:srgbClr val="FF0000"/>
                </a:solidFill>
              </a:rPr>
              <a:t>kepa</a:t>
            </a:r>
            <a:r>
              <a:rPr lang="lt-LT" sz="2000" dirty="0"/>
              <a:t> tik savaitgalį. Norite paragauti? Kepyklėlės adresas – Tilto 16.</a:t>
            </a:r>
          </a:p>
        </p:txBody>
      </p:sp>
    </p:spTree>
    <p:extLst>
      <p:ext uri="{BB962C8B-B14F-4D97-AF65-F5344CB8AC3E}">
        <p14:creationId xmlns:p14="http://schemas.microsoft.com/office/powerpoint/2010/main" val="80831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AB51-2B71-F243-BC19-4C039D19AECD}"/>
              </a:ext>
            </a:extLst>
          </p:cNvPr>
          <p:cNvSpPr>
            <a:spLocks noGrp="1"/>
          </p:cNvSpPr>
          <p:nvPr>
            <p:ph type="title"/>
          </p:nvPr>
        </p:nvSpPr>
        <p:spPr/>
        <p:txBody>
          <a:bodyPr>
            <a:normAutofit fontScale="90000"/>
          </a:bodyPr>
          <a:lstStyle/>
          <a:p>
            <a:pPr algn="ctr"/>
            <a:r>
              <a:rPr lang="lt-LT" sz="3200" b="1" dirty="0"/>
              <a:t>Atsakykite į klausimus</a:t>
            </a:r>
            <a:br>
              <a:rPr lang="lt-LT" sz="3200" b="1" dirty="0"/>
            </a:br>
            <a:r>
              <a:rPr lang="lt-LT" sz="3200" b="1" dirty="0">
                <a:solidFill>
                  <a:srgbClr val="FF0000"/>
                </a:solidFill>
              </a:rPr>
              <a:t>NAMŲ DARBAS</a:t>
            </a:r>
          </a:p>
        </p:txBody>
      </p:sp>
      <p:sp>
        <p:nvSpPr>
          <p:cNvPr id="3" name="Text Placeholder 2">
            <a:extLst>
              <a:ext uri="{FF2B5EF4-FFF2-40B4-BE49-F238E27FC236}">
                <a16:creationId xmlns:a16="http://schemas.microsoft.com/office/drawing/2014/main" id="{75155585-B92B-1CED-36EA-0D219A90B6D0}"/>
              </a:ext>
            </a:extLst>
          </p:cNvPr>
          <p:cNvSpPr>
            <a:spLocks noGrp="1"/>
          </p:cNvSpPr>
          <p:nvPr>
            <p:ph type="body" idx="1"/>
          </p:nvPr>
        </p:nvSpPr>
        <p:spPr>
          <a:xfrm>
            <a:off x="415600" y="1709433"/>
            <a:ext cx="11360800" cy="4555200"/>
          </a:xfrm>
        </p:spPr>
        <p:txBody>
          <a:bodyPr>
            <a:normAutofit lnSpcReduction="10000"/>
          </a:bodyPr>
          <a:lstStyle/>
          <a:p>
            <a:pPr marL="666746" indent="-514350">
              <a:buAutoNum type="arabicPeriod"/>
            </a:pPr>
            <a:r>
              <a:rPr lang="lt-LT" dirty="0"/>
              <a:t>Koks yra vyro vardas?</a:t>
            </a:r>
          </a:p>
          <a:p>
            <a:pPr marL="666746" indent="-514350">
              <a:buAutoNum type="arabicPeriod"/>
            </a:pPr>
            <a:r>
              <a:rPr lang="lt-LT" dirty="0"/>
              <a:t>Kur jis dirba?</a:t>
            </a:r>
          </a:p>
          <a:p>
            <a:pPr marL="666746" indent="-514350">
              <a:buAutoNum type="arabicPeriod"/>
            </a:pPr>
            <a:r>
              <a:rPr lang="lt-LT" dirty="0"/>
              <a:t>Kur Gediminas valgo pietus?</a:t>
            </a:r>
          </a:p>
          <a:p>
            <a:pPr marL="666746" indent="-514350">
              <a:buAutoNum type="arabicPeriod"/>
            </a:pPr>
            <a:r>
              <a:rPr lang="lt-LT" dirty="0"/>
              <a:t>Kelintą valandą vyras pietauja?</a:t>
            </a:r>
          </a:p>
          <a:p>
            <a:pPr marL="666746" indent="-514350">
              <a:buAutoNum type="arabicPeriod"/>
            </a:pPr>
            <a:r>
              <a:rPr lang="lt-LT" dirty="0"/>
              <a:t>Kodėl Gediminas mėgsta pietauti kepyklėlėje?</a:t>
            </a:r>
          </a:p>
          <a:p>
            <a:pPr marL="666746" indent="-514350">
              <a:buAutoNum type="arabicPeriod"/>
            </a:pPr>
            <a:r>
              <a:rPr lang="lt-LT" dirty="0"/>
              <a:t>Ką paprastai geria ir valgo vyras?</a:t>
            </a:r>
          </a:p>
          <a:p>
            <a:pPr marL="666746" indent="-514350">
              <a:buAutoNum type="arabicPeriod"/>
            </a:pPr>
            <a:r>
              <a:rPr lang="lt-LT" dirty="0"/>
              <a:t>Kada Gediminas valgo sriubą?</a:t>
            </a:r>
          </a:p>
          <a:p>
            <a:pPr marL="666746" indent="-514350">
              <a:buAutoNum type="arabicPeriod"/>
            </a:pPr>
            <a:r>
              <a:rPr lang="lt-LT" dirty="0"/>
              <a:t>Kokią sriubą mėgsta vyras?</a:t>
            </a:r>
          </a:p>
          <a:p>
            <a:pPr marL="666746" indent="-514350">
              <a:buAutoNum type="arabicPeriod"/>
            </a:pPr>
            <a:r>
              <a:rPr lang="lt-LT" dirty="0"/>
              <a:t>Kokią kavą jis mėgsta?</a:t>
            </a:r>
          </a:p>
          <a:p>
            <a:pPr marL="666746" indent="-514350">
              <a:buAutoNum type="arabicPeriod"/>
            </a:pPr>
            <a:r>
              <a:rPr lang="lt-LT" dirty="0"/>
              <a:t>Ar Gediminas valgo saldumynus?</a:t>
            </a:r>
          </a:p>
          <a:p>
            <a:pPr marL="666746" indent="-514350">
              <a:buAutoNum type="arabicPeriod"/>
            </a:pPr>
            <a:r>
              <a:rPr lang="lt-LT" dirty="0"/>
              <a:t>Kada kepyklėlėje kepa bandeles su obuoliais?</a:t>
            </a:r>
          </a:p>
          <a:p>
            <a:pPr marL="666746" indent="-514350">
              <a:buAutoNum type="arabicPeriod"/>
            </a:pPr>
            <a:r>
              <a:rPr lang="lt-LT" dirty="0"/>
              <a:t>Koks yra kepyklėlės adresas?</a:t>
            </a:r>
          </a:p>
          <a:p>
            <a:pPr marL="666746" indent="-514350">
              <a:buAutoNum type="arabicPeriod"/>
            </a:pPr>
            <a:endParaRPr lang="lt-LT" dirty="0"/>
          </a:p>
        </p:txBody>
      </p:sp>
    </p:spTree>
    <p:extLst>
      <p:ext uri="{BB962C8B-B14F-4D97-AF65-F5344CB8AC3E}">
        <p14:creationId xmlns:p14="http://schemas.microsoft.com/office/powerpoint/2010/main" val="235907569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2"/>
          <p:cNvSpPr txBox="1">
            <a:spLocks noGrp="1"/>
          </p:cNvSpPr>
          <p:nvPr>
            <p:ph type="body" idx="1"/>
          </p:nvPr>
        </p:nvSpPr>
        <p:spPr>
          <a:xfrm>
            <a:off x="312279" y="3948869"/>
            <a:ext cx="11511348" cy="806800"/>
          </a:xfrm>
          <a:prstGeom prst="rect">
            <a:avLst/>
          </a:prstGeom>
        </p:spPr>
        <p:txBody>
          <a:bodyPr spcFirstLastPara="1" vert="horz" wrap="square" lIns="121900" tIns="121900" rIns="121900" bIns="121900" rtlCol="0" anchor="t" anchorCtr="0">
            <a:noAutofit/>
          </a:bodyPr>
          <a:lstStyle/>
          <a:p>
            <a:pPr marL="0" indent="0">
              <a:spcBef>
                <a:spcPts val="853"/>
              </a:spcBef>
            </a:pPr>
            <a:r>
              <a:rPr lang="lt" sz="2400" dirty="0" err="1">
                <a:latin typeface="+mj-lt"/>
              </a:rPr>
              <a:t>Preposition</a:t>
            </a:r>
            <a:r>
              <a:rPr lang="lt" sz="2400" dirty="0">
                <a:latin typeface="+mj-lt"/>
              </a:rPr>
              <a:t> </a:t>
            </a:r>
            <a:r>
              <a:rPr lang="lt" sz="2400" b="1" dirty="0">
                <a:latin typeface="+mj-lt"/>
              </a:rPr>
              <a:t>su </a:t>
            </a:r>
            <a:r>
              <a:rPr lang="lt" sz="2400" dirty="0">
                <a:latin typeface="+mj-lt"/>
              </a:rPr>
              <a:t>(</a:t>
            </a:r>
            <a:r>
              <a:rPr lang="lt" sz="2400" i="1" dirty="0" err="1">
                <a:latin typeface="+mj-lt"/>
              </a:rPr>
              <a:t>with</a:t>
            </a:r>
            <a:r>
              <a:rPr lang="lt" sz="2400" dirty="0">
                <a:latin typeface="+mj-lt"/>
              </a:rPr>
              <a:t>) + </a:t>
            </a:r>
            <a:r>
              <a:rPr lang="lt" sz="2400" dirty="0" err="1">
                <a:latin typeface="+mj-lt"/>
              </a:rPr>
              <a:t>instrumental</a:t>
            </a:r>
            <a:r>
              <a:rPr lang="lt" sz="2400" dirty="0">
                <a:latin typeface="+mj-lt"/>
              </a:rPr>
              <a:t> </a:t>
            </a:r>
            <a:r>
              <a:rPr lang="lt" sz="2400" dirty="0" err="1">
                <a:latin typeface="+mj-lt"/>
              </a:rPr>
              <a:t>case</a:t>
            </a:r>
          </a:p>
          <a:p>
            <a:pPr marL="0" indent="0">
              <a:spcBef>
                <a:spcPts val="853"/>
              </a:spcBef>
            </a:pPr>
            <a:r>
              <a:rPr lang="lt" sz="2200" dirty="0">
                <a:solidFill>
                  <a:schemeClr val="tx1"/>
                </a:solidFill>
              </a:rPr>
              <a:t>Norėčiau ledų su </a:t>
            </a:r>
            <a:r>
              <a:rPr lang="lt" sz="2200" b="1" dirty="0">
                <a:solidFill>
                  <a:schemeClr val="tx1"/>
                </a:solidFill>
              </a:rPr>
              <a:t>šokoladu</a:t>
            </a:r>
            <a:r>
              <a:rPr lang="lt" sz="2200" dirty="0">
                <a:solidFill>
                  <a:schemeClr val="tx1"/>
                </a:solidFill>
              </a:rPr>
              <a:t>.</a:t>
            </a:r>
            <a:br>
              <a:rPr lang="lt" sz="2200" dirty="0"/>
            </a:br>
            <a:r>
              <a:rPr lang="lt" sz="2200" dirty="0">
                <a:solidFill>
                  <a:schemeClr val="tx1"/>
                </a:solidFill>
              </a:rPr>
              <a:t>Ar norėtum kepsnio su </a:t>
            </a:r>
            <a:r>
              <a:rPr lang="lt" sz="2200" b="1" dirty="0">
                <a:solidFill>
                  <a:schemeClr val="tx1"/>
                </a:solidFill>
              </a:rPr>
              <a:t>sūriu</a:t>
            </a:r>
            <a:r>
              <a:rPr lang="lt" sz="2200" dirty="0">
                <a:solidFill>
                  <a:schemeClr val="tx1"/>
                </a:solidFill>
              </a:rPr>
              <a:t>? </a:t>
            </a:r>
            <a:br>
              <a:rPr lang="lt" sz="2200" dirty="0"/>
            </a:br>
            <a:r>
              <a:rPr lang="lt" sz="2200" dirty="0">
                <a:solidFill>
                  <a:schemeClr val="tx1"/>
                </a:solidFill>
              </a:rPr>
              <a:t>Kas norėtų pasivaikščioti su </a:t>
            </a:r>
            <a:r>
              <a:rPr lang="lt" sz="2200" b="1" dirty="0">
                <a:solidFill>
                  <a:schemeClr val="tx1"/>
                </a:solidFill>
              </a:rPr>
              <a:t>Pauliumi</a:t>
            </a:r>
            <a:r>
              <a:rPr lang="lt" sz="2200" dirty="0">
                <a:solidFill>
                  <a:schemeClr val="tx1"/>
                </a:solidFill>
              </a:rPr>
              <a:t>? </a:t>
            </a:r>
            <a:br>
              <a:rPr lang="lt" sz="3200" dirty="0"/>
            </a:br>
            <a:endParaRPr lang="lt" sz="3200" dirty="0"/>
          </a:p>
          <a:p>
            <a:pPr marL="0" indent="0">
              <a:spcBef>
                <a:spcPts val="853"/>
              </a:spcBef>
            </a:pPr>
            <a:endParaRPr lang="lt" dirty="0"/>
          </a:p>
        </p:txBody>
      </p:sp>
      <p:sp>
        <p:nvSpPr>
          <p:cNvPr id="104" name="Google Shape;104;p22"/>
          <p:cNvSpPr txBox="1">
            <a:spLocks noGrp="1"/>
          </p:cNvSpPr>
          <p:nvPr>
            <p:ph type="title" idx="4294967295"/>
          </p:nvPr>
        </p:nvSpPr>
        <p:spPr>
          <a:xfrm>
            <a:off x="609598" y="420137"/>
            <a:ext cx="10972800" cy="1143000"/>
          </a:xfrm>
          <a:prstGeom prst="rect">
            <a:avLst/>
          </a:prstGeom>
        </p:spPr>
        <p:txBody>
          <a:bodyPr spcFirstLastPara="1" vert="horz" wrap="square" lIns="121900" tIns="121900" rIns="121900" bIns="121900" rtlCol="0" anchor="ctr" anchorCtr="0">
            <a:noAutofit/>
          </a:bodyPr>
          <a:lstStyle/>
          <a:p>
            <a:pPr algn="ctr"/>
            <a:r>
              <a:rPr lang="lt" sz="3200" b="1" dirty="0"/>
              <a:t>Instrumental case </a:t>
            </a:r>
            <a:br>
              <a:rPr lang="lt" sz="3200" b="1" dirty="0"/>
            </a:br>
            <a:r>
              <a:rPr lang="lt" sz="3200" b="1" dirty="0"/>
              <a:t>(singular)</a:t>
            </a:r>
          </a:p>
        </p:txBody>
      </p:sp>
      <p:graphicFrame>
        <p:nvGraphicFramePr>
          <p:cNvPr id="106" name="Google Shape;106;p22"/>
          <p:cNvGraphicFramePr/>
          <p:nvPr>
            <p:extLst>
              <p:ext uri="{D42A27DB-BD31-4B8C-83A1-F6EECF244321}">
                <p14:modId xmlns:p14="http://schemas.microsoft.com/office/powerpoint/2010/main" val="2096062518"/>
              </p:ext>
            </p:extLst>
          </p:nvPr>
        </p:nvGraphicFramePr>
        <p:xfrm>
          <a:off x="329346" y="1784195"/>
          <a:ext cx="11533307" cy="1853809"/>
        </p:xfrm>
        <a:graphic>
          <a:graphicData uri="http://schemas.openxmlformats.org/drawingml/2006/table">
            <a:tbl>
              <a:tblPr>
                <a:noFill/>
              </a:tblPr>
              <a:tblGrid>
                <a:gridCol w="1652704">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789103">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1003300">
                  <a:extLst>
                    <a:ext uri="{9D8B030D-6E8A-4147-A177-3AD203B41FA5}">
                      <a16:colId xmlns:a16="http://schemas.microsoft.com/office/drawing/2014/main" val="3479055500"/>
                    </a:ext>
                  </a:extLst>
                </a:gridCol>
                <a:gridCol w="2893900">
                  <a:extLst>
                    <a:ext uri="{9D8B030D-6E8A-4147-A177-3AD203B41FA5}">
                      <a16:colId xmlns:a16="http://schemas.microsoft.com/office/drawing/2014/main" val="26838516"/>
                    </a:ext>
                  </a:extLst>
                </a:gridCol>
              </a:tblGrid>
              <a:tr h="907862">
                <a:tc>
                  <a:txBody>
                    <a:bodyPr/>
                    <a:lstStyle/>
                    <a:p>
                      <a:pPr marL="0" lvl="0" indent="0" algn="l" rtl="0">
                        <a:spcBef>
                          <a:spcPts val="0"/>
                        </a:spcBef>
                        <a:spcAft>
                          <a:spcPts val="0"/>
                        </a:spcAft>
                        <a:buNone/>
                      </a:pPr>
                      <a:r>
                        <a:rPr lang="lt" sz="2000" b="1" dirty="0">
                          <a:latin typeface="+mj-lt"/>
                        </a:rPr>
                        <a:t>Nominative</a:t>
                      </a:r>
                      <a:r>
                        <a:rPr lang="lt" sz="2000" dirty="0">
                          <a:latin typeface="+mj-lt"/>
                        </a:rPr>
                        <a:t> </a:t>
                      </a:r>
                      <a:r>
                        <a:rPr lang="lt" sz="2000" b="1" dirty="0">
                          <a:latin typeface="+mj-lt"/>
                        </a:rPr>
                        <a:t>(kas?)</a:t>
                      </a:r>
                      <a:endParaRPr sz="2000" b="1" dirty="0">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-as</a:t>
                      </a:r>
                      <a:endParaRPr sz="2000" dirty="0">
                        <a:latin typeface="+mj-lt"/>
                      </a:endParaRPr>
                    </a:p>
                    <a:p>
                      <a:pPr marL="0" lvl="0" indent="0" algn="l" rtl="0">
                        <a:spcBef>
                          <a:spcPts val="0"/>
                        </a:spcBef>
                        <a:spcAft>
                          <a:spcPts val="0"/>
                        </a:spcAft>
                        <a:buNone/>
                      </a:pPr>
                      <a:r>
                        <a:rPr lang="lt" sz="2000" dirty="0">
                          <a:latin typeface="+mj-lt"/>
                        </a:rPr>
                        <a:t>Pien</a:t>
                      </a:r>
                      <a:r>
                        <a:rPr lang="lt" sz="2000" dirty="0">
                          <a:solidFill>
                            <a:srgbClr val="980000"/>
                          </a:solidFill>
                          <a:latin typeface="+mj-lt"/>
                        </a:rPr>
                        <a:t>as</a:t>
                      </a:r>
                      <a:endParaRPr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a:t>
                      </a:r>
                      <a:r>
                        <a:rPr lang="lt" sz="2000" err="1">
                          <a:latin typeface="+mj-lt"/>
                        </a:rPr>
                        <a:t>is</a:t>
                      </a:r>
                      <a:endParaRPr sz="2000">
                        <a:latin typeface="+mj-lt"/>
                      </a:endParaRPr>
                    </a:p>
                    <a:p>
                      <a:pPr marL="0" lvl="0" indent="0" algn="l" rtl="0">
                        <a:spcBef>
                          <a:spcPts val="0"/>
                        </a:spcBef>
                        <a:spcAft>
                          <a:spcPts val="0"/>
                        </a:spcAft>
                        <a:buNone/>
                      </a:pPr>
                      <a:r>
                        <a:rPr lang="lt" sz="2000" dirty="0">
                          <a:latin typeface="+mj-lt"/>
                        </a:rPr>
                        <a:t>Sūr</a:t>
                      </a:r>
                      <a:r>
                        <a:rPr lang="lt" sz="2000" dirty="0">
                          <a:solidFill>
                            <a:srgbClr val="980000"/>
                          </a:solidFill>
                          <a:latin typeface="+mj-lt"/>
                        </a:rPr>
                        <a:t>is</a:t>
                      </a:r>
                      <a:endParaRPr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-ys</a:t>
                      </a:r>
                      <a:endParaRPr sz="2000" dirty="0">
                        <a:latin typeface="+mj-lt"/>
                      </a:endParaRPr>
                    </a:p>
                    <a:p>
                      <a:pPr marL="0" lvl="0" indent="0" algn="l" rtl="0">
                        <a:spcBef>
                          <a:spcPts val="0"/>
                        </a:spcBef>
                        <a:spcAft>
                          <a:spcPts val="0"/>
                        </a:spcAft>
                        <a:buNone/>
                      </a:pPr>
                      <a:r>
                        <a:rPr lang="lt" sz="2000" dirty="0">
                          <a:latin typeface="+mj-lt"/>
                        </a:rPr>
                        <a:t>Kepsn</a:t>
                      </a:r>
                      <a:r>
                        <a:rPr lang="lt" sz="2000" dirty="0">
                          <a:solidFill>
                            <a:srgbClr val="980000"/>
                          </a:solidFill>
                          <a:latin typeface="+mj-lt"/>
                        </a:rPr>
                        <a:t>ys</a:t>
                      </a:r>
                      <a:endParaRPr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-us</a:t>
                      </a:r>
                      <a:endParaRPr sz="2000" dirty="0">
                        <a:latin typeface="+mj-lt"/>
                      </a:endParaRPr>
                    </a:p>
                    <a:p>
                      <a:pPr marL="0" lvl="0" indent="0" algn="l" rtl="0">
                        <a:spcBef>
                          <a:spcPts val="0"/>
                        </a:spcBef>
                        <a:spcAft>
                          <a:spcPts val="0"/>
                        </a:spcAft>
                        <a:buNone/>
                      </a:pPr>
                      <a:r>
                        <a:rPr lang="lt" sz="2000" dirty="0">
                          <a:latin typeface="+mj-lt"/>
                        </a:rPr>
                        <a:t>Med</a:t>
                      </a:r>
                      <a:r>
                        <a:rPr lang="lt" sz="2000" dirty="0">
                          <a:solidFill>
                            <a:srgbClr val="980000"/>
                          </a:solidFill>
                          <a:latin typeface="+mj-lt"/>
                        </a:rPr>
                        <a:t>us</a:t>
                      </a:r>
                      <a:endParaRPr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-a</a:t>
                      </a:r>
                      <a:endParaRPr lang="en-US" sz="2000" dirty="0">
                        <a:solidFill>
                          <a:srgbClr val="980000"/>
                        </a:solidFill>
                        <a:latin typeface="+mj-lt"/>
                      </a:endParaRPr>
                    </a:p>
                    <a:p>
                      <a:pPr marL="0" lvl="0" indent="0" algn="l">
                        <a:spcBef>
                          <a:spcPts val="0"/>
                        </a:spcBef>
                        <a:spcAft>
                          <a:spcPts val="0"/>
                        </a:spcAft>
                        <a:buNone/>
                      </a:pPr>
                      <a:r>
                        <a:rPr lang="lt" sz="2000" dirty="0">
                          <a:solidFill>
                            <a:schemeClr val="tx1"/>
                          </a:solidFill>
                          <a:latin typeface="+mj-lt"/>
                        </a:rPr>
                        <a:t>Arbat</a:t>
                      </a:r>
                      <a:r>
                        <a:rPr lang="lt" sz="2000" dirty="0">
                          <a:solidFill>
                            <a:srgbClr val="980000"/>
                          </a:solidFill>
                          <a:latin typeface="+mj-lt"/>
                        </a:rPr>
                        <a:t>a</a:t>
                      </a:r>
                      <a:endParaRPr lang="en-US"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latin typeface="+mj-lt"/>
                        </a:rPr>
                        <a:t>-ė</a:t>
                      </a:r>
                      <a:endParaRPr sz="2000">
                        <a:latin typeface="+mj-lt"/>
                      </a:endParaRPr>
                    </a:p>
                    <a:p>
                      <a:pPr marL="0" lvl="0" indent="0" algn="l" rtl="0">
                        <a:spcBef>
                          <a:spcPts val="0"/>
                        </a:spcBef>
                        <a:spcAft>
                          <a:spcPts val="0"/>
                        </a:spcAft>
                        <a:buNone/>
                      </a:pPr>
                      <a:r>
                        <a:rPr lang="lt" sz="2000" dirty="0">
                          <a:solidFill>
                            <a:schemeClr val="tx1"/>
                          </a:solidFill>
                          <a:latin typeface="+mj-lt"/>
                        </a:rPr>
                        <a:t>Varšk</a:t>
                      </a:r>
                      <a:r>
                        <a:rPr lang="lt" sz="2000" dirty="0">
                          <a:solidFill>
                            <a:srgbClr val="980000"/>
                          </a:solidFill>
                          <a:latin typeface="+mj-lt"/>
                        </a:rPr>
                        <a:t>ė</a:t>
                      </a:r>
                      <a:endParaRPr sz="2000">
                        <a:solidFill>
                          <a:srgbClr val="980000"/>
                        </a:solidFill>
                        <a:latin typeface="+mj-lt"/>
                      </a:endParaRPr>
                    </a:p>
                  </a:txBody>
                  <a:tcPr marL="121900" marR="121900" marT="121900" marB="121900"/>
                </a:tc>
                <a:tc>
                  <a:txBody>
                    <a:bodyPr/>
                    <a:lstStyle/>
                    <a:p>
                      <a:pPr marL="0" lvl="0" indent="0" algn="l">
                        <a:spcBef>
                          <a:spcPts val="0"/>
                        </a:spcBef>
                        <a:spcAft>
                          <a:spcPts val="0"/>
                        </a:spcAft>
                        <a:buNone/>
                      </a:pPr>
                      <a:r>
                        <a:rPr lang="lt" sz="2000" dirty="0">
                          <a:solidFill>
                            <a:schemeClr val="tx1"/>
                          </a:solidFill>
                          <a:latin typeface="+mj-lt"/>
                        </a:rPr>
                        <a:t>-</a:t>
                      </a:r>
                      <a:r>
                        <a:rPr lang="lt" sz="2000" dirty="0" err="1">
                          <a:solidFill>
                            <a:schemeClr val="tx1"/>
                          </a:solidFill>
                          <a:latin typeface="+mj-lt"/>
                        </a:rPr>
                        <a:t>is</a:t>
                      </a:r>
                      <a:r>
                        <a:rPr lang="lt" sz="2000" dirty="0">
                          <a:solidFill>
                            <a:schemeClr val="tx1"/>
                          </a:solidFill>
                          <a:latin typeface="+mj-lt"/>
                        </a:rPr>
                        <a:t> (f)</a:t>
                      </a:r>
                      <a:endParaRPr lang="lt" sz="2000" dirty="0" err="1">
                        <a:solidFill>
                          <a:schemeClr val="tx1"/>
                        </a:solidFill>
                        <a:latin typeface="+mj-lt"/>
                      </a:endParaRPr>
                    </a:p>
                    <a:p>
                      <a:pPr marL="0" lvl="0" indent="0" algn="l">
                        <a:spcBef>
                          <a:spcPts val="0"/>
                        </a:spcBef>
                        <a:spcAft>
                          <a:spcPts val="0"/>
                        </a:spcAft>
                        <a:buNone/>
                      </a:pPr>
                      <a:r>
                        <a:rPr lang="lt" sz="2000" dirty="0">
                          <a:solidFill>
                            <a:schemeClr val="tx1"/>
                          </a:solidFill>
                          <a:latin typeface="+mj-lt"/>
                        </a:rPr>
                        <a:t>Žuv</a:t>
                      </a:r>
                      <a:r>
                        <a:rPr lang="lt" sz="2000" dirty="0">
                          <a:solidFill>
                            <a:srgbClr val="C00000"/>
                          </a:solidFill>
                          <a:latin typeface="+mj-lt"/>
                        </a:rPr>
                        <a:t>is</a:t>
                      </a:r>
                    </a:p>
                  </a:txBody>
                  <a:tcPr marL="121900" marR="121900" marT="121900" marB="121900"/>
                </a:tc>
                <a:tc>
                  <a:txBody>
                    <a:bodyPr/>
                    <a:lstStyle/>
                    <a:p>
                      <a:pPr marL="0" lvl="0" indent="0" algn="l">
                        <a:spcBef>
                          <a:spcPts val="0"/>
                        </a:spcBef>
                        <a:spcAft>
                          <a:spcPts val="0"/>
                        </a:spcAft>
                        <a:buNone/>
                      </a:pPr>
                      <a:r>
                        <a:rPr lang="lt" sz="1800" dirty="0">
                          <a:solidFill>
                            <a:srgbClr val="980000"/>
                          </a:solidFill>
                          <a:latin typeface="+mj-lt"/>
                        </a:rPr>
                        <a:t>-uo, -ė</a:t>
                      </a:r>
                    </a:p>
                    <a:p>
                      <a:pPr marL="0" lvl="0" indent="0" algn="l">
                        <a:spcBef>
                          <a:spcPts val="0"/>
                        </a:spcBef>
                        <a:spcAft>
                          <a:spcPts val="0"/>
                        </a:spcAft>
                        <a:buNone/>
                      </a:pPr>
                      <a:r>
                        <a:rPr lang="lt" sz="1800" dirty="0">
                          <a:solidFill>
                            <a:srgbClr val="980000"/>
                          </a:solidFill>
                          <a:latin typeface="+mj-lt"/>
                        </a:rPr>
                        <a:t>Vanduo, sesuo, duktė</a:t>
                      </a:r>
                    </a:p>
                  </a:txBody>
                  <a:tcPr marL="121900" marR="121900" marT="121900" marB="121900"/>
                </a:tc>
                <a:extLst>
                  <a:ext uri="{0D108BD9-81ED-4DB2-BD59-A6C34878D82A}">
                    <a16:rowId xmlns:a16="http://schemas.microsoft.com/office/drawing/2014/main" val="10000"/>
                  </a:ext>
                </a:extLst>
              </a:tr>
              <a:tr h="945947">
                <a:tc>
                  <a:txBody>
                    <a:bodyPr/>
                    <a:lstStyle/>
                    <a:p>
                      <a:pPr marL="0" lvl="0" indent="0" algn="l">
                        <a:spcBef>
                          <a:spcPts val="0"/>
                        </a:spcBef>
                        <a:spcAft>
                          <a:spcPts val="0"/>
                        </a:spcAft>
                        <a:buNone/>
                      </a:pPr>
                      <a:r>
                        <a:rPr lang="lt" sz="2000" b="1" dirty="0">
                          <a:latin typeface="+mj-lt"/>
                        </a:rPr>
                        <a:t>Instrumental</a:t>
                      </a:r>
                      <a:br>
                        <a:rPr lang="lt" sz="2000" b="1" dirty="0">
                          <a:latin typeface="+mj-lt"/>
                        </a:rPr>
                      </a:br>
                      <a:r>
                        <a:rPr lang="lt" sz="2000" b="1" dirty="0">
                          <a:latin typeface="+mj-lt"/>
                        </a:rPr>
                        <a:t>(kuo?)</a:t>
                      </a:r>
                      <a:endParaRPr sz="2000" b="1" dirty="0">
                        <a:latin typeface="+mj-lt"/>
                      </a:endParaRP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-u</a:t>
                      </a:r>
                      <a:endParaRPr sz="2000" dirty="0">
                        <a:highlight>
                          <a:srgbClr val="FFFF00"/>
                        </a:highlight>
                        <a:latin typeface="+mj-lt"/>
                      </a:endParaRPr>
                    </a:p>
                    <a:p>
                      <a:pPr marL="0" lvl="0" indent="0" algn="l" rtl="0">
                        <a:spcBef>
                          <a:spcPts val="0"/>
                        </a:spcBef>
                        <a:spcAft>
                          <a:spcPts val="0"/>
                        </a:spcAft>
                        <a:buNone/>
                      </a:pPr>
                      <a:r>
                        <a:rPr lang="lt" sz="2000" dirty="0">
                          <a:latin typeface="+mj-lt"/>
                        </a:rPr>
                        <a:t>Pien</a:t>
                      </a:r>
                      <a:r>
                        <a:rPr lang="lt" sz="2000" dirty="0">
                          <a:solidFill>
                            <a:srgbClr val="C00000"/>
                          </a:solidFill>
                          <a:latin typeface="+mj-lt"/>
                        </a:rPr>
                        <a:t>u</a:t>
                      </a: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a:t>
                      </a:r>
                      <a:r>
                        <a:rPr lang="lt" sz="2000" dirty="0" err="1">
                          <a:highlight>
                            <a:srgbClr val="FFFF00"/>
                          </a:highlight>
                          <a:latin typeface="+mj-lt"/>
                        </a:rPr>
                        <a:t>iu</a:t>
                      </a:r>
                    </a:p>
                    <a:p>
                      <a:pPr marL="0" lvl="0" indent="0" algn="l" rtl="0">
                        <a:spcBef>
                          <a:spcPts val="0"/>
                        </a:spcBef>
                        <a:spcAft>
                          <a:spcPts val="0"/>
                        </a:spcAft>
                        <a:buNone/>
                      </a:pPr>
                      <a:r>
                        <a:rPr lang="lt" sz="2000" dirty="0">
                          <a:solidFill>
                            <a:schemeClr val="tx1"/>
                          </a:solidFill>
                          <a:latin typeface="+mj-lt"/>
                        </a:rPr>
                        <a:t>Sūr</a:t>
                      </a:r>
                      <a:r>
                        <a:rPr lang="lt" sz="2000" dirty="0">
                          <a:solidFill>
                            <a:srgbClr val="C00000"/>
                          </a:solidFill>
                          <a:latin typeface="+mj-lt"/>
                        </a:rPr>
                        <a:t>iu</a:t>
                      </a: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a:t>
                      </a:r>
                      <a:r>
                        <a:rPr lang="lt" sz="2000" dirty="0" err="1">
                          <a:highlight>
                            <a:srgbClr val="FFFF00"/>
                          </a:highlight>
                          <a:latin typeface="+mj-lt"/>
                        </a:rPr>
                        <a:t>iu</a:t>
                      </a:r>
                    </a:p>
                    <a:p>
                      <a:pPr marL="0" lvl="0" indent="0" algn="l" rtl="0">
                        <a:spcBef>
                          <a:spcPts val="0"/>
                        </a:spcBef>
                        <a:spcAft>
                          <a:spcPts val="0"/>
                        </a:spcAft>
                        <a:buNone/>
                      </a:pPr>
                      <a:r>
                        <a:rPr lang="lt" sz="2000" dirty="0">
                          <a:latin typeface="+mj-lt"/>
                        </a:rPr>
                        <a:t>Kepsn</a:t>
                      </a:r>
                      <a:r>
                        <a:rPr lang="lt" sz="2000" dirty="0">
                          <a:solidFill>
                            <a:srgbClr val="C00000"/>
                          </a:solidFill>
                          <a:latin typeface="+mj-lt"/>
                        </a:rPr>
                        <a:t>iu</a:t>
                      </a: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a:t>
                      </a:r>
                      <a:r>
                        <a:rPr lang="lt" sz="2000" dirty="0" err="1">
                          <a:highlight>
                            <a:srgbClr val="FFFF00"/>
                          </a:highlight>
                          <a:latin typeface="+mj-lt"/>
                        </a:rPr>
                        <a:t>umi</a:t>
                      </a:r>
                      <a:endParaRPr sz="2000" dirty="0" err="1">
                        <a:highlight>
                          <a:srgbClr val="FFFF00"/>
                        </a:highlight>
                        <a:latin typeface="+mj-lt"/>
                      </a:endParaRPr>
                    </a:p>
                    <a:p>
                      <a:pPr marL="0" lvl="0" indent="0" algn="l" rtl="0">
                        <a:spcBef>
                          <a:spcPts val="0"/>
                        </a:spcBef>
                        <a:spcAft>
                          <a:spcPts val="0"/>
                        </a:spcAft>
                        <a:buNone/>
                      </a:pPr>
                      <a:r>
                        <a:rPr lang="lt" sz="2000" dirty="0">
                          <a:latin typeface="+mj-lt"/>
                        </a:rPr>
                        <a:t>Med</a:t>
                      </a:r>
                      <a:r>
                        <a:rPr lang="lt" sz="2000" dirty="0">
                          <a:solidFill>
                            <a:srgbClr val="980000"/>
                          </a:solidFill>
                          <a:latin typeface="+mj-lt"/>
                        </a:rPr>
                        <a:t>umi</a:t>
                      </a:r>
                      <a:endParaRPr sz="2000" dirty="0">
                        <a:solidFill>
                          <a:srgbClr val="980000"/>
                        </a:solidFill>
                        <a:latin typeface="+mj-lt"/>
                      </a:endParaRP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-a</a:t>
                      </a:r>
                      <a:endParaRPr sz="2000" dirty="0">
                        <a:highlight>
                          <a:srgbClr val="FFFF00"/>
                        </a:highlight>
                        <a:latin typeface="+mj-lt"/>
                      </a:endParaRPr>
                    </a:p>
                    <a:p>
                      <a:pPr marL="0" lvl="0" indent="0" algn="l" rtl="0">
                        <a:spcBef>
                          <a:spcPts val="0"/>
                        </a:spcBef>
                        <a:spcAft>
                          <a:spcPts val="0"/>
                        </a:spcAft>
                        <a:buNone/>
                      </a:pPr>
                      <a:r>
                        <a:rPr lang="lt" sz="2000" dirty="0">
                          <a:latin typeface="+mj-lt"/>
                        </a:rPr>
                        <a:t>Arbat</a:t>
                      </a:r>
                      <a:r>
                        <a:rPr lang="lt" sz="2000" dirty="0">
                          <a:solidFill>
                            <a:srgbClr val="C00000"/>
                          </a:solidFill>
                          <a:latin typeface="+mj-lt"/>
                        </a:rPr>
                        <a:t>a</a:t>
                      </a:r>
                    </a:p>
                  </a:txBody>
                  <a:tcPr marL="121900" marR="121900" marT="121900" marB="121900"/>
                </a:tc>
                <a:tc>
                  <a:txBody>
                    <a:bodyPr/>
                    <a:lstStyle/>
                    <a:p>
                      <a:pPr marL="0" lvl="0" indent="0" algn="l" rtl="0">
                        <a:spcBef>
                          <a:spcPts val="0"/>
                        </a:spcBef>
                        <a:spcAft>
                          <a:spcPts val="0"/>
                        </a:spcAft>
                        <a:buNone/>
                      </a:pPr>
                      <a:r>
                        <a:rPr lang="lt" sz="2000" dirty="0">
                          <a:highlight>
                            <a:srgbClr val="FFFF00"/>
                          </a:highlight>
                          <a:latin typeface="+mj-lt"/>
                        </a:rPr>
                        <a:t>-e</a:t>
                      </a:r>
                    </a:p>
                    <a:p>
                      <a:pPr marL="0" lvl="0" indent="0" algn="l" rtl="0">
                        <a:spcBef>
                          <a:spcPts val="0"/>
                        </a:spcBef>
                        <a:spcAft>
                          <a:spcPts val="0"/>
                        </a:spcAft>
                        <a:buNone/>
                      </a:pPr>
                      <a:r>
                        <a:rPr lang="lt" sz="2000" dirty="0">
                          <a:solidFill>
                            <a:schemeClr val="tx1"/>
                          </a:solidFill>
                          <a:latin typeface="+mj-lt"/>
                        </a:rPr>
                        <a:t>Varšk</a:t>
                      </a:r>
                      <a:r>
                        <a:rPr lang="lt" sz="2000" dirty="0">
                          <a:solidFill>
                            <a:srgbClr val="980000"/>
                          </a:solidFill>
                          <a:latin typeface="+mj-lt"/>
                        </a:rPr>
                        <a:t>e</a:t>
                      </a:r>
                    </a:p>
                  </a:txBody>
                  <a:tcPr marL="121900" marR="121900" marT="121900" marB="121900"/>
                </a:tc>
                <a:tc>
                  <a:txBody>
                    <a:bodyPr/>
                    <a:lstStyle/>
                    <a:p>
                      <a:pPr marL="0" lvl="0" indent="0" algn="l">
                        <a:spcBef>
                          <a:spcPts val="0"/>
                        </a:spcBef>
                        <a:spcAft>
                          <a:spcPts val="0"/>
                        </a:spcAft>
                        <a:buNone/>
                      </a:pPr>
                      <a:r>
                        <a:rPr lang="lt" sz="2000" dirty="0">
                          <a:solidFill>
                            <a:schemeClr val="tx1"/>
                          </a:solidFill>
                          <a:highlight>
                            <a:srgbClr val="FFFF00"/>
                          </a:highlight>
                          <a:latin typeface="+mj-lt"/>
                        </a:rPr>
                        <a:t>-imi</a:t>
                      </a:r>
                    </a:p>
                    <a:p>
                      <a:pPr marL="0" lvl="0" indent="0" algn="l">
                        <a:spcBef>
                          <a:spcPts val="0"/>
                        </a:spcBef>
                        <a:spcAft>
                          <a:spcPts val="0"/>
                        </a:spcAft>
                        <a:buNone/>
                      </a:pPr>
                      <a:r>
                        <a:rPr lang="lt" sz="2000" dirty="0">
                          <a:solidFill>
                            <a:schemeClr val="tx1"/>
                          </a:solidFill>
                          <a:latin typeface="+mj-lt"/>
                        </a:rPr>
                        <a:t>Žuv</a:t>
                      </a:r>
                      <a:r>
                        <a:rPr lang="lt" sz="2000" dirty="0">
                          <a:solidFill>
                            <a:srgbClr val="C00000"/>
                          </a:solidFill>
                          <a:latin typeface="+mj-lt"/>
                        </a:rPr>
                        <a:t>imi</a:t>
                      </a:r>
                      <a:endParaRPr lang="lt" sz="2000" dirty="0">
                        <a:solidFill>
                          <a:srgbClr val="C00000"/>
                        </a:solidFill>
                        <a:highlight>
                          <a:srgbClr val="FFFF00"/>
                        </a:highlight>
                        <a:latin typeface="+mj-lt"/>
                      </a:endParaRPr>
                    </a:p>
                  </a:txBody>
                  <a:tcPr marL="121900" marR="121900" marT="121900" marB="121900"/>
                </a:tc>
                <a:tc>
                  <a:txBody>
                    <a:bodyPr/>
                    <a:lstStyle/>
                    <a:p>
                      <a:pPr marL="0" lvl="0" indent="0" algn="l">
                        <a:spcBef>
                          <a:spcPts val="0"/>
                        </a:spcBef>
                        <a:spcAft>
                          <a:spcPts val="0"/>
                        </a:spcAft>
                        <a:buNone/>
                      </a:pPr>
                      <a:r>
                        <a:rPr lang="lt" sz="1800" dirty="0">
                          <a:solidFill>
                            <a:srgbClr val="980000"/>
                          </a:solidFill>
                          <a:latin typeface="+mj-lt"/>
                        </a:rPr>
                        <a:t>-eniu, -eria</a:t>
                      </a:r>
                    </a:p>
                    <a:p>
                      <a:pPr marL="0" lvl="0" indent="0" algn="l">
                        <a:spcBef>
                          <a:spcPts val="0"/>
                        </a:spcBef>
                        <a:spcAft>
                          <a:spcPts val="0"/>
                        </a:spcAft>
                        <a:buNone/>
                      </a:pPr>
                      <a:r>
                        <a:rPr lang="lt" sz="1800" dirty="0">
                          <a:solidFill>
                            <a:srgbClr val="980000"/>
                          </a:solidFill>
                          <a:latin typeface="+mj-lt"/>
                        </a:rPr>
                        <a:t>Vandeniu, seseria, dukeria</a:t>
                      </a: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172483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2"/>
          <p:cNvSpPr txBox="1">
            <a:spLocks noGrp="1"/>
          </p:cNvSpPr>
          <p:nvPr>
            <p:ph type="body" idx="1"/>
          </p:nvPr>
        </p:nvSpPr>
        <p:spPr>
          <a:xfrm>
            <a:off x="312279" y="3948869"/>
            <a:ext cx="11511348" cy="806800"/>
          </a:xfrm>
          <a:prstGeom prst="rect">
            <a:avLst/>
          </a:prstGeom>
        </p:spPr>
        <p:txBody>
          <a:bodyPr spcFirstLastPara="1" vert="horz" wrap="square" lIns="121900" tIns="121900" rIns="121900" bIns="121900" rtlCol="0" anchor="t" anchorCtr="0">
            <a:noAutofit/>
          </a:bodyPr>
          <a:lstStyle/>
          <a:p>
            <a:pPr marL="0" indent="0">
              <a:spcBef>
                <a:spcPts val="853"/>
              </a:spcBef>
            </a:pPr>
            <a:r>
              <a:rPr lang="lt" sz="2400" dirty="0">
                <a:latin typeface="+mj-lt"/>
              </a:rPr>
              <a:t>Preposition </a:t>
            </a:r>
            <a:r>
              <a:rPr lang="lt" sz="2400" b="1" dirty="0">
                <a:latin typeface="+mj-lt"/>
              </a:rPr>
              <a:t>su </a:t>
            </a:r>
            <a:r>
              <a:rPr lang="lt" sz="2400" dirty="0">
                <a:latin typeface="+mj-lt"/>
              </a:rPr>
              <a:t>(</a:t>
            </a:r>
            <a:r>
              <a:rPr lang="lt" sz="2400" i="1" dirty="0">
                <a:latin typeface="+mj-lt"/>
              </a:rPr>
              <a:t>with</a:t>
            </a:r>
            <a:r>
              <a:rPr lang="lt" sz="2400" dirty="0">
                <a:latin typeface="+mj-lt"/>
              </a:rPr>
              <a:t>) + instrumental case</a:t>
            </a:r>
          </a:p>
          <a:p>
            <a:pPr marL="0" indent="0">
              <a:spcBef>
                <a:spcPts val="853"/>
              </a:spcBef>
            </a:pPr>
            <a:r>
              <a:rPr lang="lt" sz="2200" dirty="0">
                <a:solidFill>
                  <a:schemeClr val="tx1"/>
                </a:solidFill>
              </a:rPr>
              <a:t>Norėčiau pyrago su </a:t>
            </a:r>
            <a:r>
              <a:rPr lang="lt" sz="2200" b="1" dirty="0">
                <a:solidFill>
                  <a:schemeClr val="tx1"/>
                </a:solidFill>
              </a:rPr>
              <a:t>obuoliais</a:t>
            </a:r>
            <a:r>
              <a:rPr lang="lt" sz="2200" dirty="0">
                <a:solidFill>
                  <a:schemeClr val="tx1"/>
                </a:solidFill>
              </a:rPr>
              <a:t>.</a:t>
            </a:r>
            <a:br>
              <a:rPr lang="lt" sz="2200" dirty="0"/>
            </a:br>
            <a:r>
              <a:rPr lang="lt" sz="2200" dirty="0">
                <a:solidFill>
                  <a:schemeClr val="tx1"/>
                </a:solidFill>
              </a:rPr>
              <a:t>Man nepatinka kibinai su </a:t>
            </a:r>
            <a:r>
              <a:rPr lang="lt" sz="2200" b="1" dirty="0">
                <a:solidFill>
                  <a:schemeClr val="tx1"/>
                </a:solidFill>
              </a:rPr>
              <a:t>svogūnais</a:t>
            </a:r>
            <a:r>
              <a:rPr lang="lt" sz="2200" dirty="0">
                <a:solidFill>
                  <a:schemeClr val="tx1"/>
                </a:solidFill>
              </a:rPr>
              <a:t>. </a:t>
            </a:r>
            <a:br>
              <a:rPr lang="lt" sz="2200" dirty="0"/>
            </a:br>
            <a:r>
              <a:rPr lang="lt" sz="2200" dirty="0">
                <a:solidFill>
                  <a:schemeClr val="tx1"/>
                </a:solidFill>
              </a:rPr>
              <a:t>Ar tu dažnai vakarieniauji su </a:t>
            </a:r>
            <a:r>
              <a:rPr lang="lt" sz="2200" b="1" dirty="0">
                <a:solidFill>
                  <a:schemeClr val="tx1"/>
                </a:solidFill>
              </a:rPr>
              <a:t>tėvais</a:t>
            </a:r>
            <a:r>
              <a:rPr lang="lt" sz="2200" dirty="0">
                <a:solidFill>
                  <a:schemeClr val="tx1"/>
                </a:solidFill>
              </a:rPr>
              <a:t>? </a:t>
            </a:r>
            <a:br>
              <a:rPr lang="lt" sz="3200" dirty="0"/>
            </a:br>
            <a:endParaRPr lang="lt" sz="3200" dirty="0"/>
          </a:p>
          <a:p>
            <a:pPr marL="0" indent="0">
              <a:spcBef>
                <a:spcPts val="853"/>
              </a:spcBef>
            </a:pPr>
            <a:endParaRPr lang="lt" dirty="0"/>
          </a:p>
        </p:txBody>
      </p:sp>
      <p:sp>
        <p:nvSpPr>
          <p:cNvPr id="104" name="Google Shape;104;p22"/>
          <p:cNvSpPr txBox="1">
            <a:spLocks noGrp="1"/>
          </p:cNvSpPr>
          <p:nvPr>
            <p:ph type="title" idx="4294967295"/>
          </p:nvPr>
        </p:nvSpPr>
        <p:spPr>
          <a:xfrm>
            <a:off x="609600" y="324356"/>
            <a:ext cx="10972800" cy="1143000"/>
          </a:xfrm>
          <a:prstGeom prst="rect">
            <a:avLst/>
          </a:prstGeom>
        </p:spPr>
        <p:txBody>
          <a:bodyPr spcFirstLastPara="1" vert="horz" wrap="square" lIns="121900" tIns="121900" rIns="121900" bIns="121900" rtlCol="0" anchor="ctr" anchorCtr="0">
            <a:noAutofit/>
          </a:bodyPr>
          <a:lstStyle/>
          <a:p>
            <a:pPr algn="ctr"/>
            <a:r>
              <a:rPr lang="lt" sz="3200" b="1" dirty="0"/>
              <a:t>Instrumental case </a:t>
            </a:r>
            <a:br>
              <a:rPr lang="lt" sz="3200" b="1" dirty="0"/>
            </a:br>
            <a:r>
              <a:rPr lang="lt" sz="3200" b="1" dirty="0"/>
              <a:t>(plural)</a:t>
            </a:r>
          </a:p>
        </p:txBody>
      </p:sp>
      <p:graphicFrame>
        <p:nvGraphicFramePr>
          <p:cNvPr id="106" name="Google Shape;106;p22"/>
          <p:cNvGraphicFramePr/>
          <p:nvPr>
            <p:extLst>
              <p:ext uri="{D42A27DB-BD31-4B8C-83A1-F6EECF244321}">
                <p14:modId xmlns:p14="http://schemas.microsoft.com/office/powerpoint/2010/main" val="3348466617"/>
              </p:ext>
            </p:extLst>
          </p:nvPr>
        </p:nvGraphicFramePr>
        <p:xfrm>
          <a:off x="455847" y="1556256"/>
          <a:ext cx="11280306" cy="2392613"/>
        </p:xfrm>
        <a:graphic>
          <a:graphicData uri="http://schemas.openxmlformats.org/drawingml/2006/table">
            <a:tbl>
              <a:tblPr>
                <a:noFill/>
              </a:tblPr>
              <a:tblGrid>
                <a:gridCol w="1576153">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gridCol w="1041400">
                  <a:extLst>
                    <a:ext uri="{9D8B030D-6E8A-4147-A177-3AD203B41FA5}">
                      <a16:colId xmlns:a16="http://schemas.microsoft.com/office/drawing/2014/main" val="3479055500"/>
                    </a:ext>
                  </a:extLst>
                </a:gridCol>
                <a:gridCol w="1538053">
                  <a:extLst>
                    <a:ext uri="{9D8B030D-6E8A-4147-A177-3AD203B41FA5}">
                      <a16:colId xmlns:a16="http://schemas.microsoft.com/office/drawing/2014/main" val="26838516"/>
                    </a:ext>
                  </a:extLst>
                </a:gridCol>
              </a:tblGrid>
              <a:tr h="1030207">
                <a:tc>
                  <a:txBody>
                    <a:bodyPr/>
                    <a:lstStyle/>
                    <a:p>
                      <a:pPr marL="0" lvl="0" indent="0" algn="l" rtl="0">
                        <a:spcBef>
                          <a:spcPts val="0"/>
                        </a:spcBef>
                        <a:spcAft>
                          <a:spcPts val="0"/>
                        </a:spcAft>
                        <a:buNone/>
                      </a:pPr>
                      <a:r>
                        <a:rPr lang="lt" sz="1900" b="1" dirty="0" err="1">
                          <a:latin typeface="+mj-lt"/>
                        </a:rPr>
                        <a:t>Nominative</a:t>
                      </a:r>
                      <a:r>
                        <a:rPr lang="lt" sz="1900" dirty="0">
                          <a:latin typeface="+mj-lt"/>
                        </a:rPr>
                        <a:t> </a:t>
                      </a:r>
                      <a:r>
                        <a:rPr lang="lt" sz="1900" b="1" dirty="0">
                          <a:latin typeface="+mj-lt"/>
                        </a:rPr>
                        <a:t>(kas?)</a:t>
                      </a:r>
                      <a:endParaRPr sz="1900" b="1" dirty="0">
                        <a:latin typeface="+mj-lt"/>
                      </a:endParaRPr>
                    </a:p>
                  </a:txBody>
                  <a:tcPr marL="121900" marR="121900" marT="121900" marB="121900"/>
                </a:tc>
                <a:tc>
                  <a:txBody>
                    <a:bodyPr/>
                    <a:lstStyle/>
                    <a:p>
                      <a:pPr marL="0" lvl="0" indent="0" algn="l" rtl="0">
                        <a:spcBef>
                          <a:spcPts val="0"/>
                        </a:spcBef>
                        <a:spcAft>
                          <a:spcPts val="0"/>
                        </a:spcAft>
                        <a:buNone/>
                      </a:pPr>
                      <a:r>
                        <a:rPr lang="lt" sz="1900" dirty="0">
                          <a:latin typeface="+mj-lt"/>
                        </a:rPr>
                        <a:t>-ai</a:t>
                      </a:r>
                      <a:endParaRPr sz="1900">
                        <a:latin typeface="+mj-lt"/>
                      </a:endParaRPr>
                    </a:p>
                    <a:p>
                      <a:pPr marL="0" lvl="0" indent="0" algn="l" rtl="0">
                        <a:spcBef>
                          <a:spcPts val="0"/>
                        </a:spcBef>
                        <a:spcAft>
                          <a:spcPts val="0"/>
                        </a:spcAft>
                        <a:buNone/>
                      </a:pPr>
                      <a:r>
                        <a:rPr lang="lt" sz="1900" dirty="0">
                          <a:solidFill>
                            <a:schemeClr val="tx1"/>
                          </a:solidFill>
                          <a:latin typeface="+mj-lt"/>
                        </a:rPr>
                        <a:t>Svogūn</a:t>
                      </a:r>
                      <a:r>
                        <a:rPr lang="lt" sz="1900" dirty="0">
                          <a:solidFill>
                            <a:srgbClr val="C00000"/>
                          </a:solidFill>
                          <a:latin typeface="+mj-lt"/>
                        </a:rPr>
                        <a:t>ai</a:t>
                      </a:r>
                    </a:p>
                  </a:txBody>
                  <a:tcPr marL="121900" marR="121900" marT="121900" marB="121900"/>
                </a:tc>
                <a:tc>
                  <a:txBody>
                    <a:bodyPr/>
                    <a:lstStyle/>
                    <a:p>
                      <a:pPr marL="0" lvl="0" indent="0" algn="l" rtl="0">
                        <a:spcBef>
                          <a:spcPts val="0"/>
                        </a:spcBef>
                        <a:spcAft>
                          <a:spcPts val="0"/>
                        </a:spcAft>
                        <a:buNone/>
                      </a:pPr>
                      <a:r>
                        <a:rPr lang="lt" sz="1900" dirty="0">
                          <a:latin typeface="+mj-lt"/>
                        </a:rPr>
                        <a:t>-</a:t>
                      </a:r>
                      <a:r>
                        <a:rPr lang="lt" sz="1900" dirty="0" err="1">
                          <a:latin typeface="+mj-lt"/>
                        </a:rPr>
                        <a:t>iai</a:t>
                      </a:r>
                    </a:p>
                    <a:p>
                      <a:pPr marL="0" lvl="0" indent="0" algn="l" rtl="0">
                        <a:spcBef>
                          <a:spcPts val="0"/>
                        </a:spcBef>
                        <a:spcAft>
                          <a:spcPts val="0"/>
                        </a:spcAft>
                        <a:buNone/>
                      </a:pPr>
                      <a:r>
                        <a:rPr lang="lt" sz="1900" dirty="0">
                          <a:solidFill>
                            <a:schemeClr val="tx1"/>
                          </a:solidFill>
                          <a:latin typeface="+mj-lt"/>
                        </a:rPr>
                        <a:t>Brol</a:t>
                      </a:r>
                      <a:r>
                        <a:rPr lang="lt" sz="1900" dirty="0">
                          <a:solidFill>
                            <a:srgbClr val="980000"/>
                          </a:solidFill>
                          <a:latin typeface="+mj-lt"/>
                        </a:rPr>
                        <a:t>iai</a:t>
                      </a:r>
                    </a:p>
                  </a:txBody>
                  <a:tcPr marL="121900" marR="121900" marT="121900" marB="121900"/>
                </a:tc>
                <a:tc>
                  <a:txBody>
                    <a:bodyPr/>
                    <a:lstStyle/>
                    <a:p>
                      <a:pPr marL="0" lvl="0" indent="0" algn="l" rtl="0">
                        <a:spcBef>
                          <a:spcPts val="0"/>
                        </a:spcBef>
                        <a:spcAft>
                          <a:spcPts val="0"/>
                        </a:spcAft>
                        <a:buNone/>
                      </a:pPr>
                      <a:r>
                        <a:rPr lang="lt" sz="1900" dirty="0">
                          <a:latin typeface="+mj-lt"/>
                        </a:rPr>
                        <a:t>-</a:t>
                      </a:r>
                      <a:r>
                        <a:rPr lang="lt" sz="1900" dirty="0" err="1">
                          <a:latin typeface="+mj-lt"/>
                        </a:rPr>
                        <a:t>iai</a:t>
                      </a:r>
                    </a:p>
                    <a:p>
                      <a:pPr marL="0" lvl="0" indent="0" algn="l" rtl="0">
                        <a:spcBef>
                          <a:spcPts val="0"/>
                        </a:spcBef>
                        <a:spcAft>
                          <a:spcPts val="0"/>
                        </a:spcAft>
                        <a:buNone/>
                      </a:pPr>
                      <a:r>
                        <a:rPr lang="lt" sz="1900" dirty="0">
                          <a:latin typeface="+mj-lt"/>
                        </a:rPr>
                        <a:t>Obuol</a:t>
                      </a:r>
                      <a:r>
                        <a:rPr lang="lt" sz="1900" dirty="0">
                          <a:solidFill>
                            <a:srgbClr val="C00000"/>
                          </a:solidFill>
                          <a:latin typeface="+mj-lt"/>
                        </a:rPr>
                        <a:t>iai</a:t>
                      </a:r>
                    </a:p>
                  </a:txBody>
                  <a:tcPr marL="121900" marR="121900" marT="121900" marB="121900"/>
                </a:tc>
                <a:tc>
                  <a:txBody>
                    <a:bodyPr/>
                    <a:lstStyle/>
                    <a:p>
                      <a:pPr marL="0" lvl="0" indent="0" algn="l" rtl="0">
                        <a:spcBef>
                          <a:spcPts val="0"/>
                        </a:spcBef>
                        <a:spcAft>
                          <a:spcPts val="0"/>
                        </a:spcAft>
                        <a:buNone/>
                      </a:pPr>
                      <a:r>
                        <a:rPr lang="lt" sz="1900" dirty="0">
                          <a:latin typeface="+mj-lt"/>
                        </a:rPr>
                        <a:t>-</a:t>
                      </a:r>
                      <a:r>
                        <a:rPr lang="lt" sz="1900" dirty="0" err="1">
                          <a:latin typeface="+mj-lt"/>
                        </a:rPr>
                        <a:t>ūs</a:t>
                      </a:r>
                      <a:endParaRPr sz="1900" dirty="0">
                        <a:latin typeface="+mj-lt"/>
                      </a:endParaRPr>
                    </a:p>
                    <a:p>
                      <a:pPr marL="0" lvl="0" indent="0" algn="l" rtl="0">
                        <a:spcBef>
                          <a:spcPts val="0"/>
                        </a:spcBef>
                        <a:spcAft>
                          <a:spcPts val="0"/>
                        </a:spcAft>
                        <a:buNone/>
                      </a:pPr>
                      <a:r>
                        <a:rPr lang="lt" sz="1900" dirty="0">
                          <a:latin typeface="+mj-lt"/>
                        </a:rPr>
                        <a:t>Sūn</a:t>
                      </a:r>
                      <a:r>
                        <a:rPr lang="lt" sz="1900" dirty="0">
                          <a:solidFill>
                            <a:srgbClr val="C00000"/>
                          </a:solidFill>
                          <a:latin typeface="+mj-lt"/>
                        </a:rPr>
                        <a:t>ūs</a:t>
                      </a:r>
                      <a:endParaRPr sz="1900" dirty="0">
                        <a:solidFill>
                          <a:srgbClr val="C00000"/>
                        </a:solidFill>
                        <a:latin typeface="+mj-lt"/>
                      </a:endParaRPr>
                    </a:p>
                  </a:txBody>
                  <a:tcPr marL="121900" marR="121900" marT="121900" marB="121900"/>
                </a:tc>
                <a:tc>
                  <a:txBody>
                    <a:bodyPr/>
                    <a:lstStyle/>
                    <a:p>
                      <a:pPr marL="0" lvl="0" indent="0" algn="l" rtl="0">
                        <a:spcBef>
                          <a:spcPts val="0"/>
                        </a:spcBef>
                        <a:spcAft>
                          <a:spcPts val="0"/>
                        </a:spcAft>
                        <a:buNone/>
                      </a:pPr>
                      <a:r>
                        <a:rPr lang="lt" sz="1900" dirty="0">
                          <a:latin typeface="+mj-lt"/>
                        </a:rPr>
                        <a:t>-</a:t>
                      </a:r>
                      <a:r>
                        <a:rPr lang="lt" sz="1900" dirty="0" err="1">
                          <a:latin typeface="+mj-lt"/>
                        </a:rPr>
                        <a:t>os</a:t>
                      </a:r>
                      <a:endParaRPr lang="en-US" sz="1900" dirty="0" err="1">
                        <a:solidFill>
                          <a:srgbClr val="980000"/>
                        </a:solidFill>
                        <a:latin typeface="+mj-lt"/>
                      </a:endParaRPr>
                    </a:p>
                    <a:p>
                      <a:pPr marL="0" lvl="0" indent="0" algn="l">
                        <a:spcBef>
                          <a:spcPts val="0"/>
                        </a:spcBef>
                        <a:spcAft>
                          <a:spcPts val="0"/>
                        </a:spcAft>
                        <a:buNone/>
                      </a:pPr>
                      <a:r>
                        <a:rPr lang="lt" sz="1900" dirty="0">
                          <a:solidFill>
                            <a:schemeClr val="tx1"/>
                          </a:solidFill>
                          <a:latin typeface="+mj-lt"/>
                        </a:rPr>
                        <a:t>Mork</a:t>
                      </a:r>
                      <a:r>
                        <a:rPr lang="lt" sz="1900" dirty="0">
                          <a:solidFill>
                            <a:srgbClr val="C00000"/>
                          </a:solidFill>
                          <a:latin typeface="+mj-lt"/>
                        </a:rPr>
                        <a:t>os</a:t>
                      </a:r>
                    </a:p>
                  </a:txBody>
                  <a:tcPr marL="121900" marR="121900" marT="121900" marB="121900"/>
                </a:tc>
                <a:tc>
                  <a:txBody>
                    <a:bodyPr/>
                    <a:lstStyle/>
                    <a:p>
                      <a:pPr marL="0" lvl="0" indent="0" algn="l" rtl="0">
                        <a:spcBef>
                          <a:spcPts val="0"/>
                        </a:spcBef>
                        <a:spcAft>
                          <a:spcPts val="0"/>
                        </a:spcAft>
                        <a:buNone/>
                      </a:pPr>
                      <a:r>
                        <a:rPr lang="lt" sz="1900" dirty="0">
                          <a:latin typeface="+mj-lt"/>
                        </a:rPr>
                        <a:t>-ės</a:t>
                      </a:r>
                      <a:endParaRPr sz="1900" dirty="0">
                        <a:latin typeface="+mj-lt"/>
                      </a:endParaRPr>
                    </a:p>
                    <a:p>
                      <a:pPr marL="0" lvl="0" indent="0" algn="l" rtl="0">
                        <a:spcBef>
                          <a:spcPts val="0"/>
                        </a:spcBef>
                        <a:spcAft>
                          <a:spcPts val="0"/>
                        </a:spcAft>
                        <a:buNone/>
                      </a:pPr>
                      <a:r>
                        <a:rPr lang="lt" sz="1900" dirty="0">
                          <a:solidFill>
                            <a:schemeClr val="tx1"/>
                          </a:solidFill>
                          <a:latin typeface="+mj-lt"/>
                        </a:rPr>
                        <a:t>Brašk</a:t>
                      </a:r>
                      <a:r>
                        <a:rPr lang="lt" sz="1900" dirty="0">
                          <a:solidFill>
                            <a:srgbClr val="980000"/>
                          </a:solidFill>
                          <a:latin typeface="+mj-lt"/>
                        </a:rPr>
                        <a:t>ės</a:t>
                      </a:r>
                      <a:endParaRPr sz="1900" dirty="0">
                        <a:solidFill>
                          <a:srgbClr val="980000"/>
                        </a:solidFill>
                        <a:latin typeface="+mj-lt"/>
                      </a:endParaRPr>
                    </a:p>
                  </a:txBody>
                  <a:tcPr marL="121900" marR="121900" marT="121900" marB="121900"/>
                </a:tc>
                <a:tc>
                  <a:txBody>
                    <a:bodyPr/>
                    <a:lstStyle/>
                    <a:p>
                      <a:pPr marL="0" lvl="0" indent="0" algn="l">
                        <a:spcBef>
                          <a:spcPts val="0"/>
                        </a:spcBef>
                        <a:spcAft>
                          <a:spcPts val="0"/>
                        </a:spcAft>
                        <a:buNone/>
                      </a:pPr>
                      <a:r>
                        <a:rPr lang="lt" sz="1900" dirty="0">
                          <a:solidFill>
                            <a:schemeClr val="tx1"/>
                          </a:solidFill>
                          <a:latin typeface="+mj-lt"/>
                        </a:rPr>
                        <a:t>-</a:t>
                      </a:r>
                      <a:r>
                        <a:rPr lang="lt" sz="1900" dirty="0" err="1">
                          <a:solidFill>
                            <a:schemeClr val="tx1"/>
                          </a:solidFill>
                          <a:latin typeface="+mj-lt"/>
                        </a:rPr>
                        <a:t>ys</a:t>
                      </a:r>
                      <a:r>
                        <a:rPr lang="lt" sz="1900" dirty="0">
                          <a:solidFill>
                            <a:schemeClr val="tx1"/>
                          </a:solidFill>
                          <a:latin typeface="+mj-lt"/>
                        </a:rPr>
                        <a:t> (f)</a:t>
                      </a:r>
                    </a:p>
                    <a:p>
                      <a:pPr marL="0" lvl="0" indent="0" algn="l">
                        <a:spcBef>
                          <a:spcPts val="0"/>
                        </a:spcBef>
                        <a:spcAft>
                          <a:spcPts val="0"/>
                        </a:spcAft>
                        <a:buNone/>
                      </a:pPr>
                      <a:r>
                        <a:rPr lang="lt" sz="1900" dirty="0">
                          <a:solidFill>
                            <a:schemeClr val="tx1"/>
                          </a:solidFill>
                          <a:latin typeface="+mj-lt"/>
                        </a:rPr>
                        <a:t>Žuvy</a:t>
                      </a:r>
                      <a:r>
                        <a:rPr lang="lt" sz="1900" dirty="0">
                          <a:solidFill>
                            <a:srgbClr val="C00000"/>
                          </a:solidFill>
                          <a:latin typeface="+mj-lt"/>
                        </a:rPr>
                        <a:t>s</a:t>
                      </a:r>
                    </a:p>
                  </a:txBody>
                  <a:tcPr marL="121900" marR="121900" marT="121900" marB="121900"/>
                </a:tc>
                <a:tc>
                  <a:txBody>
                    <a:bodyPr/>
                    <a:lstStyle/>
                    <a:p>
                      <a:pPr marL="0" lvl="0" indent="0" algn="l">
                        <a:spcBef>
                          <a:spcPts val="0"/>
                        </a:spcBef>
                        <a:spcAft>
                          <a:spcPts val="0"/>
                        </a:spcAft>
                        <a:buNone/>
                      </a:pPr>
                      <a:r>
                        <a:rPr lang="lt" sz="1900" dirty="0">
                          <a:solidFill>
                            <a:srgbClr val="980000"/>
                          </a:solidFill>
                          <a:latin typeface="+mj-lt"/>
                        </a:rPr>
                        <a:t>-</a:t>
                      </a:r>
                      <a:r>
                        <a:rPr lang="lt" sz="1900" dirty="0" err="1">
                          <a:solidFill>
                            <a:srgbClr val="980000"/>
                          </a:solidFill>
                          <a:latin typeface="+mj-lt"/>
                        </a:rPr>
                        <a:t>ys</a:t>
                      </a:r>
                    </a:p>
                    <a:p>
                      <a:pPr marL="0" lvl="0" indent="0" algn="l">
                        <a:spcBef>
                          <a:spcPts val="0"/>
                        </a:spcBef>
                        <a:spcAft>
                          <a:spcPts val="0"/>
                        </a:spcAft>
                        <a:buNone/>
                      </a:pPr>
                      <a:r>
                        <a:rPr lang="lt" sz="1900" dirty="0">
                          <a:solidFill>
                            <a:srgbClr val="980000"/>
                          </a:solidFill>
                          <a:latin typeface="+mj-lt"/>
                        </a:rPr>
                        <a:t>Seserys, dukterys</a:t>
                      </a:r>
                    </a:p>
                  </a:txBody>
                  <a:tcPr marL="121900" marR="121900" marT="121900" marB="121900"/>
                </a:tc>
                <a:extLst>
                  <a:ext uri="{0D108BD9-81ED-4DB2-BD59-A6C34878D82A}">
                    <a16:rowId xmlns:a16="http://schemas.microsoft.com/office/drawing/2014/main" val="10000"/>
                  </a:ext>
                </a:extLst>
              </a:tr>
              <a:tr h="1280133">
                <a:tc>
                  <a:txBody>
                    <a:bodyPr/>
                    <a:lstStyle/>
                    <a:p>
                      <a:pPr marL="0" lvl="0" indent="0" algn="l">
                        <a:spcBef>
                          <a:spcPts val="0"/>
                        </a:spcBef>
                        <a:spcAft>
                          <a:spcPts val="0"/>
                        </a:spcAft>
                        <a:buNone/>
                      </a:pPr>
                      <a:r>
                        <a:rPr lang="lt" sz="1900" b="1" dirty="0" err="1">
                          <a:latin typeface="+mj-lt"/>
                        </a:rPr>
                        <a:t>Instrumental</a:t>
                      </a:r>
                      <a:br>
                        <a:rPr lang="lt" sz="1900" b="1" dirty="0">
                          <a:latin typeface="+mj-lt"/>
                        </a:rPr>
                      </a:br>
                      <a:r>
                        <a:rPr lang="lt" sz="1900" b="1" dirty="0">
                          <a:latin typeface="+mj-lt"/>
                        </a:rPr>
                        <a:t>(kuo?)</a:t>
                      </a:r>
                      <a:endParaRPr sz="1900" b="1" dirty="0">
                        <a:latin typeface="+mj-lt"/>
                      </a:endParaRP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ais</a:t>
                      </a:r>
                      <a:endParaRPr sz="1900">
                        <a:highlight>
                          <a:srgbClr val="FFFF00"/>
                        </a:highlight>
                        <a:latin typeface="+mj-lt"/>
                      </a:endParaRPr>
                    </a:p>
                    <a:p>
                      <a:pPr marL="0" lvl="0" indent="0" algn="l" rtl="0">
                        <a:spcBef>
                          <a:spcPts val="0"/>
                        </a:spcBef>
                        <a:spcAft>
                          <a:spcPts val="0"/>
                        </a:spcAft>
                        <a:buNone/>
                      </a:pPr>
                      <a:r>
                        <a:rPr lang="lt" sz="1900" dirty="0">
                          <a:latin typeface="+mj-lt"/>
                        </a:rPr>
                        <a:t>Svogūn</a:t>
                      </a:r>
                      <a:r>
                        <a:rPr lang="lt" sz="1900" dirty="0">
                          <a:solidFill>
                            <a:srgbClr val="C00000"/>
                          </a:solidFill>
                          <a:latin typeface="+mj-lt"/>
                        </a:rPr>
                        <a:t>ais</a:t>
                      </a: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iais</a:t>
                      </a:r>
                    </a:p>
                    <a:p>
                      <a:pPr marL="0" lvl="0" indent="0" algn="l" rtl="0">
                        <a:spcBef>
                          <a:spcPts val="0"/>
                        </a:spcBef>
                        <a:spcAft>
                          <a:spcPts val="0"/>
                        </a:spcAft>
                        <a:buNone/>
                      </a:pPr>
                      <a:r>
                        <a:rPr lang="lt" sz="1900" dirty="0">
                          <a:solidFill>
                            <a:schemeClr val="tx1"/>
                          </a:solidFill>
                          <a:latin typeface="+mj-lt"/>
                        </a:rPr>
                        <a:t>Brol</a:t>
                      </a:r>
                      <a:r>
                        <a:rPr lang="lt" sz="1900" dirty="0">
                          <a:solidFill>
                            <a:srgbClr val="C00000"/>
                          </a:solidFill>
                          <a:latin typeface="+mj-lt"/>
                        </a:rPr>
                        <a:t>iais</a:t>
                      </a: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iais</a:t>
                      </a:r>
                    </a:p>
                    <a:p>
                      <a:pPr marL="0" lvl="0" indent="0" algn="l" rtl="0">
                        <a:spcBef>
                          <a:spcPts val="0"/>
                        </a:spcBef>
                        <a:spcAft>
                          <a:spcPts val="0"/>
                        </a:spcAft>
                        <a:buNone/>
                      </a:pPr>
                      <a:r>
                        <a:rPr lang="lt" sz="1900" dirty="0">
                          <a:latin typeface="+mj-lt"/>
                        </a:rPr>
                        <a:t>Obuol</a:t>
                      </a:r>
                      <a:r>
                        <a:rPr lang="lt" sz="1900" dirty="0">
                          <a:solidFill>
                            <a:srgbClr val="C00000"/>
                          </a:solidFill>
                          <a:latin typeface="+mj-lt"/>
                        </a:rPr>
                        <a:t>iais</a:t>
                      </a: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umis</a:t>
                      </a:r>
                      <a:endParaRPr sz="1900" dirty="0" err="1">
                        <a:highlight>
                          <a:srgbClr val="FFFF00"/>
                        </a:highlight>
                        <a:latin typeface="+mj-lt"/>
                      </a:endParaRPr>
                    </a:p>
                    <a:p>
                      <a:pPr marL="0" lvl="0" indent="0" algn="l" rtl="0">
                        <a:spcBef>
                          <a:spcPts val="0"/>
                        </a:spcBef>
                        <a:spcAft>
                          <a:spcPts val="0"/>
                        </a:spcAft>
                        <a:buNone/>
                      </a:pPr>
                      <a:r>
                        <a:rPr lang="lt" sz="1900" dirty="0">
                          <a:latin typeface="+mj-lt"/>
                        </a:rPr>
                        <a:t>Sūn</a:t>
                      </a:r>
                      <a:r>
                        <a:rPr lang="lt" sz="1900" dirty="0">
                          <a:solidFill>
                            <a:srgbClr val="C00000"/>
                          </a:solidFill>
                          <a:latin typeface="+mj-lt"/>
                        </a:rPr>
                        <a:t>umis</a:t>
                      </a: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omis</a:t>
                      </a:r>
                      <a:endParaRPr sz="1900" dirty="0" err="1">
                        <a:highlight>
                          <a:srgbClr val="FFFF00"/>
                        </a:highlight>
                        <a:latin typeface="+mj-lt"/>
                      </a:endParaRPr>
                    </a:p>
                    <a:p>
                      <a:pPr marL="0" lvl="0" indent="0" algn="l" rtl="0">
                        <a:spcBef>
                          <a:spcPts val="0"/>
                        </a:spcBef>
                        <a:spcAft>
                          <a:spcPts val="0"/>
                        </a:spcAft>
                        <a:buNone/>
                      </a:pPr>
                      <a:r>
                        <a:rPr lang="lt" sz="1900" dirty="0">
                          <a:solidFill>
                            <a:schemeClr val="tx1"/>
                          </a:solidFill>
                          <a:latin typeface="+mj-lt"/>
                        </a:rPr>
                        <a:t>Mork</a:t>
                      </a:r>
                      <a:r>
                        <a:rPr lang="lt" sz="1900" dirty="0">
                          <a:solidFill>
                            <a:srgbClr val="C00000"/>
                          </a:solidFill>
                          <a:latin typeface="+mj-lt"/>
                        </a:rPr>
                        <a:t>omis</a:t>
                      </a:r>
                    </a:p>
                  </a:txBody>
                  <a:tcPr marL="121900" marR="121900" marT="121900" marB="121900"/>
                </a:tc>
                <a:tc>
                  <a:txBody>
                    <a:bodyPr/>
                    <a:lstStyle/>
                    <a:p>
                      <a:pPr marL="0" lvl="0" indent="0" algn="l" rtl="0">
                        <a:spcBef>
                          <a:spcPts val="0"/>
                        </a:spcBef>
                        <a:spcAft>
                          <a:spcPts val="0"/>
                        </a:spcAft>
                        <a:buNone/>
                      </a:pPr>
                      <a:r>
                        <a:rPr lang="lt" sz="1900" dirty="0">
                          <a:highlight>
                            <a:srgbClr val="FFFF00"/>
                          </a:highlight>
                          <a:latin typeface="+mj-lt"/>
                        </a:rPr>
                        <a:t>-</a:t>
                      </a:r>
                      <a:r>
                        <a:rPr lang="lt" sz="1900" dirty="0" err="1">
                          <a:highlight>
                            <a:srgbClr val="FFFF00"/>
                          </a:highlight>
                          <a:latin typeface="+mj-lt"/>
                        </a:rPr>
                        <a:t>ėmis</a:t>
                      </a:r>
                    </a:p>
                    <a:p>
                      <a:pPr marL="0" lvl="0" indent="0" algn="l" rtl="0">
                        <a:spcBef>
                          <a:spcPts val="0"/>
                        </a:spcBef>
                        <a:spcAft>
                          <a:spcPts val="0"/>
                        </a:spcAft>
                        <a:buNone/>
                      </a:pPr>
                      <a:r>
                        <a:rPr lang="lt" sz="1900" dirty="0">
                          <a:solidFill>
                            <a:schemeClr val="tx1"/>
                          </a:solidFill>
                          <a:latin typeface="+mj-lt"/>
                        </a:rPr>
                        <a:t>Brašk</a:t>
                      </a:r>
                      <a:r>
                        <a:rPr lang="lt" sz="1900" dirty="0">
                          <a:solidFill>
                            <a:srgbClr val="C00000"/>
                          </a:solidFill>
                          <a:latin typeface="+mj-lt"/>
                        </a:rPr>
                        <a:t>ėmis</a:t>
                      </a:r>
                    </a:p>
                  </a:txBody>
                  <a:tcPr marL="121900" marR="121900" marT="121900" marB="121900"/>
                </a:tc>
                <a:tc>
                  <a:txBody>
                    <a:bodyPr/>
                    <a:lstStyle/>
                    <a:p>
                      <a:pPr marL="0" lvl="0" indent="0" algn="l">
                        <a:spcBef>
                          <a:spcPts val="0"/>
                        </a:spcBef>
                        <a:spcAft>
                          <a:spcPts val="0"/>
                        </a:spcAft>
                        <a:buNone/>
                      </a:pPr>
                      <a:r>
                        <a:rPr lang="lt" sz="1900" dirty="0">
                          <a:solidFill>
                            <a:schemeClr val="tx1"/>
                          </a:solidFill>
                          <a:highlight>
                            <a:srgbClr val="FFFF00"/>
                          </a:highlight>
                          <a:latin typeface="+mj-lt"/>
                        </a:rPr>
                        <a:t>-</a:t>
                      </a:r>
                      <a:r>
                        <a:rPr lang="lt" sz="1900" dirty="0" err="1">
                          <a:solidFill>
                            <a:schemeClr val="tx1"/>
                          </a:solidFill>
                          <a:highlight>
                            <a:srgbClr val="FFFF00"/>
                          </a:highlight>
                          <a:latin typeface="+mj-lt"/>
                        </a:rPr>
                        <a:t>imis</a:t>
                      </a:r>
                    </a:p>
                    <a:p>
                      <a:pPr marL="0" lvl="0" indent="0" algn="l">
                        <a:spcBef>
                          <a:spcPts val="0"/>
                        </a:spcBef>
                        <a:spcAft>
                          <a:spcPts val="0"/>
                        </a:spcAft>
                        <a:buNone/>
                      </a:pPr>
                      <a:r>
                        <a:rPr lang="lt" sz="1900" dirty="0">
                          <a:solidFill>
                            <a:schemeClr val="tx1"/>
                          </a:solidFill>
                          <a:latin typeface="+mj-lt"/>
                        </a:rPr>
                        <a:t>Žuv</a:t>
                      </a:r>
                      <a:r>
                        <a:rPr lang="lt" sz="1900" dirty="0">
                          <a:solidFill>
                            <a:srgbClr val="C00000"/>
                          </a:solidFill>
                          <a:latin typeface="+mj-lt"/>
                        </a:rPr>
                        <a:t>imis</a:t>
                      </a:r>
                      <a:endParaRPr lang="lt" sz="1900" dirty="0">
                        <a:solidFill>
                          <a:srgbClr val="C00000"/>
                        </a:solidFill>
                        <a:highlight>
                          <a:srgbClr val="FFFF00"/>
                        </a:highlight>
                        <a:latin typeface="+mj-lt"/>
                      </a:endParaRPr>
                    </a:p>
                  </a:txBody>
                  <a:tcPr marL="121900" marR="121900" marT="121900" marB="121900"/>
                </a:tc>
                <a:tc>
                  <a:txBody>
                    <a:bodyPr/>
                    <a:lstStyle/>
                    <a:p>
                      <a:pPr marL="0" lvl="0" indent="0" algn="l">
                        <a:spcBef>
                          <a:spcPts val="0"/>
                        </a:spcBef>
                        <a:spcAft>
                          <a:spcPts val="0"/>
                        </a:spcAft>
                        <a:buNone/>
                      </a:pPr>
                      <a:r>
                        <a:rPr lang="lt" sz="1900" dirty="0">
                          <a:solidFill>
                            <a:srgbClr val="980000"/>
                          </a:solidFill>
                          <a:latin typeface="+mj-lt"/>
                        </a:rPr>
                        <a:t>-</a:t>
                      </a:r>
                      <a:r>
                        <a:rPr lang="lt" sz="1900" dirty="0" err="1">
                          <a:solidFill>
                            <a:srgbClr val="980000"/>
                          </a:solidFill>
                          <a:latin typeface="+mj-lt"/>
                        </a:rPr>
                        <a:t>imis</a:t>
                      </a:r>
                    </a:p>
                    <a:p>
                      <a:pPr marL="0" lvl="0" indent="0" algn="l">
                        <a:spcBef>
                          <a:spcPts val="0"/>
                        </a:spcBef>
                        <a:spcAft>
                          <a:spcPts val="0"/>
                        </a:spcAft>
                        <a:buNone/>
                      </a:pPr>
                      <a:r>
                        <a:rPr lang="lt" sz="1900" dirty="0">
                          <a:solidFill>
                            <a:srgbClr val="980000"/>
                          </a:solidFill>
                          <a:latin typeface="+mj-lt"/>
                        </a:rPr>
                        <a:t>Seserimis, dukterimis</a:t>
                      </a: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278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BC55F-0FCF-AAE8-4FC6-6E0BC3E4F96D}"/>
              </a:ext>
            </a:extLst>
          </p:cNvPr>
          <p:cNvSpPr>
            <a:spLocks noGrp="1"/>
          </p:cNvSpPr>
          <p:nvPr>
            <p:ph type="body" idx="1"/>
          </p:nvPr>
        </p:nvSpPr>
        <p:spPr>
          <a:xfrm>
            <a:off x="2096800" y="560767"/>
            <a:ext cx="7998400" cy="806800"/>
          </a:xfrm>
        </p:spPr>
        <p:txBody>
          <a:bodyPr/>
          <a:lstStyle/>
          <a:p>
            <a:pPr algn="ctr"/>
            <a:r>
              <a:rPr lang="lt-LT" b="1" dirty="0"/>
              <a:t>Gramatika</a:t>
            </a:r>
          </a:p>
        </p:txBody>
      </p:sp>
      <p:pic>
        <p:nvPicPr>
          <p:cNvPr id="5" name="Picture 4" descr="A screenshot of a computer&#10;&#10;Description automatically generated">
            <a:extLst>
              <a:ext uri="{FF2B5EF4-FFF2-40B4-BE49-F238E27FC236}">
                <a16:creationId xmlns:a16="http://schemas.microsoft.com/office/drawing/2014/main" id="{F5EE1EC3-80F9-67BD-E0EF-71E07E6E365E}"/>
              </a:ext>
            </a:extLst>
          </p:cNvPr>
          <p:cNvPicPr>
            <a:picLocks noChangeAspect="1"/>
          </p:cNvPicPr>
          <p:nvPr/>
        </p:nvPicPr>
        <p:blipFill>
          <a:blip r:embed="rId2"/>
          <a:stretch>
            <a:fillRect/>
          </a:stretch>
        </p:blipFill>
        <p:spPr>
          <a:xfrm>
            <a:off x="1457325" y="1117250"/>
            <a:ext cx="9277350" cy="3419490"/>
          </a:xfrm>
          <a:prstGeom prst="rect">
            <a:avLst/>
          </a:prstGeom>
        </p:spPr>
      </p:pic>
      <p:sp>
        <p:nvSpPr>
          <p:cNvPr id="6" name="Text Placeholder 1">
            <a:extLst>
              <a:ext uri="{FF2B5EF4-FFF2-40B4-BE49-F238E27FC236}">
                <a16:creationId xmlns:a16="http://schemas.microsoft.com/office/drawing/2014/main" id="{092ECE68-03E6-F447-CF8F-B31FE43F940A}"/>
              </a:ext>
            </a:extLst>
          </p:cNvPr>
          <p:cNvSpPr txBox="1">
            <a:spLocks/>
          </p:cNvSpPr>
          <p:nvPr/>
        </p:nvSpPr>
        <p:spPr>
          <a:xfrm>
            <a:off x="508000" y="4440156"/>
            <a:ext cx="10515600" cy="2144333"/>
          </a:xfrm>
          <a:prstGeom prst="rect">
            <a:avLst/>
          </a:prstGeom>
        </p:spPr>
        <p:txBody>
          <a:bodyPr spcFirstLastPara="1" vert="horz" wrap="square" lIns="91425" tIns="91425" rIns="91425" bIns="91425" rtlCol="0" anchor="ctr" anchorCtr="0">
            <a:normAutofit/>
          </a:bodyPr>
          <a:lstStyle>
            <a:lvl1pPr marL="609585" lvl="0" indent="-304792" algn="l" defTabSz="914400" rtl="0" eaLnBrk="1" latinLnBrk="0" hangingPunct="1">
              <a:lnSpc>
                <a:spcPct val="100000"/>
              </a:lnSpc>
              <a:spcBef>
                <a:spcPts val="0"/>
              </a:spcBef>
              <a:spcAft>
                <a:spcPts val="0"/>
              </a:spcAft>
              <a:buSzPts val="1800"/>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800" b="1" dirty="0">
                <a:highlight>
                  <a:srgbClr val="FFFF00"/>
                </a:highlight>
              </a:rPr>
              <a:t>eiti</a:t>
            </a:r>
            <a:r>
              <a:rPr lang="lt-LT" sz="1800" dirty="0">
                <a:highlight>
                  <a:srgbClr val="FFFF00"/>
                </a:highlight>
              </a:rPr>
              <a:t> (eina, ėjo), </a:t>
            </a:r>
            <a:r>
              <a:rPr lang="lt-LT" sz="1800" b="1" dirty="0">
                <a:highlight>
                  <a:srgbClr val="FFFF00"/>
                </a:highlight>
              </a:rPr>
              <a:t>važiuoti</a:t>
            </a:r>
            <a:r>
              <a:rPr lang="lt-LT" sz="1800" dirty="0">
                <a:highlight>
                  <a:srgbClr val="FFFF00"/>
                </a:highlight>
              </a:rPr>
              <a:t> (važiuoja, važiavo), </a:t>
            </a:r>
            <a:r>
              <a:rPr lang="lt-LT" sz="1800" b="1" dirty="0">
                <a:highlight>
                  <a:srgbClr val="FFFF00"/>
                </a:highlight>
              </a:rPr>
              <a:t>skristi</a:t>
            </a:r>
            <a:r>
              <a:rPr lang="lt-LT" sz="1800" dirty="0">
                <a:highlight>
                  <a:srgbClr val="FFFF00"/>
                </a:highlight>
              </a:rPr>
              <a:t> (skrenda, skrido), </a:t>
            </a:r>
            <a:r>
              <a:rPr lang="lt-LT" sz="1800" b="1" dirty="0">
                <a:highlight>
                  <a:srgbClr val="FFFF00"/>
                </a:highlight>
              </a:rPr>
              <a:t>plaukti</a:t>
            </a:r>
            <a:r>
              <a:rPr lang="lt-LT" sz="1800" dirty="0">
                <a:highlight>
                  <a:srgbClr val="FFFF00"/>
                </a:highlight>
              </a:rPr>
              <a:t> (plaukia, plaukė)</a:t>
            </a:r>
          </a:p>
          <a:p>
            <a:endParaRPr lang="lt-LT" sz="1800" dirty="0">
              <a:highlight>
                <a:srgbClr val="FFFF00"/>
              </a:highlight>
            </a:endParaRPr>
          </a:p>
          <a:p>
            <a:r>
              <a:rPr lang="lt-LT" sz="1800" dirty="0"/>
              <a:t>Aš važiuoju, tu važiuoji, jis/ji važiuoja, mes važiuojame, jūs važiuojate, jie/jos važiuoja</a:t>
            </a:r>
          </a:p>
          <a:p>
            <a:r>
              <a:rPr lang="lt-LT" sz="1800" dirty="0"/>
              <a:t>Aš skrendu, tu skrendi, jis/ji skrenda, mes skrendame, jūs skrendate, jie/jos skrenda</a:t>
            </a:r>
          </a:p>
          <a:p>
            <a:r>
              <a:rPr lang="lt-LT" sz="1800" dirty="0"/>
              <a:t>Aš plaukiu, tu plauki, jis/ji plaukia, mes plaukiame, jūs plaukiate, jie/jos plaukia</a:t>
            </a:r>
          </a:p>
          <a:p>
            <a:r>
              <a:rPr lang="lt-LT" sz="1800" dirty="0">
                <a:highlight>
                  <a:srgbClr val="FFFF00"/>
                </a:highlight>
              </a:rPr>
              <a:t> </a:t>
            </a:r>
          </a:p>
        </p:txBody>
      </p:sp>
    </p:spTree>
    <p:extLst>
      <p:ext uri="{BB962C8B-B14F-4D97-AF65-F5344CB8AC3E}">
        <p14:creationId xmlns:p14="http://schemas.microsoft.com/office/powerpoint/2010/main" val="69340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574-7669-208E-698A-27C25D1BA0BA}"/>
              </a:ext>
            </a:extLst>
          </p:cNvPr>
          <p:cNvSpPr>
            <a:spLocks noGrp="1"/>
          </p:cNvSpPr>
          <p:nvPr>
            <p:ph type="title"/>
          </p:nvPr>
        </p:nvSpPr>
        <p:spPr>
          <a:xfrm>
            <a:off x="415600" y="256858"/>
            <a:ext cx="11360800" cy="763600"/>
          </a:xfrm>
        </p:spPr>
        <p:txBody>
          <a:bodyPr>
            <a:normAutofit/>
          </a:bodyPr>
          <a:lstStyle/>
          <a:p>
            <a:pPr algn="ctr"/>
            <a:r>
              <a:rPr lang="lt-LT" sz="2800" b="1" dirty="0"/>
              <a:t>Gramatika</a:t>
            </a:r>
          </a:p>
        </p:txBody>
      </p:sp>
      <p:pic>
        <p:nvPicPr>
          <p:cNvPr id="5" name="Picture 4" descr="A screenshot of a computer&#10;&#10;Description automatically generated">
            <a:extLst>
              <a:ext uri="{FF2B5EF4-FFF2-40B4-BE49-F238E27FC236}">
                <a16:creationId xmlns:a16="http://schemas.microsoft.com/office/drawing/2014/main" id="{CF2007AD-916B-8E82-ECB6-7192A0D2F24D}"/>
              </a:ext>
            </a:extLst>
          </p:cNvPr>
          <p:cNvPicPr>
            <a:picLocks noChangeAspect="1"/>
          </p:cNvPicPr>
          <p:nvPr/>
        </p:nvPicPr>
        <p:blipFill>
          <a:blip r:embed="rId3"/>
          <a:stretch>
            <a:fillRect/>
          </a:stretch>
        </p:blipFill>
        <p:spPr>
          <a:xfrm>
            <a:off x="415600" y="948967"/>
            <a:ext cx="6114757" cy="5486400"/>
          </a:xfrm>
          <a:prstGeom prst="rect">
            <a:avLst/>
          </a:prstGeom>
        </p:spPr>
      </p:pic>
      <p:pic>
        <p:nvPicPr>
          <p:cNvPr id="7" name="Picture 6" descr="A white paper with black text&#10;&#10;Description automatically generated">
            <a:extLst>
              <a:ext uri="{FF2B5EF4-FFF2-40B4-BE49-F238E27FC236}">
                <a16:creationId xmlns:a16="http://schemas.microsoft.com/office/drawing/2014/main" id="{A1F1A659-2A13-A3ED-CFF1-5AA431B7BAF4}"/>
              </a:ext>
            </a:extLst>
          </p:cNvPr>
          <p:cNvPicPr>
            <a:picLocks noChangeAspect="1"/>
          </p:cNvPicPr>
          <p:nvPr/>
        </p:nvPicPr>
        <p:blipFill>
          <a:blip r:embed="rId4"/>
          <a:stretch>
            <a:fillRect/>
          </a:stretch>
        </p:blipFill>
        <p:spPr>
          <a:xfrm>
            <a:off x="5808850" y="1091949"/>
            <a:ext cx="6326471" cy="2197100"/>
          </a:xfrm>
          <a:prstGeom prst="rect">
            <a:avLst/>
          </a:prstGeom>
        </p:spPr>
      </p:pic>
      <p:sp>
        <p:nvSpPr>
          <p:cNvPr id="8" name="Title 1">
            <a:extLst>
              <a:ext uri="{FF2B5EF4-FFF2-40B4-BE49-F238E27FC236}">
                <a16:creationId xmlns:a16="http://schemas.microsoft.com/office/drawing/2014/main" id="{E0D47490-B28C-41E4-7509-BE8D5EB35642}"/>
              </a:ext>
            </a:extLst>
          </p:cNvPr>
          <p:cNvSpPr txBox="1">
            <a:spLocks/>
          </p:cNvSpPr>
          <p:nvPr/>
        </p:nvSpPr>
        <p:spPr>
          <a:xfrm>
            <a:off x="5808850" y="3526166"/>
            <a:ext cx="6213114" cy="2197100"/>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lt-LT" sz="2000" b="1" i="1" dirty="0"/>
              <a:t>Kaip nuvažiuoti/nueiti į ... ? – </a:t>
            </a:r>
            <a:r>
              <a:rPr lang="en-GB" sz="2000" b="1" i="1" dirty="0"/>
              <a:t>How to go to ... ?</a:t>
            </a:r>
          </a:p>
          <a:p>
            <a:pPr algn="ctr"/>
            <a:r>
              <a:rPr lang="lt-LT" sz="2000" dirty="0"/>
              <a:t>Dešimt</a:t>
            </a:r>
            <a:r>
              <a:rPr lang="lt-LT" sz="2000" dirty="0">
                <a:solidFill>
                  <a:srgbClr val="FF0000"/>
                </a:solidFill>
              </a:rPr>
              <a:t>u</a:t>
            </a:r>
            <a:r>
              <a:rPr lang="lt-LT" sz="2000" dirty="0"/>
              <a:t> autobus</a:t>
            </a:r>
            <a:r>
              <a:rPr lang="lt-LT" sz="2000" dirty="0">
                <a:solidFill>
                  <a:srgbClr val="FF0000"/>
                </a:solidFill>
              </a:rPr>
              <a:t>u</a:t>
            </a:r>
            <a:r>
              <a:rPr lang="lt-LT" sz="2000" dirty="0"/>
              <a:t>, antr</a:t>
            </a:r>
            <a:r>
              <a:rPr lang="lt-LT" sz="2000" dirty="0">
                <a:solidFill>
                  <a:srgbClr val="FF0000"/>
                </a:solidFill>
              </a:rPr>
              <a:t>u</a:t>
            </a:r>
            <a:r>
              <a:rPr lang="lt-LT" sz="2000" dirty="0"/>
              <a:t> troleibus</a:t>
            </a:r>
            <a:r>
              <a:rPr lang="lt-LT" sz="2000" dirty="0">
                <a:solidFill>
                  <a:srgbClr val="FF0000"/>
                </a:solidFill>
              </a:rPr>
              <a:t>u</a:t>
            </a:r>
            <a:r>
              <a:rPr lang="lt-LT" sz="2000" dirty="0"/>
              <a:t>, traukini</a:t>
            </a:r>
            <a:r>
              <a:rPr lang="lt-LT" sz="2000" dirty="0">
                <a:solidFill>
                  <a:srgbClr val="FF0000"/>
                </a:solidFill>
              </a:rPr>
              <a:t>u</a:t>
            </a:r>
          </a:p>
          <a:p>
            <a:pPr algn="ctr"/>
            <a:endParaRPr lang="lt-LT" sz="2000" dirty="0">
              <a:solidFill>
                <a:srgbClr val="FF0000"/>
              </a:solidFill>
            </a:endParaRPr>
          </a:p>
          <a:p>
            <a:pPr algn="ctr"/>
            <a:r>
              <a:rPr lang="lt-LT" sz="2000" b="1" i="1" dirty="0"/>
              <a:t>Reikia</a:t>
            </a:r>
            <a:r>
              <a:rPr lang="lt-LT" sz="2000" b="1" dirty="0"/>
              <a:t> + </a:t>
            </a:r>
            <a:r>
              <a:rPr lang="lt-LT" sz="2000" b="1" dirty="0" err="1"/>
              <a:t>infinitive</a:t>
            </a:r>
            <a:r>
              <a:rPr lang="lt-LT" sz="2000" b="1" dirty="0"/>
              <a:t> – </a:t>
            </a:r>
            <a:r>
              <a:rPr lang="lt-LT" sz="2000" b="1" dirty="0" err="1"/>
              <a:t>need</a:t>
            </a:r>
            <a:r>
              <a:rPr lang="lt-LT" sz="2000" b="1" dirty="0"/>
              <a:t> to </a:t>
            </a:r>
          </a:p>
          <a:p>
            <a:pPr algn="ctr"/>
            <a:r>
              <a:rPr lang="lt-LT" sz="2000" dirty="0"/>
              <a:t>Reikia važiuoti antru troleibusu.</a:t>
            </a:r>
          </a:p>
          <a:p>
            <a:pPr algn="ctr"/>
            <a:r>
              <a:rPr lang="lt-LT" sz="2000" dirty="0"/>
              <a:t>Reikia nupirkti pieno.</a:t>
            </a:r>
          </a:p>
          <a:p>
            <a:pPr algn="ctr"/>
            <a:r>
              <a:rPr lang="lt-LT" sz="2000" dirty="0"/>
              <a:t>Reikia nupirkti bilietą.</a:t>
            </a:r>
          </a:p>
          <a:p>
            <a:pPr algn="ctr"/>
            <a:endParaRPr lang="lt-LT" sz="2000" dirty="0"/>
          </a:p>
          <a:p>
            <a:pPr algn="ctr"/>
            <a:endParaRPr lang="lt-LT" sz="1600" dirty="0"/>
          </a:p>
          <a:p>
            <a:pPr algn="ctr"/>
            <a:endParaRPr lang="lt-LT" sz="2000" dirty="0">
              <a:solidFill>
                <a:srgbClr val="FF0000"/>
              </a:solidFill>
            </a:endParaRPr>
          </a:p>
        </p:txBody>
      </p:sp>
    </p:spTree>
    <p:extLst>
      <p:ext uri="{BB962C8B-B14F-4D97-AF65-F5344CB8AC3E}">
        <p14:creationId xmlns:p14="http://schemas.microsoft.com/office/powerpoint/2010/main" val="63709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83F4D-00A7-362A-385D-D6F61ADA50F5}"/>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spcBef>
                <a:spcPct val="0"/>
              </a:spcBef>
            </a:pPr>
            <a:r>
              <a:rPr lang="en-US" sz="3200" b="1" kern="1200" dirty="0" err="1">
                <a:solidFill>
                  <a:schemeClr val="bg1"/>
                </a:solidFill>
                <a:latin typeface="+mj-lt"/>
                <a:ea typeface="+mj-ea"/>
                <a:cs typeface="+mj-cs"/>
              </a:rPr>
              <a:t>Užduotis</a:t>
            </a:r>
            <a:r>
              <a:rPr lang="en-US" sz="3200" b="1" kern="1200" dirty="0">
                <a:solidFill>
                  <a:schemeClr val="bg1"/>
                </a:solidFill>
                <a:latin typeface="+mj-lt"/>
                <a:ea typeface="+mj-ea"/>
                <a:cs typeface="+mj-cs"/>
              </a:rPr>
              <a:t> </a:t>
            </a:r>
            <a:br>
              <a:rPr lang="en-US" sz="3200" b="1" kern="1200" dirty="0">
                <a:solidFill>
                  <a:schemeClr val="bg1"/>
                </a:solidFill>
                <a:latin typeface="+mj-lt"/>
                <a:ea typeface="+mj-ea"/>
                <a:cs typeface="+mj-cs"/>
              </a:rPr>
            </a:br>
            <a:r>
              <a:rPr lang="en-US" sz="2700" b="1" kern="1200" dirty="0">
                <a:solidFill>
                  <a:srgbClr val="FF0000"/>
                </a:solidFill>
                <a:latin typeface="+mj-lt"/>
                <a:ea typeface="+mj-ea"/>
                <a:cs typeface="+mj-cs"/>
              </a:rPr>
              <a:t>NAMŲ DARBAS</a:t>
            </a:r>
          </a:p>
        </p:txBody>
      </p:sp>
      <p:pic>
        <p:nvPicPr>
          <p:cNvPr id="5" name="Picture 4" descr="A white paper with black text&#10;&#10;Description automatically generated">
            <a:extLst>
              <a:ext uri="{FF2B5EF4-FFF2-40B4-BE49-F238E27FC236}">
                <a16:creationId xmlns:a16="http://schemas.microsoft.com/office/drawing/2014/main" id="{744A0D86-1DFE-F712-E054-3CD2890F6EFF}"/>
              </a:ext>
            </a:extLst>
          </p:cNvPr>
          <p:cNvPicPr>
            <a:picLocks noChangeAspect="1"/>
          </p:cNvPicPr>
          <p:nvPr/>
        </p:nvPicPr>
        <p:blipFill>
          <a:blip r:embed="rId2"/>
          <a:stretch>
            <a:fillRect/>
          </a:stretch>
        </p:blipFill>
        <p:spPr>
          <a:xfrm>
            <a:off x="2101273" y="1675227"/>
            <a:ext cx="7989453" cy="4394199"/>
          </a:xfrm>
          <a:prstGeom prst="rect">
            <a:avLst/>
          </a:prstGeom>
        </p:spPr>
      </p:pic>
    </p:spTree>
    <p:extLst>
      <p:ext uri="{BB962C8B-B14F-4D97-AF65-F5344CB8AC3E}">
        <p14:creationId xmlns:p14="http://schemas.microsoft.com/office/powerpoint/2010/main" val="268473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6A37-E62B-135D-6656-B02BDC3C6C8A}"/>
              </a:ext>
            </a:extLst>
          </p:cNvPr>
          <p:cNvSpPr>
            <a:spLocks noGrp="1"/>
          </p:cNvSpPr>
          <p:nvPr>
            <p:ph type="title"/>
          </p:nvPr>
        </p:nvSpPr>
        <p:spPr>
          <a:xfrm>
            <a:off x="415600" y="225067"/>
            <a:ext cx="11360800" cy="763600"/>
          </a:xfrm>
        </p:spPr>
        <p:txBody>
          <a:bodyPr>
            <a:normAutofit/>
          </a:bodyPr>
          <a:lstStyle/>
          <a:p>
            <a:pPr algn="ctr"/>
            <a:r>
              <a:rPr lang="lt-LT" sz="3600" b="1" dirty="0"/>
              <a:t>Žodynėlis</a:t>
            </a:r>
          </a:p>
        </p:txBody>
      </p:sp>
      <p:sp>
        <p:nvSpPr>
          <p:cNvPr id="3" name="Text Placeholder 2">
            <a:extLst>
              <a:ext uri="{FF2B5EF4-FFF2-40B4-BE49-F238E27FC236}">
                <a16:creationId xmlns:a16="http://schemas.microsoft.com/office/drawing/2014/main" id="{F15B5881-6F49-FC34-6102-B84C2CFF9933}"/>
              </a:ext>
            </a:extLst>
          </p:cNvPr>
          <p:cNvSpPr>
            <a:spLocks noGrp="1"/>
          </p:cNvSpPr>
          <p:nvPr>
            <p:ph type="body" idx="1"/>
          </p:nvPr>
        </p:nvSpPr>
        <p:spPr>
          <a:xfrm>
            <a:off x="415600" y="798166"/>
            <a:ext cx="11360800" cy="6059834"/>
          </a:xfrm>
        </p:spPr>
        <p:txBody>
          <a:bodyPr>
            <a:normAutofit lnSpcReduction="10000"/>
          </a:bodyPr>
          <a:lstStyle/>
          <a:p>
            <a:pPr marL="152396" indent="0">
              <a:buNone/>
            </a:pPr>
            <a:r>
              <a:rPr lang="lt-LT" sz="1800" b="1" dirty="0"/>
              <a:t>Autobusas</a:t>
            </a:r>
            <a:r>
              <a:rPr lang="lt-LT" sz="1800" dirty="0"/>
              <a:t> (m, pl. –ai) – a bus</a:t>
            </a:r>
          </a:p>
          <a:p>
            <a:pPr marL="152396" indent="0">
              <a:buNone/>
            </a:pPr>
            <a:r>
              <a:rPr lang="lt-LT" sz="1800" b="1" dirty="0"/>
              <a:t>Traukinys</a:t>
            </a:r>
            <a:r>
              <a:rPr lang="lt-LT" sz="1800" dirty="0"/>
              <a:t> (m, pl. –iai) – a </a:t>
            </a:r>
            <a:r>
              <a:rPr lang="lt-LT" sz="1800" dirty="0" err="1"/>
              <a:t>train</a:t>
            </a:r>
            <a:endParaRPr lang="lt-LT" sz="1800" dirty="0"/>
          </a:p>
          <a:p>
            <a:pPr marL="152396" indent="0">
              <a:buNone/>
            </a:pPr>
            <a:r>
              <a:rPr lang="lt-LT" sz="1800" b="1" dirty="0"/>
              <a:t>Troleibusas</a:t>
            </a:r>
            <a:r>
              <a:rPr lang="lt-LT" sz="1800" dirty="0"/>
              <a:t> (m, pl. –ai) - a </a:t>
            </a:r>
            <a:r>
              <a:rPr lang="lt-LT" sz="1800" dirty="0" err="1"/>
              <a:t>trolleybus</a:t>
            </a:r>
            <a:r>
              <a:rPr lang="lt-LT" sz="1800" dirty="0"/>
              <a:t> </a:t>
            </a:r>
          </a:p>
          <a:p>
            <a:pPr marL="152396" indent="0">
              <a:buNone/>
            </a:pPr>
            <a:r>
              <a:rPr lang="lt-LT" sz="1800" b="1" dirty="0"/>
              <a:t>Taksi</a:t>
            </a:r>
            <a:r>
              <a:rPr lang="lt-LT" sz="1800" dirty="0"/>
              <a:t> – </a:t>
            </a:r>
            <a:r>
              <a:rPr lang="lt-LT" sz="1800" dirty="0" err="1"/>
              <a:t>taxi</a:t>
            </a:r>
            <a:r>
              <a:rPr lang="lt-LT" sz="1800" dirty="0"/>
              <a:t> </a:t>
            </a:r>
          </a:p>
          <a:p>
            <a:pPr marL="152396" indent="0">
              <a:buNone/>
            </a:pPr>
            <a:r>
              <a:rPr lang="lt-LT" sz="1800" b="1" dirty="0"/>
              <a:t>Lėktuvas</a:t>
            </a:r>
            <a:r>
              <a:rPr lang="lt-LT" sz="1800" dirty="0"/>
              <a:t> (m, pl. -ai) - a plane</a:t>
            </a:r>
          </a:p>
          <a:p>
            <a:pPr marL="152396" indent="0">
              <a:buNone/>
            </a:pPr>
            <a:r>
              <a:rPr lang="lt-LT" sz="1800" b="1" dirty="0"/>
              <a:t>Oro uostas </a:t>
            </a:r>
            <a:r>
              <a:rPr lang="lt-LT" sz="1800" dirty="0"/>
              <a:t>(m, pl. -ai) - </a:t>
            </a:r>
            <a:r>
              <a:rPr lang="lt-LT" sz="1800" dirty="0" err="1"/>
              <a:t>an</a:t>
            </a:r>
            <a:r>
              <a:rPr lang="lt-LT" sz="1800" dirty="0"/>
              <a:t> </a:t>
            </a:r>
            <a:r>
              <a:rPr lang="lt-LT" sz="1800" dirty="0" err="1"/>
              <a:t>airport</a:t>
            </a:r>
            <a:endParaRPr lang="lt-LT" sz="1800" b="1" dirty="0"/>
          </a:p>
          <a:p>
            <a:pPr marL="152396" indent="0">
              <a:buNone/>
            </a:pPr>
            <a:r>
              <a:rPr lang="lt-LT" sz="1800" b="1" dirty="0"/>
              <a:t>Stotis</a:t>
            </a:r>
            <a:r>
              <a:rPr lang="lt-LT" sz="1800" dirty="0"/>
              <a:t> (</a:t>
            </a:r>
            <a:r>
              <a:rPr lang="lt-LT" sz="1800" dirty="0" err="1"/>
              <a:t>f</a:t>
            </a:r>
            <a:r>
              <a:rPr lang="lt-LT" sz="1800" dirty="0"/>
              <a:t>, pl. –</a:t>
            </a:r>
            <a:r>
              <a:rPr lang="lt-LT" sz="1800" dirty="0" err="1"/>
              <a:t>ys</a:t>
            </a:r>
            <a:r>
              <a:rPr lang="lt-LT" sz="1800" dirty="0"/>
              <a:t>) - a </a:t>
            </a:r>
            <a:r>
              <a:rPr lang="lt-LT" sz="1800" dirty="0" err="1"/>
              <a:t>station</a:t>
            </a:r>
            <a:r>
              <a:rPr lang="lt-LT" sz="1800" dirty="0"/>
              <a:t> </a:t>
            </a:r>
          </a:p>
          <a:p>
            <a:pPr marL="152396" indent="0">
              <a:buNone/>
            </a:pPr>
            <a:r>
              <a:rPr lang="lt-LT" sz="1800" i="1" dirty="0"/>
              <a:t>Autobusų stotis, traukinių stotis</a:t>
            </a:r>
          </a:p>
          <a:p>
            <a:pPr marL="152396" indent="0">
              <a:buNone/>
            </a:pPr>
            <a:r>
              <a:rPr lang="lt-LT" sz="1800" b="1" dirty="0"/>
              <a:t>Stotelė</a:t>
            </a:r>
            <a:r>
              <a:rPr lang="lt-LT" sz="1800" dirty="0"/>
              <a:t> (</a:t>
            </a:r>
            <a:r>
              <a:rPr lang="lt-LT" sz="1800" dirty="0" err="1"/>
              <a:t>f</a:t>
            </a:r>
            <a:r>
              <a:rPr lang="lt-LT" sz="1800" dirty="0"/>
              <a:t>, pl. –ės) – a stop</a:t>
            </a:r>
          </a:p>
          <a:p>
            <a:pPr marL="152396" indent="0">
              <a:buNone/>
            </a:pPr>
            <a:r>
              <a:rPr lang="lt-LT" sz="1800" b="1" dirty="0"/>
              <a:t>Keltas </a:t>
            </a:r>
            <a:r>
              <a:rPr lang="lt-LT" sz="1800" dirty="0"/>
              <a:t>(m, pl. –ai) - a </a:t>
            </a:r>
            <a:r>
              <a:rPr lang="lt-LT" sz="1800" dirty="0" err="1"/>
              <a:t>ferry</a:t>
            </a:r>
            <a:endParaRPr lang="lt-LT" sz="1800" dirty="0"/>
          </a:p>
          <a:p>
            <a:pPr marL="152396" indent="0">
              <a:buNone/>
            </a:pPr>
            <a:r>
              <a:rPr lang="lt-LT" sz="1800" b="1" dirty="0"/>
              <a:t>Dviratis</a:t>
            </a:r>
            <a:r>
              <a:rPr lang="lt-LT" sz="1800" dirty="0"/>
              <a:t> (m, pl. –</a:t>
            </a:r>
            <a:r>
              <a:rPr lang="lt-LT" sz="1800" dirty="0" err="1"/>
              <a:t>čiai</a:t>
            </a:r>
            <a:r>
              <a:rPr lang="lt-LT" sz="1800" dirty="0"/>
              <a:t>) – a </a:t>
            </a:r>
            <a:r>
              <a:rPr lang="lt-LT" sz="1800" dirty="0" err="1"/>
              <a:t>bicycle</a:t>
            </a:r>
            <a:endParaRPr lang="lt-LT" sz="1800" dirty="0"/>
          </a:p>
          <a:p>
            <a:pPr marL="152396" indent="0">
              <a:buNone/>
            </a:pPr>
            <a:r>
              <a:rPr lang="lt-LT" sz="1800" b="1" dirty="0"/>
              <a:t>Bilietas</a:t>
            </a:r>
            <a:r>
              <a:rPr lang="lt-LT" sz="1800" dirty="0"/>
              <a:t> (m, pl. –ai) – a </a:t>
            </a:r>
            <a:r>
              <a:rPr lang="lt-LT" sz="1800" dirty="0" err="1"/>
              <a:t>ticket</a:t>
            </a:r>
            <a:endParaRPr lang="lt-LT" sz="1800" dirty="0"/>
          </a:p>
          <a:p>
            <a:pPr marL="152396" indent="0">
              <a:buNone/>
            </a:pPr>
            <a:r>
              <a:rPr lang="lt-LT" sz="1800" i="1" dirty="0"/>
              <a:t>Autobuso bilietas, traukinio bilietas, lėktuvo bilietas</a:t>
            </a:r>
          </a:p>
          <a:p>
            <a:pPr marL="152396" indent="0">
              <a:buNone/>
            </a:pPr>
            <a:r>
              <a:rPr lang="lt-LT" sz="1800" b="1" dirty="0"/>
              <a:t>Vienkartinis bilietas </a:t>
            </a:r>
            <a:r>
              <a:rPr lang="lt-LT" sz="1800" dirty="0"/>
              <a:t>(m, pl. –ai) – a </a:t>
            </a:r>
            <a:r>
              <a:rPr lang="lt-LT" sz="1800" dirty="0" err="1"/>
              <a:t>one-time</a:t>
            </a:r>
            <a:r>
              <a:rPr lang="lt-LT" sz="1800" dirty="0"/>
              <a:t> </a:t>
            </a:r>
            <a:r>
              <a:rPr lang="lt-LT" sz="1800" dirty="0" err="1"/>
              <a:t>ticket</a:t>
            </a:r>
            <a:endParaRPr lang="lt-LT" sz="1800" dirty="0"/>
          </a:p>
          <a:p>
            <a:pPr marL="152396" indent="0">
              <a:buNone/>
            </a:pPr>
            <a:r>
              <a:rPr lang="lt-LT" sz="1800" b="1" dirty="0"/>
              <a:t>Mėnesinis bilietas </a:t>
            </a:r>
            <a:r>
              <a:rPr lang="lt-LT" sz="1800" dirty="0"/>
              <a:t>(m, pl. –ai) – a </a:t>
            </a:r>
            <a:r>
              <a:rPr lang="lt-LT" sz="1800" dirty="0" err="1"/>
              <a:t>monthly</a:t>
            </a:r>
            <a:r>
              <a:rPr lang="lt-LT" sz="1800" dirty="0"/>
              <a:t> </a:t>
            </a:r>
            <a:r>
              <a:rPr lang="lt-LT" sz="1800" dirty="0" err="1"/>
              <a:t>ticket</a:t>
            </a:r>
            <a:endParaRPr lang="lt-LT" sz="1800" b="1" dirty="0"/>
          </a:p>
          <a:p>
            <a:pPr marL="152396" indent="0">
              <a:buNone/>
            </a:pPr>
            <a:r>
              <a:rPr lang="lt-LT" sz="1800" b="1" dirty="0"/>
              <a:t>Maršrutas </a:t>
            </a:r>
            <a:r>
              <a:rPr lang="lt-LT" sz="1800" dirty="0"/>
              <a:t>(m, pl. –ai) – a </a:t>
            </a:r>
            <a:r>
              <a:rPr lang="lt-LT" sz="1800" dirty="0" err="1"/>
              <a:t>route</a:t>
            </a:r>
            <a:endParaRPr lang="lt-LT" sz="1800" dirty="0"/>
          </a:p>
          <a:p>
            <a:pPr marL="152396" indent="0">
              <a:buNone/>
            </a:pPr>
            <a:r>
              <a:rPr lang="lt-LT" sz="1800" b="1" dirty="0"/>
              <a:t>Aikštelė </a:t>
            </a:r>
            <a:r>
              <a:rPr lang="lt-LT" sz="1800" dirty="0"/>
              <a:t>(</a:t>
            </a:r>
            <a:r>
              <a:rPr lang="lt-LT" sz="1800" dirty="0" err="1"/>
              <a:t>f</a:t>
            </a:r>
            <a:r>
              <a:rPr lang="lt-LT" sz="1800" dirty="0"/>
              <a:t>, pl. -ės) – </a:t>
            </a:r>
            <a:r>
              <a:rPr lang="lt-LT" sz="1800" dirty="0" err="1"/>
              <a:t>platform</a:t>
            </a:r>
            <a:r>
              <a:rPr lang="lt-LT" sz="1800" dirty="0"/>
              <a:t> (bus </a:t>
            </a:r>
            <a:r>
              <a:rPr lang="lt-LT" sz="1800" dirty="0" err="1"/>
              <a:t>station</a:t>
            </a:r>
            <a:r>
              <a:rPr lang="lt-LT" sz="1800" dirty="0"/>
              <a:t>)</a:t>
            </a:r>
          </a:p>
          <a:p>
            <a:pPr marL="152396" indent="0">
              <a:buNone/>
            </a:pPr>
            <a:r>
              <a:rPr lang="lt-LT" sz="1800" b="1" dirty="0"/>
              <a:t>Peronas </a:t>
            </a:r>
            <a:r>
              <a:rPr lang="lt-LT" sz="1800" dirty="0"/>
              <a:t>(m, pl. –ai) – </a:t>
            </a:r>
            <a:r>
              <a:rPr lang="lt-LT" sz="1800" dirty="0" err="1"/>
              <a:t>plaform</a:t>
            </a:r>
            <a:r>
              <a:rPr lang="lt-LT" sz="1800" dirty="0"/>
              <a:t> (</a:t>
            </a:r>
            <a:r>
              <a:rPr lang="lt-LT" sz="1800" dirty="0" err="1"/>
              <a:t>train</a:t>
            </a:r>
            <a:r>
              <a:rPr lang="lt-LT" sz="1800" dirty="0"/>
              <a:t> </a:t>
            </a:r>
            <a:r>
              <a:rPr lang="lt-LT" sz="1800" dirty="0" err="1"/>
              <a:t>station</a:t>
            </a:r>
            <a:r>
              <a:rPr lang="lt-LT" sz="1800" dirty="0"/>
              <a:t>)</a:t>
            </a:r>
          </a:p>
          <a:p>
            <a:pPr marL="152396" indent="0">
              <a:buNone/>
            </a:pPr>
            <a:r>
              <a:rPr lang="lt-LT" sz="1800" b="1" dirty="0"/>
              <a:t>Tvarkaraštis </a:t>
            </a:r>
            <a:r>
              <a:rPr lang="lt-LT" sz="1800" dirty="0"/>
              <a:t>(m, pl. –</a:t>
            </a:r>
            <a:r>
              <a:rPr lang="lt-LT" sz="1800" dirty="0" err="1"/>
              <a:t>čiai</a:t>
            </a:r>
            <a:r>
              <a:rPr lang="lt-LT" sz="1800" dirty="0"/>
              <a:t>) – a </a:t>
            </a:r>
            <a:r>
              <a:rPr lang="lt-LT" sz="1800" dirty="0" err="1"/>
              <a:t>schedule</a:t>
            </a:r>
            <a:endParaRPr lang="lt-LT" sz="1800" dirty="0"/>
          </a:p>
          <a:p>
            <a:pPr marL="152396" indent="0">
              <a:buNone/>
            </a:pPr>
            <a:r>
              <a:rPr lang="lt-LT" sz="1800" b="1" dirty="0"/>
              <a:t>Kelionė </a:t>
            </a:r>
            <a:r>
              <a:rPr lang="lt-LT" sz="1800" dirty="0"/>
              <a:t>(m, pl. –ės) - a </a:t>
            </a:r>
            <a:r>
              <a:rPr lang="lt-LT" sz="1800" dirty="0" err="1"/>
              <a:t>trip</a:t>
            </a:r>
            <a:r>
              <a:rPr lang="lt-LT" sz="1800" dirty="0"/>
              <a:t> </a:t>
            </a:r>
          </a:p>
          <a:p>
            <a:pPr marL="152396" indent="0">
              <a:buNone/>
            </a:pPr>
            <a:r>
              <a:rPr lang="lt-LT" sz="1800" b="1" dirty="0"/>
              <a:t>Viešasis transportas </a:t>
            </a:r>
            <a:r>
              <a:rPr lang="lt-LT" sz="1800" dirty="0"/>
              <a:t>- </a:t>
            </a:r>
            <a:r>
              <a:rPr lang="lt-LT" sz="1800" dirty="0" err="1"/>
              <a:t>public</a:t>
            </a:r>
            <a:r>
              <a:rPr lang="lt-LT" sz="1800" dirty="0"/>
              <a:t> </a:t>
            </a:r>
            <a:r>
              <a:rPr lang="lt-LT" sz="1800" dirty="0" err="1"/>
              <a:t>transport</a:t>
            </a:r>
            <a:endParaRPr lang="lt-LT" sz="1800" dirty="0"/>
          </a:p>
          <a:p>
            <a:pPr marL="152396" indent="0">
              <a:buNone/>
            </a:pPr>
            <a:r>
              <a:rPr lang="lt-LT" sz="1800" b="1" dirty="0"/>
              <a:t>Išlipti </a:t>
            </a:r>
            <a:r>
              <a:rPr lang="lt-LT" sz="1800" dirty="0"/>
              <a:t>(išlipa, išlipo) – to </a:t>
            </a:r>
            <a:r>
              <a:rPr lang="lt-LT" sz="1800" dirty="0" err="1"/>
              <a:t>get</a:t>
            </a:r>
            <a:r>
              <a:rPr lang="lt-LT" sz="1800" dirty="0"/>
              <a:t> </a:t>
            </a:r>
            <a:r>
              <a:rPr lang="lt-LT" sz="1800" dirty="0" err="1"/>
              <a:t>off</a:t>
            </a:r>
            <a:endParaRPr lang="lt-LT" sz="1800" dirty="0"/>
          </a:p>
          <a:p>
            <a:pPr marL="152396" indent="0">
              <a:buNone/>
            </a:pPr>
            <a:r>
              <a:rPr lang="lt-LT" sz="1800" b="1" dirty="0"/>
              <a:t>Įlipti </a:t>
            </a:r>
            <a:r>
              <a:rPr lang="lt-LT" sz="1800" dirty="0"/>
              <a:t>(įlipa, įlipo) – to </a:t>
            </a:r>
            <a:r>
              <a:rPr lang="lt-LT" sz="1800" dirty="0" err="1"/>
              <a:t>get</a:t>
            </a:r>
            <a:r>
              <a:rPr lang="lt-LT" sz="1800" dirty="0"/>
              <a:t> </a:t>
            </a:r>
            <a:r>
              <a:rPr lang="lt-LT" sz="1800" dirty="0" err="1"/>
              <a:t>on</a:t>
            </a:r>
            <a:endParaRPr lang="lt-LT" sz="1800" dirty="0"/>
          </a:p>
          <a:p>
            <a:pPr marL="152396" indent="0">
              <a:buNone/>
            </a:pPr>
            <a:r>
              <a:rPr lang="lt-LT" sz="1800" b="1" dirty="0"/>
              <a:t>Automobilis </a:t>
            </a:r>
            <a:r>
              <a:rPr lang="lt-LT" sz="1800" dirty="0"/>
              <a:t>(m, pl. –iai) - a </a:t>
            </a:r>
            <a:r>
              <a:rPr lang="lt-LT" sz="1800" dirty="0" err="1"/>
              <a:t>car</a:t>
            </a:r>
            <a:br>
              <a:rPr lang="lt-LT" sz="1800" dirty="0"/>
            </a:br>
            <a:r>
              <a:rPr lang="lt-LT" sz="1800" b="1" dirty="0"/>
              <a:t>Mašina </a:t>
            </a:r>
            <a:r>
              <a:rPr lang="lt-LT" sz="1800" dirty="0"/>
              <a:t>(</a:t>
            </a:r>
            <a:r>
              <a:rPr lang="lt-LT" sz="1800" dirty="0" err="1"/>
              <a:t>f</a:t>
            </a:r>
            <a:r>
              <a:rPr lang="lt-LT" sz="1800" dirty="0"/>
              <a:t>, pl. –</a:t>
            </a:r>
            <a:r>
              <a:rPr lang="lt-LT" sz="1800" dirty="0" err="1"/>
              <a:t>os</a:t>
            </a:r>
            <a:r>
              <a:rPr lang="lt-LT" sz="1800" dirty="0"/>
              <a:t>) – a </a:t>
            </a:r>
            <a:r>
              <a:rPr lang="lt-LT" sz="1800" dirty="0" err="1"/>
              <a:t>car</a:t>
            </a:r>
            <a:endParaRPr lang="lt-LT" sz="1800" b="1" dirty="0"/>
          </a:p>
          <a:p>
            <a:pPr marL="152396" indent="0">
              <a:buNone/>
            </a:pPr>
            <a:endParaRPr lang="lt-LT" sz="2000" b="1" dirty="0"/>
          </a:p>
          <a:p>
            <a:pPr marL="152396" indent="0">
              <a:buNone/>
            </a:pPr>
            <a:endParaRPr lang="lt-LT" sz="2000" dirty="0"/>
          </a:p>
          <a:p>
            <a:pPr marL="152396" indent="0">
              <a:buNone/>
            </a:pPr>
            <a:endParaRPr lang="lt-LT" sz="2000" b="1" dirty="0"/>
          </a:p>
          <a:p>
            <a:pPr marL="152396" indent="0">
              <a:buNone/>
            </a:pPr>
            <a:endParaRPr lang="lt-LT" sz="2000" i="1" dirty="0"/>
          </a:p>
          <a:p>
            <a:pPr marL="152396" indent="0">
              <a:buNone/>
            </a:pPr>
            <a:endParaRPr lang="lt-LT" sz="2000" b="1" i="1" dirty="0"/>
          </a:p>
          <a:p>
            <a:pPr marL="152396" indent="0">
              <a:buNone/>
            </a:pPr>
            <a:endParaRPr lang="lt-LT" sz="2000" dirty="0"/>
          </a:p>
          <a:p>
            <a:pPr marL="152396" indent="0">
              <a:buNone/>
            </a:pPr>
            <a:endParaRPr lang="lt-LT" sz="2400" dirty="0"/>
          </a:p>
        </p:txBody>
      </p:sp>
      <p:pic>
        <p:nvPicPr>
          <p:cNvPr id="5" name="Picture 4" descr="A white text with black text&#10;&#10;Description automatically generated">
            <a:extLst>
              <a:ext uri="{FF2B5EF4-FFF2-40B4-BE49-F238E27FC236}">
                <a16:creationId xmlns:a16="http://schemas.microsoft.com/office/drawing/2014/main" id="{85EBE28B-FA52-4330-56B3-03079991C371}"/>
              </a:ext>
            </a:extLst>
          </p:cNvPr>
          <p:cNvPicPr>
            <a:picLocks noChangeAspect="1"/>
          </p:cNvPicPr>
          <p:nvPr/>
        </p:nvPicPr>
        <p:blipFill>
          <a:blip r:embed="rId4"/>
          <a:stretch>
            <a:fillRect/>
          </a:stretch>
        </p:blipFill>
        <p:spPr>
          <a:xfrm>
            <a:off x="6096000" y="1771650"/>
            <a:ext cx="5207000" cy="3314700"/>
          </a:xfrm>
          <a:prstGeom prst="rect">
            <a:avLst/>
          </a:prstGeom>
        </p:spPr>
      </p:pic>
    </p:spTree>
    <p:extLst>
      <p:ext uri="{BB962C8B-B14F-4D97-AF65-F5344CB8AC3E}">
        <p14:creationId xmlns:p14="http://schemas.microsoft.com/office/powerpoint/2010/main" val="272398743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3DAE9-1ACA-1E74-2FCE-2B4A5BC8EEFE}"/>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spcBef>
                <a:spcPct val="0"/>
              </a:spcBef>
            </a:pPr>
            <a:r>
              <a:rPr lang="en-US" sz="3200" b="1" kern="1200" dirty="0" err="1">
                <a:solidFill>
                  <a:schemeClr val="bg1"/>
                </a:solidFill>
                <a:latin typeface="+mj-lt"/>
                <a:ea typeface="+mj-ea"/>
                <a:cs typeface="+mj-cs"/>
              </a:rPr>
              <a:t>Užduotis</a:t>
            </a:r>
            <a:br>
              <a:rPr lang="en-US" sz="3200" b="1" kern="1200" dirty="0">
                <a:solidFill>
                  <a:schemeClr val="bg1"/>
                </a:solidFill>
                <a:latin typeface="+mj-lt"/>
                <a:ea typeface="+mj-ea"/>
                <a:cs typeface="+mj-cs"/>
              </a:rPr>
            </a:br>
            <a:r>
              <a:rPr lang="en-US" sz="2700" b="1" kern="1200" dirty="0">
                <a:solidFill>
                  <a:srgbClr val="FF0000"/>
                </a:solidFill>
                <a:latin typeface="+mj-lt"/>
                <a:ea typeface="+mj-ea"/>
                <a:cs typeface="+mj-cs"/>
              </a:rPr>
              <a:t>NAMŲ DARBAS</a:t>
            </a:r>
            <a:endParaRPr lang="en-US" sz="2700" b="1" kern="1200" dirty="0">
              <a:solidFill>
                <a:schemeClr val="bg1"/>
              </a:solidFill>
              <a:latin typeface="+mj-lt"/>
              <a:ea typeface="+mj-ea"/>
              <a:cs typeface="+mj-cs"/>
            </a:endParaRPr>
          </a:p>
        </p:txBody>
      </p:sp>
      <p:pic>
        <p:nvPicPr>
          <p:cNvPr id="5" name="Picture 4" descr="A list of a person's list&#10;&#10;Description automatically generated with medium confidence">
            <a:extLst>
              <a:ext uri="{FF2B5EF4-FFF2-40B4-BE49-F238E27FC236}">
                <a16:creationId xmlns:a16="http://schemas.microsoft.com/office/drawing/2014/main" id="{F89E9170-0EF1-DCB3-45BD-BA9F934DFB6D}"/>
              </a:ext>
            </a:extLst>
          </p:cNvPr>
          <p:cNvPicPr>
            <a:picLocks noChangeAspect="1"/>
          </p:cNvPicPr>
          <p:nvPr/>
        </p:nvPicPr>
        <p:blipFill>
          <a:blip r:embed="rId2"/>
          <a:stretch>
            <a:fillRect/>
          </a:stretch>
        </p:blipFill>
        <p:spPr>
          <a:xfrm>
            <a:off x="643467" y="1786733"/>
            <a:ext cx="10905066" cy="4171187"/>
          </a:xfrm>
          <a:prstGeom prst="rect">
            <a:avLst/>
          </a:prstGeom>
        </p:spPr>
      </p:pic>
    </p:spTree>
    <p:extLst>
      <p:ext uri="{BB962C8B-B14F-4D97-AF65-F5344CB8AC3E}">
        <p14:creationId xmlns:p14="http://schemas.microsoft.com/office/powerpoint/2010/main" val="237279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258892-43A5-7284-8FC3-72E1B9FFD06D}"/>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spcBef>
                <a:spcPct val="0"/>
              </a:spcBef>
            </a:pPr>
            <a:r>
              <a:rPr lang="en-US" sz="3100" b="1" kern="1200" dirty="0" err="1">
                <a:solidFill>
                  <a:schemeClr val="bg1"/>
                </a:solidFill>
                <a:latin typeface="+mj-lt"/>
                <a:ea typeface="+mj-ea"/>
                <a:cs typeface="+mj-cs"/>
              </a:rPr>
              <a:t>Užduotis</a:t>
            </a:r>
            <a:br>
              <a:rPr lang="en-US" sz="3200" b="1" kern="1200" dirty="0">
                <a:solidFill>
                  <a:schemeClr val="bg1"/>
                </a:solidFill>
                <a:latin typeface="+mj-lt"/>
                <a:ea typeface="+mj-ea"/>
                <a:cs typeface="+mj-cs"/>
              </a:rPr>
            </a:br>
            <a:r>
              <a:rPr lang="en-US" sz="2700" b="1" kern="1200" dirty="0">
                <a:solidFill>
                  <a:srgbClr val="FF0000"/>
                </a:solidFill>
                <a:latin typeface="+mj-lt"/>
                <a:ea typeface="+mj-ea"/>
                <a:cs typeface="+mj-cs"/>
              </a:rPr>
              <a:t>NAMŲ DARBAS</a:t>
            </a:r>
            <a:endParaRPr lang="en-US" sz="2700" b="1" kern="1200" dirty="0">
              <a:solidFill>
                <a:schemeClr val="bg1"/>
              </a:solidFill>
              <a:latin typeface="+mj-lt"/>
              <a:ea typeface="+mj-ea"/>
              <a:cs typeface="+mj-cs"/>
            </a:endParaRPr>
          </a:p>
        </p:txBody>
      </p:sp>
      <p:pic>
        <p:nvPicPr>
          <p:cNvPr id="5" name="Picture 4" descr="A diagram of a bus&#10;&#10;Description automatically generated">
            <a:extLst>
              <a:ext uri="{FF2B5EF4-FFF2-40B4-BE49-F238E27FC236}">
                <a16:creationId xmlns:a16="http://schemas.microsoft.com/office/drawing/2014/main" id="{D2A8D990-5CFE-E73A-34E5-3C85181BEBED}"/>
              </a:ext>
            </a:extLst>
          </p:cNvPr>
          <p:cNvPicPr>
            <a:picLocks noChangeAspect="1"/>
          </p:cNvPicPr>
          <p:nvPr/>
        </p:nvPicPr>
        <p:blipFill>
          <a:blip r:embed="rId2"/>
          <a:stretch>
            <a:fillRect/>
          </a:stretch>
        </p:blipFill>
        <p:spPr>
          <a:xfrm>
            <a:off x="1891023" y="1675227"/>
            <a:ext cx="8409953" cy="4394199"/>
          </a:xfrm>
          <a:prstGeom prst="rect">
            <a:avLst/>
          </a:prstGeom>
        </p:spPr>
      </p:pic>
    </p:spTree>
    <p:extLst>
      <p:ext uri="{BB962C8B-B14F-4D97-AF65-F5344CB8AC3E}">
        <p14:creationId xmlns:p14="http://schemas.microsoft.com/office/powerpoint/2010/main" val="164479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r>
              <a:rPr lang="lt" b="1" dirty="0"/>
              <a:t>Būsimasis laikas (</a:t>
            </a:r>
            <a:r>
              <a:rPr lang="lt" b="1" i="1" dirty="0"/>
              <a:t>future tense</a:t>
            </a:r>
            <a:r>
              <a:rPr lang="lt" b="1" dirty="0"/>
              <a:t>)</a:t>
            </a:r>
            <a:endParaRPr b="1" dirty="0"/>
          </a:p>
        </p:txBody>
      </p:sp>
      <p:sp>
        <p:nvSpPr>
          <p:cNvPr id="162" name="Google Shape;162;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lt" u="sng" dirty="0">
                <a:solidFill>
                  <a:schemeClr val="dk1"/>
                </a:solidFill>
                <a:highlight>
                  <a:srgbClr val="FFFF00"/>
                </a:highlight>
              </a:rPr>
              <a:t>Bendratis - ti +:</a:t>
            </a:r>
            <a:r>
              <a:rPr lang="lt" u="sng" dirty="0">
                <a:solidFill>
                  <a:schemeClr val="dk1"/>
                </a:solidFill>
              </a:rPr>
              <a:t>		</a:t>
            </a:r>
            <a:r>
              <a:rPr lang="lt" u="sng" dirty="0">
                <a:solidFill>
                  <a:schemeClr val="dk1"/>
                </a:solidFill>
                <a:highlight>
                  <a:srgbClr val="FFFF00"/>
                </a:highlight>
              </a:rPr>
              <a:t>EI</a:t>
            </a:r>
            <a:r>
              <a:rPr lang="lt" u="sng" strike="sngStrike" dirty="0">
                <a:solidFill>
                  <a:schemeClr val="dk1"/>
                </a:solidFill>
                <a:highlight>
                  <a:srgbClr val="FFFF00"/>
                </a:highlight>
              </a:rPr>
              <a:t>TI</a:t>
            </a:r>
            <a:r>
              <a:rPr lang="lt" u="sng" dirty="0">
                <a:solidFill>
                  <a:schemeClr val="dk1"/>
                </a:solidFill>
                <a:highlight>
                  <a:srgbClr val="FFFF00"/>
                </a:highlight>
              </a:rPr>
              <a:t> (to go) +</a:t>
            </a:r>
            <a:endParaRPr u="sng" dirty="0">
              <a:solidFill>
                <a:schemeClr val="dk1"/>
              </a:solidFill>
              <a:highlight>
                <a:srgbClr val="FFFF00"/>
              </a:highlight>
            </a:endParaRPr>
          </a:p>
          <a:p>
            <a:pPr marL="0" indent="0">
              <a:spcBef>
                <a:spcPts val="1600"/>
              </a:spcBef>
              <a:buNone/>
            </a:pPr>
            <a:r>
              <a:rPr lang="lt" dirty="0">
                <a:solidFill>
                  <a:schemeClr val="dk1"/>
                </a:solidFill>
              </a:rPr>
              <a:t>aš </a:t>
            </a:r>
            <a:r>
              <a:rPr lang="lt" dirty="0">
                <a:solidFill>
                  <a:srgbClr val="980000"/>
                </a:solidFill>
              </a:rPr>
              <a:t>-siu</a:t>
            </a:r>
            <a:r>
              <a:rPr lang="lt" dirty="0">
                <a:solidFill>
                  <a:schemeClr val="dk1"/>
                </a:solidFill>
              </a:rPr>
              <a:t>			mes </a:t>
            </a:r>
            <a:r>
              <a:rPr lang="lt" dirty="0">
                <a:solidFill>
                  <a:srgbClr val="980000"/>
                </a:solidFill>
              </a:rPr>
              <a:t>-sime</a:t>
            </a:r>
            <a:endParaRPr dirty="0">
              <a:solidFill>
                <a:srgbClr val="980000"/>
              </a:solidFill>
            </a:endParaRPr>
          </a:p>
          <a:p>
            <a:pPr marL="0" indent="0">
              <a:spcBef>
                <a:spcPts val="1600"/>
              </a:spcBef>
              <a:buNone/>
            </a:pPr>
            <a:r>
              <a:rPr lang="lt" dirty="0">
                <a:solidFill>
                  <a:schemeClr val="dk1"/>
                </a:solidFill>
              </a:rPr>
              <a:t>tu </a:t>
            </a:r>
            <a:r>
              <a:rPr lang="lt" dirty="0">
                <a:solidFill>
                  <a:srgbClr val="980000"/>
                </a:solidFill>
              </a:rPr>
              <a:t>-si</a:t>
            </a:r>
            <a:r>
              <a:rPr lang="lt" dirty="0">
                <a:solidFill>
                  <a:schemeClr val="dk1"/>
                </a:solidFill>
              </a:rPr>
              <a:t>			              jūs </a:t>
            </a:r>
            <a:r>
              <a:rPr lang="lt" dirty="0">
                <a:solidFill>
                  <a:srgbClr val="980000"/>
                </a:solidFill>
              </a:rPr>
              <a:t>-site</a:t>
            </a:r>
            <a:endParaRPr dirty="0">
              <a:solidFill>
                <a:srgbClr val="980000"/>
              </a:solidFill>
            </a:endParaRPr>
          </a:p>
          <a:p>
            <a:pPr marL="0" indent="0">
              <a:spcBef>
                <a:spcPts val="1600"/>
              </a:spcBef>
              <a:buNone/>
            </a:pPr>
            <a:r>
              <a:rPr lang="lt" dirty="0">
                <a:solidFill>
                  <a:schemeClr val="dk1"/>
                </a:solidFill>
              </a:rPr>
              <a:t>jis, ji </a:t>
            </a:r>
            <a:r>
              <a:rPr lang="lt" dirty="0">
                <a:solidFill>
                  <a:srgbClr val="980000"/>
                </a:solidFill>
              </a:rPr>
              <a:t>-s</a:t>
            </a:r>
            <a:r>
              <a:rPr lang="lt" dirty="0">
                <a:solidFill>
                  <a:schemeClr val="dk1"/>
                </a:solidFill>
              </a:rPr>
              <a:t>			jie, jos </a:t>
            </a:r>
            <a:r>
              <a:rPr lang="lt" dirty="0">
                <a:solidFill>
                  <a:srgbClr val="980000"/>
                </a:solidFill>
              </a:rPr>
              <a:t>-s</a:t>
            </a:r>
            <a:endParaRPr dirty="0">
              <a:solidFill>
                <a:srgbClr val="980000"/>
              </a:solidFill>
            </a:endParaRPr>
          </a:p>
          <a:p>
            <a:pPr marL="0" indent="0">
              <a:spcBef>
                <a:spcPts val="1600"/>
              </a:spcBef>
              <a:buNone/>
            </a:pPr>
            <a:endParaRPr dirty="0">
              <a:solidFill>
                <a:srgbClr val="980000"/>
              </a:solidFill>
            </a:endParaRPr>
          </a:p>
          <a:p>
            <a:pPr marL="0" indent="0">
              <a:spcBef>
                <a:spcPts val="1600"/>
              </a:spcBef>
              <a:buNone/>
            </a:pPr>
            <a:r>
              <a:rPr lang="lt" dirty="0">
                <a:solidFill>
                  <a:srgbClr val="000000"/>
                </a:solidFill>
              </a:rPr>
              <a:t>aš</a:t>
            </a:r>
            <a:r>
              <a:rPr lang="lt" dirty="0">
                <a:solidFill>
                  <a:srgbClr val="980000"/>
                </a:solidFill>
              </a:rPr>
              <a:t> eisiu		</a:t>
            </a:r>
            <a:r>
              <a:rPr lang="lt" dirty="0">
                <a:solidFill>
                  <a:srgbClr val="000000"/>
                </a:solidFill>
              </a:rPr>
              <a:t>mes</a:t>
            </a:r>
            <a:r>
              <a:rPr lang="lt" dirty="0">
                <a:solidFill>
                  <a:srgbClr val="980000"/>
                </a:solidFill>
              </a:rPr>
              <a:t> eisime</a:t>
            </a:r>
            <a:endParaRPr dirty="0">
              <a:solidFill>
                <a:srgbClr val="980000"/>
              </a:solidFill>
            </a:endParaRPr>
          </a:p>
          <a:p>
            <a:pPr marL="0" indent="0">
              <a:spcBef>
                <a:spcPts val="1600"/>
              </a:spcBef>
              <a:buNone/>
            </a:pPr>
            <a:r>
              <a:rPr lang="lt" dirty="0">
                <a:solidFill>
                  <a:schemeClr val="dk1"/>
                </a:solidFill>
              </a:rPr>
              <a:t>tu</a:t>
            </a:r>
            <a:r>
              <a:rPr lang="lt" dirty="0">
                <a:solidFill>
                  <a:srgbClr val="980000"/>
                </a:solidFill>
              </a:rPr>
              <a:t> eisi		              </a:t>
            </a:r>
            <a:r>
              <a:rPr lang="lt" dirty="0">
                <a:solidFill>
                  <a:srgbClr val="000000"/>
                </a:solidFill>
              </a:rPr>
              <a:t>jūs</a:t>
            </a:r>
            <a:r>
              <a:rPr lang="lt" dirty="0">
                <a:solidFill>
                  <a:srgbClr val="980000"/>
                </a:solidFill>
              </a:rPr>
              <a:t> eisite</a:t>
            </a:r>
            <a:endParaRPr dirty="0">
              <a:solidFill>
                <a:srgbClr val="980000"/>
              </a:solidFill>
            </a:endParaRPr>
          </a:p>
          <a:p>
            <a:pPr marL="0" indent="0">
              <a:spcBef>
                <a:spcPts val="1600"/>
              </a:spcBef>
              <a:spcAft>
                <a:spcPts val="1600"/>
              </a:spcAft>
              <a:buNone/>
            </a:pPr>
            <a:r>
              <a:rPr lang="lt" dirty="0">
                <a:solidFill>
                  <a:srgbClr val="000000"/>
                </a:solidFill>
              </a:rPr>
              <a:t>jis, ji</a:t>
            </a:r>
            <a:r>
              <a:rPr lang="lt" dirty="0">
                <a:solidFill>
                  <a:srgbClr val="980000"/>
                </a:solidFill>
              </a:rPr>
              <a:t> eis		</a:t>
            </a:r>
            <a:r>
              <a:rPr lang="lt" dirty="0">
                <a:solidFill>
                  <a:srgbClr val="000000"/>
                </a:solidFill>
              </a:rPr>
              <a:t>jie, jos</a:t>
            </a:r>
            <a:r>
              <a:rPr lang="lt" dirty="0">
                <a:solidFill>
                  <a:srgbClr val="980000"/>
                </a:solidFill>
              </a:rPr>
              <a:t> eis</a:t>
            </a:r>
            <a:endParaRPr dirty="0">
              <a:solidFill>
                <a:srgbClr val="980000"/>
              </a:solidFill>
            </a:endParaRPr>
          </a:p>
        </p:txBody>
      </p:sp>
    </p:spTree>
    <p:extLst>
      <p:ext uri="{BB962C8B-B14F-4D97-AF65-F5344CB8AC3E}">
        <p14:creationId xmlns:p14="http://schemas.microsoft.com/office/powerpoint/2010/main" val="286775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B46E1-17B8-B7EC-EE9B-E69EE285058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spcBef>
                <a:spcPct val="0"/>
              </a:spcBef>
            </a:pPr>
            <a:r>
              <a:rPr lang="en-US" sz="3200" b="1" kern="1200">
                <a:solidFill>
                  <a:schemeClr val="bg1"/>
                </a:solidFill>
                <a:latin typeface="+mj-lt"/>
                <a:ea typeface="+mj-ea"/>
                <a:cs typeface="+mj-cs"/>
              </a:rPr>
              <a:t>Klausymo užduotis</a:t>
            </a:r>
          </a:p>
        </p:txBody>
      </p:sp>
      <p:pic>
        <p:nvPicPr>
          <p:cNvPr id="5" name="Picture 4" descr="A black text on a white background&#10;&#10;Description automatically generated">
            <a:extLst>
              <a:ext uri="{FF2B5EF4-FFF2-40B4-BE49-F238E27FC236}">
                <a16:creationId xmlns:a16="http://schemas.microsoft.com/office/drawing/2014/main" id="{2DA1AC46-C765-4E06-193B-3420263E5090}"/>
              </a:ext>
            </a:extLst>
          </p:cNvPr>
          <p:cNvPicPr>
            <a:picLocks noChangeAspect="1"/>
          </p:cNvPicPr>
          <p:nvPr/>
        </p:nvPicPr>
        <p:blipFill>
          <a:blip r:embed="rId3"/>
          <a:stretch>
            <a:fillRect/>
          </a:stretch>
        </p:blipFill>
        <p:spPr>
          <a:xfrm>
            <a:off x="643467" y="1977572"/>
            <a:ext cx="10905066" cy="3789508"/>
          </a:xfrm>
          <a:prstGeom prst="rect">
            <a:avLst/>
          </a:prstGeom>
        </p:spPr>
      </p:pic>
    </p:spTree>
    <p:extLst>
      <p:ext uri="{BB962C8B-B14F-4D97-AF65-F5344CB8AC3E}">
        <p14:creationId xmlns:p14="http://schemas.microsoft.com/office/powerpoint/2010/main" val="194967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0829-4E48-3DFE-44BA-41C098BC6BE4}"/>
              </a:ext>
            </a:extLst>
          </p:cNvPr>
          <p:cNvSpPr>
            <a:spLocks noGrp="1"/>
          </p:cNvSpPr>
          <p:nvPr>
            <p:ph type="title"/>
          </p:nvPr>
        </p:nvSpPr>
        <p:spPr/>
        <p:txBody>
          <a:bodyPr>
            <a:normAutofit/>
          </a:bodyPr>
          <a:lstStyle/>
          <a:p>
            <a:pPr algn="ctr"/>
            <a:r>
              <a:rPr lang="lt-LT" sz="2800" b="1" dirty="0"/>
              <a:t>Transportas Lietuvoje</a:t>
            </a:r>
          </a:p>
        </p:txBody>
      </p:sp>
      <p:sp>
        <p:nvSpPr>
          <p:cNvPr id="3" name="Text Placeholder 2">
            <a:extLst>
              <a:ext uri="{FF2B5EF4-FFF2-40B4-BE49-F238E27FC236}">
                <a16:creationId xmlns:a16="http://schemas.microsoft.com/office/drawing/2014/main" id="{4F9B3411-521B-A2FF-A60D-2B67C905B21B}"/>
              </a:ext>
            </a:extLst>
          </p:cNvPr>
          <p:cNvSpPr>
            <a:spLocks noGrp="1"/>
          </p:cNvSpPr>
          <p:nvPr>
            <p:ph type="body" idx="1"/>
          </p:nvPr>
        </p:nvSpPr>
        <p:spPr>
          <a:xfrm>
            <a:off x="415600" y="1151400"/>
            <a:ext cx="11360800" cy="5376400"/>
          </a:xfrm>
        </p:spPr>
        <p:txBody>
          <a:bodyPr>
            <a:normAutofit lnSpcReduction="10000"/>
          </a:bodyPr>
          <a:lstStyle/>
          <a:p>
            <a:pPr marL="152396" indent="0">
              <a:buNone/>
            </a:pPr>
            <a:r>
              <a:rPr lang="lt-LT" sz="1800" b="1" dirty="0"/>
              <a:t>Autobusų bilietai</a:t>
            </a:r>
            <a:r>
              <a:rPr lang="lt-LT" sz="1800" dirty="0"/>
              <a:t>: </a:t>
            </a:r>
            <a:r>
              <a:rPr lang="lt-LT" sz="1800" dirty="0">
                <a:hlinkClick r:id="rId2"/>
              </a:rPr>
              <a:t>https://www.autobusubilietai.lt/</a:t>
            </a:r>
            <a:r>
              <a:rPr lang="lt-LT" sz="1800" dirty="0"/>
              <a:t> </a:t>
            </a:r>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endParaRPr lang="lt-LT" sz="1800" dirty="0"/>
          </a:p>
          <a:p>
            <a:pPr marL="152396" indent="0">
              <a:buNone/>
            </a:pPr>
            <a:r>
              <a:rPr lang="lt-LT" sz="1800" dirty="0"/>
              <a:t>Rasti (randa, rado) – to </a:t>
            </a:r>
            <a:r>
              <a:rPr lang="lt-LT" sz="1800" dirty="0" err="1"/>
              <a:t>find</a:t>
            </a:r>
            <a:endParaRPr lang="lt-LT" sz="1800" dirty="0"/>
          </a:p>
          <a:p>
            <a:pPr marL="152396" indent="0">
              <a:buNone/>
            </a:pPr>
            <a:r>
              <a:rPr lang="lt-LT" sz="1800" dirty="0"/>
              <a:t>Išvykti (išvyksta, išvyko) iš – to </a:t>
            </a:r>
            <a:r>
              <a:rPr lang="lt-LT" sz="1800" dirty="0" err="1"/>
              <a:t>depart</a:t>
            </a:r>
            <a:endParaRPr lang="lt-LT" sz="1800" dirty="0"/>
          </a:p>
          <a:p>
            <a:pPr marL="152396" indent="0">
              <a:buNone/>
            </a:pPr>
            <a:r>
              <a:rPr lang="lt-LT" sz="1800" dirty="0"/>
              <a:t>Atvykti (atvyksta, atvyko) į – to </a:t>
            </a:r>
            <a:r>
              <a:rPr lang="lt-LT" sz="1800" dirty="0" err="1"/>
              <a:t>arrive</a:t>
            </a:r>
            <a:r>
              <a:rPr lang="lt-LT" sz="1800" dirty="0"/>
              <a:t> </a:t>
            </a:r>
          </a:p>
          <a:p>
            <a:pPr marL="152396" indent="0">
              <a:buNone/>
            </a:pPr>
            <a:r>
              <a:rPr lang="lt-LT" sz="1800" dirty="0"/>
              <a:t>Pirmyn ir atgal – </a:t>
            </a:r>
            <a:r>
              <a:rPr lang="lt-LT" sz="1800" dirty="0" err="1"/>
              <a:t>return</a:t>
            </a:r>
            <a:endParaRPr lang="lt-LT" sz="1800" dirty="0"/>
          </a:p>
          <a:p>
            <a:pPr marL="152396" indent="0">
              <a:buNone/>
            </a:pPr>
            <a:r>
              <a:rPr lang="lt-LT" sz="1800" dirty="0"/>
              <a:t>Ieškoti (ieško, ieškojo) – to </a:t>
            </a:r>
            <a:r>
              <a:rPr lang="lt-LT" sz="1800" dirty="0" err="1"/>
              <a:t>search</a:t>
            </a:r>
            <a:endParaRPr lang="lt-LT" sz="1800" dirty="0"/>
          </a:p>
          <a:p>
            <a:pPr marL="152396" indent="0">
              <a:buNone/>
            </a:pPr>
            <a:r>
              <a:rPr lang="lt-LT" sz="1800" dirty="0"/>
              <a:t>Data – </a:t>
            </a:r>
            <a:r>
              <a:rPr lang="lt-LT" sz="1800" dirty="0" err="1"/>
              <a:t>date</a:t>
            </a:r>
            <a:r>
              <a:rPr lang="lt-LT" sz="1800" dirty="0"/>
              <a:t> </a:t>
            </a:r>
          </a:p>
          <a:p>
            <a:pPr marL="152396" indent="0">
              <a:buNone/>
            </a:pPr>
            <a:r>
              <a:rPr lang="lt-LT" sz="1800" dirty="0"/>
              <a:t>Grąžinti (grąžina, grąžino) – to </a:t>
            </a:r>
            <a:r>
              <a:rPr lang="lt-LT" sz="1800" dirty="0" err="1"/>
              <a:t>return</a:t>
            </a:r>
            <a:r>
              <a:rPr lang="lt-LT" sz="1800" dirty="0"/>
              <a:t> </a:t>
            </a:r>
          </a:p>
          <a:p>
            <a:pPr marL="152396" indent="0">
              <a:buNone/>
            </a:pPr>
            <a:r>
              <a:rPr lang="lt-LT" sz="1800" dirty="0"/>
              <a:t>Atšaukti (atšaukia, atšaukė) – to </a:t>
            </a:r>
            <a:r>
              <a:rPr lang="lt-LT" sz="1800" dirty="0" err="1"/>
              <a:t>cancel</a:t>
            </a:r>
            <a:endParaRPr lang="lt-LT" sz="1800" dirty="0"/>
          </a:p>
          <a:p>
            <a:pPr marL="152396" indent="0">
              <a:buNone/>
            </a:pPr>
            <a:r>
              <a:rPr lang="lt-LT" sz="1800" dirty="0"/>
              <a:t>Keisti (keičia, keitė) – to </a:t>
            </a:r>
            <a:r>
              <a:rPr lang="lt-LT" sz="1800" dirty="0" err="1"/>
              <a:t>change</a:t>
            </a:r>
            <a:endParaRPr lang="lt-LT" sz="1800" dirty="0"/>
          </a:p>
          <a:p>
            <a:pPr marL="152396" indent="0">
              <a:buNone/>
            </a:pPr>
            <a:endParaRPr lang="lt-LT" sz="1800" dirty="0"/>
          </a:p>
          <a:p>
            <a:pPr marL="152396" indent="0">
              <a:buNone/>
            </a:pPr>
            <a:r>
              <a:rPr lang="lt-LT" sz="1800" b="1" dirty="0"/>
              <a:t>Traukinių bilietai</a:t>
            </a:r>
            <a:r>
              <a:rPr lang="lt-LT" sz="1800" dirty="0"/>
              <a:t>: </a:t>
            </a:r>
            <a:r>
              <a:rPr lang="lt-LT" sz="1800" dirty="0">
                <a:hlinkClick r:id="rId3"/>
              </a:rPr>
              <a:t>https://bilietas.ltglink.lt/</a:t>
            </a:r>
            <a:r>
              <a:rPr lang="lt-LT" sz="1800" dirty="0"/>
              <a:t> </a:t>
            </a:r>
          </a:p>
        </p:txBody>
      </p:sp>
      <p:pic>
        <p:nvPicPr>
          <p:cNvPr id="5" name="Picture 4" descr="A screenshot of a computer&#10;&#10;Description automatically generated">
            <a:extLst>
              <a:ext uri="{FF2B5EF4-FFF2-40B4-BE49-F238E27FC236}">
                <a16:creationId xmlns:a16="http://schemas.microsoft.com/office/drawing/2014/main" id="{C4432558-25B9-2E54-17AA-DF568EF7617B}"/>
              </a:ext>
            </a:extLst>
          </p:cNvPr>
          <p:cNvPicPr>
            <a:picLocks noChangeAspect="1"/>
          </p:cNvPicPr>
          <p:nvPr/>
        </p:nvPicPr>
        <p:blipFill>
          <a:blip r:embed="rId4"/>
          <a:stretch>
            <a:fillRect/>
          </a:stretch>
        </p:blipFill>
        <p:spPr>
          <a:xfrm>
            <a:off x="593399" y="1617200"/>
            <a:ext cx="7006774" cy="2189617"/>
          </a:xfrm>
          <a:prstGeom prst="rect">
            <a:avLst/>
          </a:prstGeom>
        </p:spPr>
      </p:pic>
      <p:pic>
        <p:nvPicPr>
          <p:cNvPr id="7" name="Picture 6" descr="A clock and a note&#10;&#10;Description automatically generated with medium confidence">
            <a:extLst>
              <a:ext uri="{FF2B5EF4-FFF2-40B4-BE49-F238E27FC236}">
                <a16:creationId xmlns:a16="http://schemas.microsoft.com/office/drawing/2014/main" id="{AC5F9ACF-9854-DB0D-1E07-864501CD8831}"/>
              </a:ext>
            </a:extLst>
          </p:cNvPr>
          <p:cNvPicPr>
            <a:picLocks noChangeAspect="1"/>
          </p:cNvPicPr>
          <p:nvPr/>
        </p:nvPicPr>
        <p:blipFill>
          <a:blip r:embed="rId5"/>
          <a:stretch>
            <a:fillRect/>
          </a:stretch>
        </p:blipFill>
        <p:spPr>
          <a:xfrm>
            <a:off x="5015272" y="3839600"/>
            <a:ext cx="5248175" cy="1371600"/>
          </a:xfrm>
          <a:prstGeom prst="rect">
            <a:avLst/>
          </a:prstGeom>
        </p:spPr>
      </p:pic>
    </p:spTree>
    <p:extLst>
      <p:ext uri="{BB962C8B-B14F-4D97-AF65-F5344CB8AC3E}">
        <p14:creationId xmlns:p14="http://schemas.microsoft.com/office/powerpoint/2010/main" val="298661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67097C4-FB66-69FA-A0EF-992094EDAC8B}"/>
              </a:ext>
            </a:extLst>
          </p:cNvPr>
          <p:cNvPicPr>
            <a:picLocks noChangeAspect="1"/>
          </p:cNvPicPr>
          <p:nvPr/>
        </p:nvPicPr>
        <p:blipFill>
          <a:blip r:embed="rId2"/>
          <a:stretch>
            <a:fillRect/>
          </a:stretch>
        </p:blipFill>
        <p:spPr>
          <a:xfrm>
            <a:off x="2042950" y="2394315"/>
            <a:ext cx="8106100" cy="4329969"/>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010FEDBE-5B4E-BDF1-5BAA-FBE0E1E3F73E}"/>
              </a:ext>
            </a:extLst>
          </p:cNvPr>
          <p:cNvPicPr>
            <a:picLocks noChangeAspect="1"/>
          </p:cNvPicPr>
          <p:nvPr/>
        </p:nvPicPr>
        <p:blipFill>
          <a:blip r:embed="rId3"/>
          <a:stretch>
            <a:fillRect/>
          </a:stretch>
        </p:blipFill>
        <p:spPr>
          <a:xfrm>
            <a:off x="3429000" y="222615"/>
            <a:ext cx="5334000" cy="2171700"/>
          </a:xfrm>
          <a:prstGeom prst="rect">
            <a:avLst/>
          </a:prstGeom>
        </p:spPr>
      </p:pic>
      <p:sp>
        <p:nvSpPr>
          <p:cNvPr id="3" name="TextBox 2">
            <a:extLst>
              <a:ext uri="{FF2B5EF4-FFF2-40B4-BE49-F238E27FC236}">
                <a16:creationId xmlns:a16="http://schemas.microsoft.com/office/drawing/2014/main" id="{BCCB8AEA-ADEE-AD23-1926-014466A8F3FF}"/>
              </a:ext>
            </a:extLst>
          </p:cNvPr>
          <p:cNvSpPr txBox="1"/>
          <p:nvPr/>
        </p:nvSpPr>
        <p:spPr>
          <a:xfrm>
            <a:off x="3047048" y="37949"/>
            <a:ext cx="6097904" cy="369332"/>
          </a:xfrm>
          <a:prstGeom prst="rect">
            <a:avLst/>
          </a:prstGeom>
          <a:noFill/>
        </p:spPr>
        <p:txBody>
          <a:bodyPr wrap="square">
            <a:spAutoFit/>
          </a:bodyPr>
          <a:lstStyle/>
          <a:p>
            <a:pPr algn="ctr"/>
            <a:r>
              <a:rPr lang="en-US" sz="1800" b="1" kern="1200" dirty="0">
                <a:solidFill>
                  <a:srgbClr val="FF0000"/>
                </a:solidFill>
                <a:latin typeface="+mj-lt"/>
                <a:ea typeface="+mj-ea"/>
                <a:cs typeface="+mj-cs"/>
              </a:rPr>
              <a:t>NAMŲ DARBAS</a:t>
            </a:r>
            <a:endParaRPr lang="lt-LT" dirty="0"/>
          </a:p>
        </p:txBody>
      </p:sp>
    </p:spTree>
    <p:extLst>
      <p:ext uri="{BB962C8B-B14F-4D97-AF65-F5344CB8AC3E}">
        <p14:creationId xmlns:p14="http://schemas.microsoft.com/office/powerpoint/2010/main" val="8071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15600" y="0"/>
            <a:ext cx="11360800" cy="763600"/>
          </a:xfrm>
          <a:prstGeom prst="rect">
            <a:avLst/>
          </a:prstGeom>
          <a:ln>
            <a:noFill/>
          </a:ln>
        </p:spPr>
        <p:txBody>
          <a:bodyPr spcFirstLastPara="1" vert="horz" wrap="square" lIns="121900" tIns="121900" rIns="121900" bIns="121900" rtlCol="0" anchor="t" anchorCtr="0">
            <a:normAutofit fontScale="90000"/>
          </a:bodyPr>
          <a:lstStyle/>
          <a:p>
            <a:pPr algn="ctr"/>
            <a:br>
              <a:rPr lang="lt" b="1" dirty="0"/>
            </a:br>
            <a:r>
              <a:rPr lang="lt" b="1" dirty="0"/>
              <a:t>Būtasis laikas (</a:t>
            </a:r>
            <a:r>
              <a:rPr lang="en-GB" b="1" i="1" dirty="0"/>
              <a:t>past tense</a:t>
            </a:r>
            <a:r>
              <a:rPr lang="lt" b="1" dirty="0"/>
              <a:t>)</a:t>
            </a:r>
            <a:endParaRPr b="1" dirty="0"/>
          </a:p>
          <a:p>
            <a:pPr algn="ctr"/>
            <a:r>
              <a:rPr lang="lt" dirty="0">
                <a:highlight>
                  <a:srgbClr val="FFFF00"/>
                </a:highlight>
              </a:rPr>
              <a:t>-o tipas</a:t>
            </a:r>
            <a:br>
              <a:rPr lang="lt" dirty="0"/>
            </a:br>
            <a:r>
              <a:rPr lang="lt" i="1" dirty="0"/>
              <a:t>eiti - eina - </a:t>
            </a:r>
            <a:r>
              <a:rPr lang="lt" i="1" dirty="0">
                <a:solidFill>
                  <a:srgbClr val="980000"/>
                </a:solidFill>
                <a:highlight>
                  <a:srgbClr val="FFFF00"/>
                </a:highlight>
              </a:rPr>
              <a:t>ėj</a:t>
            </a:r>
            <a:r>
              <a:rPr lang="lt" i="1" dirty="0">
                <a:solidFill>
                  <a:srgbClr val="980000"/>
                </a:solidFill>
              </a:rPr>
              <a:t>o</a:t>
            </a:r>
            <a:endParaRPr i="1" dirty="0">
              <a:solidFill>
                <a:srgbClr val="980000"/>
              </a:solidFill>
            </a:endParaRPr>
          </a:p>
          <a:p>
            <a:pPr algn="ctr"/>
            <a:endParaRPr dirty="0"/>
          </a:p>
        </p:txBody>
      </p:sp>
      <p:sp>
        <p:nvSpPr>
          <p:cNvPr id="82" name="Google Shape;82;p18"/>
          <p:cNvSpPr txBox="1">
            <a:spLocks noGrp="1"/>
          </p:cNvSpPr>
          <p:nvPr>
            <p:ph type="body" idx="1"/>
          </p:nvPr>
        </p:nvSpPr>
        <p:spPr>
          <a:xfrm>
            <a:off x="415600" y="2373587"/>
            <a:ext cx="6025392" cy="4555200"/>
          </a:xfrm>
          <a:prstGeom prst="rect">
            <a:avLst/>
          </a:prstGeom>
        </p:spPr>
        <p:txBody>
          <a:bodyPr spcFirstLastPara="1" vert="horz" wrap="square" lIns="121900" tIns="121900" rIns="121900" bIns="121900" rtlCol="0" anchor="t" anchorCtr="0">
            <a:normAutofit/>
          </a:bodyPr>
          <a:lstStyle/>
          <a:p>
            <a:pPr marL="0" indent="0">
              <a:buNone/>
            </a:pPr>
            <a:r>
              <a:rPr lang="lt" dirty="0">
                <a:solidFill>
                  <a:schemeClr val="dk1"/>
                </a:solidFill>
              </a:rPr>
              <a:t>aš </a:t>
            </a:r>
            <a:r>
              <a:rPr lang="lt" dirty="0">
                <a:solidFill>
                  <a:srgbClr val="980000"/>
                </a:solidFill>
              </a:rPr>
              <a:t>-au</a:t>
            </a:r>
            <a:r>
              <a:rPr lang="lt" dirty="0">
                <a:solidFill>
                  <a:schemeClr val="dk1"/>
                </a:solidFill>
              </a:rPr>
              <a:t>			mes </a:t>
            </a:r>
            <a:r>
              <a:rPr lang="lt" dirty="0">
                <a:solidFill>
                  <a:srgbClr val="980000"/>
                </a:solidFill>
              </a:rPr>
              <a:t>-ome</a:t>
            </a:r>
            <a:endParaRPr dirty="0">
              <a:solidFill>
                <a:srgbClr val="980000"/>
              </a:solidFill>
            </a:endParaRPr>
          </a:p>
          <a:p>
            <a:pPr marL="0" indent="0">
              <a:spcBef>
                <a:spcPts val="1600"/>
              </a:spcBef>
              <a:buNone/>
            </a:pPr>
            <a:r>
              <a:rPr lang="lt" dirty="0">
                <a:solidFill>
                  <a:schemeClr val="dk1"/>
                </a:solidFill>
              </a:rPr>
              <a:t>tu </a:t>
            </a:r>
            <a:r>
              <a:rPr lang="lt" dirty="0">
                <a:solidFill>
                  <a:srgbClr val="980000"/>
                </a:solidFill>
              </a:rPr>
              <a:t>-ai</a:t>
            </a:r>
            <a:r>
              <a:rPr lang="lt" dirty="0">
                <a:solidFill>
                  <a:schemeClr val="dk1"/>
                </a:solidFill>
              </a:rPr>
              <a:t>			             jūs </a:t>
            </a:r>
            <a:r>
              <a:rPr lang="lt" dirty="0">
                <a:solidFill>
                  <a:srgbClr val="980000"/>
                </a:solidFill>
              </a:rPr>
              <a:t>-ote</a:t>
            </a:r>
            <a:endParaRPr dirty="0">
              <a:solidFill>
                <a:srgbClr val="980000"/>
              </a:solidFill>
            </a:endParaRPr>
          </a:p>
          <a:p>
            <a:pPr marL="0" indent="0">
              <a:spcBef>
                <a:spcPts val="1600"/>
              </a:spcBef>
              <a:buNone/>
            </a:pPr>
            <a:r>
              <a:rPr lang="lt" dirty="0">
                <a:solidFill>
                  <a:schemeClr val="dk1"/>
                </a:solidFill>
              </a:rPr>
              <a:t>jis, ji </a:t>
            </a:r>
            <a:r>
              <a:rPr lang="lt" dirty="0">
                <a:solidFill>
                  <a:srgbClr val="980000"/>
                </a:solidFill>
              </a:rPr>
              <a:t>-o</a:t>
            </a:r>
            <a:r>
              <a:rPr lang="lt" dirty="0">
                <a:solidFill>
                  <a:schemeClr val="dk1"/>
                </a:solidFill>
              </a:rPr>
              <a:t>			jie, jos </a:t>
            </a:r>
            <a:r>
              <a:rPr lang="lt" dirty="0">
                <a:solidFill>
                  <a:srgbClr val="980000"/>
                </a:solidFill>
              </a:rPr>
              <a:t>-o</a:t>
            </a:r>
            <a:endParaRPr dirty="0">
              <a:solidFill>
                <a:srgbClr val="980000"/>
              </a:solidFill>
            </a:endParaRPr>
          </a:p>
          <a:p>
            <a:pPr marL="0" indent="0">
              <a:spcBef>
                <a:spcPts val="1600"/>
              </a:spcBef>
              <a:buNone/>
            </a:pPr>
            <a:endParaRPr dirty="0">
              <a:solidFill>
                <a:srgbClr val="980000"/>
              </a:solidFill>
            </a:endParaRPr>
          </a:p>
          <a:p>
            <a:pPr marL="0" indent="0">
              <a:spcBef>
                <a:spcPts val="1600"/>
              </a:spcBef>
              <a:buNone/>
            </a:pPr>
            <a:r>
              <a:rPr lang="lt" dirty="0">
                <a:solidFill>
                  <a:srgbClr val="000000"/>
                </a:solidFill>
              </a:rPr>
              <a:t>aš</a:t>
            </a:r>
            <a:r>
              <a:rPr lang="lt" dirty="0">
                <a:solidFill>
                  <a:srgbClr val="980000"/>
                </a:solidFill>
              </a:rPr>
              <a:t> ėjau		</a:t>
            </a:r>
            <a:r>
              <a:rPr lang="lt" dirty="0">
                <a:solidFill>
                  <a:srgbClr val="000000"/>
                </a:solidFill>
              </a:rPr>
              <a:t>mes</a:t>
            </a:r>
            <a:r>
              <a:rPr lang="lt" dirty="0">
                <a:solidFill>
                  <a:srgbClr val="980000"/>
                </a:solidFill>
              </a:rPr>
              <a:t> ėjome</a:t>
            </a:r>
            <a:endParaRPr dirty="0">
              <a:solidFill>
                <a:srgbClr val="980000"/>
              </a:solidFill>
            </a:endParaRPr>
          </a:p>
          <a:p>
            <a:pPr marL="0" indent="0">
              <a:spcBef>
                <a:spcPts val="1600"/>
              </a:spcBef>
              <a:buNone/>
            </a:pPr>
            <a:r>
              <a:rPr lang="lt" dirty="0">
                <a:solidFill>
                  <a:schemeClr val="dk1"/>
                </a:solidFill>
              </a:rPr>
              <a:t>tu</a:t>
            </a:r>
            <a:r>
              <a:rPr lang="lt" dirty="0">
                <a:solidFill>
                  <a:srgbClr val="980000"/>
                </a:solidFill>
              </a:rPr>
              <a:t> ėjai		</a:t>
            </a:r>
            <a:r>
              <a:rPr lang="lt" dirty="0">
                <a:solidFill>
                  <a:srgbClr val="000000"/>
                </a:solidFill>
              </a:rPr>
              <a:t>jūs</a:t>
            </a:r>
            <a:r>
              <a:rPr lang="lt" dirty="0">
                <a:solidFill>
                  <a:srgbClr val="980000"/>
                </a:solidFill>
              </a:rPr>
              <a:t> ėjote</a:t>
            </a:r>
            <a:endParaRPr dirty="0">
              <a:solidFill>
                <a:srgbClr val="980000"/>
              </a:solidFill>
            </a:endParaRPr>
          </a:p>
          <a:p>
            <a:pPr marL="0" indent="0">
              <a:spcBef>
                <a:spcPts val="1600"/>
              </a:spcBef>
              <a:spcAft>
                <a:spcPts val="1600"/>
              </a:spcAft>
              <a:buNone/>
            </a:pPr>
            <a:r>
              <a:rPr lang="lt" dirty="0">
                <a:solidFill>
                  <a:srgbClr val="000000"/>
                </a:solidFill>
              </a:rPr>
              <a:t>jis, ji</a:t>
            </a:r>
            <a:r>
              <a:rPr lang="lt" dirty="0">
                <a:solidFill>
                  <a:srgbClr val="980000"/>
                </a:solidFill>
              </a:rPr>
              <a:t> ėjo		</a:t>
            </a:r>
            <a:r>
              <a:rPr lang="lt" dirty="0">
                <a:solidFill>
                  <a:srgbClr val="000000"/>
                </a:solidFill>
              </a:rPr>
              <a:t>jie, jos</a:t>
            </a:r>
            <a:r>
              <a:rPr lang="lt" dirty="0">
                <a:solidFill>
                  <a:srgbClr val="980000"/>
                </a:solidFill>
              </a:rPr>
              <a:t> ėjo</a:t>
            </a:r>
            <a:endParaRPr dirty="0">
              <a:solidFill>
                <a:srgbClr val="980000"/>
              </a:solidFill>
            </a:endParaRPr>
          </a:p>
        </p:txBody>
      </p:sp>
      <p:sp>
        <p:nvSpPr>
          <p:cNvPr id="83" name="Google Shape;83;p18"/>
          <p:cNvSpPr txBox="1"/>
          <p:nvPr/>
        </p:nvSpPr>
        <p:spPr>
          <a:xfrm>
            <a:off x="6951200" y="3137741"/>
            <a:ext cx="5177200" cy="1067047"/>
          </a:xfrm>
          <a:prstGeom prst="rect">
            <a:avLst/>
          </a:prstGeom>
          <a:noFill/>
          <a:ln>
            <a:noFill/>
          </a:ln>
        </p:spPr>
        <p:txBody>
          <a:bodyPr spcFirstLastPara="1" wrap="square" lIns="121900" tIns="121900" rIns="121900" bIns="121900" anchor="t" anchorCtr="0">
            <a:spAutoFit/>
          </a:bodyPr>
          <a:lstStyle/>
          <a:p>
            <a:r>
              <a:rPr lang="lt" sz="2667" dirty="0"/>
              <a:t>žiūrėjo, tylėjo, šoko, norėjo, sutiko, dirbo, mylėjo, kalbėjo</a:t>
            </a:r>
            <a:endParaRPr sz="2667" dirty="0"/>
          </a:p>
        </p:txBody>
      </p:sp>
    </p:spTree>
    <p:extLst>
      <p:ext uri="{BB962C8B-B14F-4D97-AF65-F5344CB8AC3E}">
        <p14:creationId xmlns:p14="http://schemas.microsoft.com/office/powerpoint/2010/main" val="18816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15600" y="284136"/>
            <a:ext cx="11360800" cy="763600"/>
          </a:xfrm>
          <a:prstGeom prst="rect">
            <a:avLst/>
          </a:prstGeom>
          <a:ln>
            <a:noFill/>
          </a:ln>
        </p:spPr>
        <p:txBody>
          <a:bodyPr spcFirstLastPara="1" vert="horz" wrap="square" lIns="121900" tIns="121900" rIns="121900" bIns="121900" rtlCol="0" anchor="t" anchorCtr="0">
            <a:normAutofit fontScale="90000"/>
          </a:bodyPr>
          <a:lstStyle/>
          <a:p>
            <a:pPr algn="ctr"/>
            <a:r>
              <a:rPr lang="lt" b="1" dirty="0"/>
              <a:t>Būtasis laikas (</a:t>
            </a:r>
            <a:r>
              <a:rPr lang="en-GB" b="1" i="1" dirty="0"/>
              <a:t>past tense</a:t>
            </a:r>
            <a:r>
              <a:rPr lang="lt" b="1" dirty="0"/>
              <a:t>)</a:t>
            </a:r>
            <a:br>
              <a:rPr lang="lt" dirty="0"/>
            </a:br>
            <a:r>
              <a:rPr lang="lt" dirty="0"/>
              <a:t>-o tipas</a:t>
            </a:r>
            <a:endParaRPr lang="en-US" dirty="0"/>
          </a:p>
          <a:p>
            <a:pPr algn="ctr"/>
            <a:br>
              <a:rPr lang="lt" i="1" dirty="0">
                <a:highlight>
                  <a:srgbClr val="FFFF00"/>
                </a:highlight>
              </a:rPr>
            </a:br>
            <a:r>
              <a:rPr lang="lt" i="1" dirty="0">
                <a:highlight>
                  <a:srgbClr val="FFFF00"/>
                </a:highlight>
              </a:rPr>
              <a:t>būti - yra - </a:t>
            </a:r>
            <a:r>
              <a:rPr lang="lt" i="1" dirty="0">
                <a:solidFill>
                  <a:srgbClr val="980000"/>
                </a:solidFill>
                <a:highlight>
                  <a:srgbClr val="FFFF00"/>
                </a:highlight>
              </a:rPr>
              <a:t>buvo</a:t>
            </a:r>
            <a:endParaRPr i="1" dirty="0">
              <a:solidFill>
                <a:srgbClr val="980000"/>
              </a:solidFill>
              <a:highlight>
                <a:srgbClr val="FFFF00"/>
              </a:highlight>
            </a:endParaRPr>
          </a:p>
          <a:p>
            <a:pPr algn="ctr"/>
            <a:endParaRPr dirty="0"/>
          </a:p>
        </p:txBody>
      </p:sp>
      <p:sp>
        <p:nvSpPr>
          <p:cNvPr id="90" name="Google Shape;90;p19"/>
          <p:cNvSpPr txBox="1">
            <a:spLocks noGrp="1"/>
          </p:cNvSpPr>
          <p:nvPr>
            <p:ph type="body" idx="1"/>
          </p:nvPr>
        </p:nvSpPr>
        <p:spPr>
          <a:xfrm>
            <a:off x="415600" y="2302800"/>
            <a:ext cx="11360800" cy="4555200"/>
          </a:xfrm>
          <a:prstGeom prst="rect">
            <a:avLst/>
          </a:prstGeom>
        </p:spPr>
        <p:txBody>
          <a:bodyPr spcFirstLastPara="1" vert="horz" wrap="square" lIns="121900" tIns="121900" rIns="121900" bIns="121900" rtlCol="0" anchor="t" anchorCtr="0">
            <a:normAutofit/>
          </a:bodyPr>
          <a:lstStyle/>
          <a:p>
            <a:pPr marL="0" indent="0">
              <a:buNone/>
            </a:pPr>
            <a:endParaRPr dirty="0">
              <a:solidFill>
                <a:srgbClr val="980000"/>
              </a:solidFill>
            </a:endParaRPr>
          </a:p>
          <a:p>
            <a:pPr marL="0" indent="0" algn="ctr">
              <a:spcBef>
                <a:spcPts val="1600"/>
              </a:spcBef>
              <a:buNone/>
            </a:pPr>
            <a:r>
              <a:rPr lang="lt" dirty="0">
                <a:solidFill>
                  <a:srgbClr val="000000"/>
                </a:solidFill>
              </a:rPr>
              <a:t>aš</a:t>
            </a:r>
            <a:r>
              <a:rPr lang="lt" dirty="0">
                <a:solidFill>
                  <a:srgbClr val="980000"/>
                </a:solidFill>
              </a:rPr>
              <a:t> buvau		</a:t>
            </a:r>
            <a:r>
              <a:rPr lang="lt" dirty="0">
                <a:solidFill>
                  <a:srgbClr val="000000"/>
                </a:solidFill>
              </a:rPr>
              <a:t>mes</a:t>
            </a:r>
            <a:r>
              <a:rPr lang="lt" dirty="0">
                <a:solidFill>
                  <a:srgbClr val="980000"/>
                </a:solidFill>
              </a:rPr>
              <a:t> buvome</a:t>
            </a:r>
          </a:p>
          <a:p>
            <a:pPr marL="0" indent="0" algn="ctr">
              <a:spcBef>
                <a:spcPts val="1600"/>
              </a:spcBef>
              <a:buNone/>
            </a:pPr>
            <a:r>
              <a:rPr lang="lt" dirty="0">
                <a:solidFill>
                  <a:schemeClr val="dk1"/>
                </a:solidFill>
              </a:rPr>
              <a:t>tu</a:t>
            </a:r>
            <a:r>
              <a:rPr lang="lt" dirty="0">
                <a:solidFill>
                  <a:srgbClr val="980000"/>
                </a:solidFill>
              </a:rPr>
              <a:t> buvai		</a:t>
            </a:r>
            <a:r>
              <a:rPr lang="lt" dirty="0">
                <a:solidFill>
                  <a:srgbClr val="000000"/>
                </a:solidFill>
              </a:rPr>
              <a:t>jūs</a:t>
            </a:r>
            <a:r>
              <a:rPr lang="lt" dirty="0">
                <a:solidFill>
                  <a:srgbClr val="980000"/>
                </a:solidFill>
              </a:rPr>
              <a:t> buvote</a:t>
            </a:r>
            <a:endParaRPr dirty="0">
              <a:solidFill>
                <a:srgbClr val="980000"/>
              </a:solidFill>
            </a:endParaRPr>
          </a:p>
          <a:p>
            <a:pPr marL="0" indent="0" algn="ctr">
              <a:spcBef>
                <a:spcPts val="1600"/>
              </a:spcBef>
              <a:spcAft>
                <a:spcPts val="1600"/>
              </a:spcAft>
              <a:buNone/>
            </a:pPr>
            <a:r>
              <a:rPr lang="lt" dirty="0">
                <a:solidFill>
                  <a:srgbClr val="000000"/>
                </a:solidFill>
              </a:rPr>
              <a:t>jis, ji</a:t>
            </a:r>
            <a:r>
              <a:rPr lang="lt" dirty="0">
                <a:solidFill>
                  <a:srgbClr val="980000"/>
                </a:solidFill>
              </a:rPr>
              <a:t> buvo		</a:t>
            </a:r>
            <a:r>
              <a:rPr lang="lt" dirty="0">
                <a:solidFill>
                  <a:srgbClr val="000000"/>
                </a:solidFill>
              </a:rPr>
              <a:t>jie, jos</a:t>
            </a:r>
            <a:r>
              <a:rPr lang="lt" dirty="0">
                <a:solidFill>
                  <a:srgbClr val="980000"/>
                </a:solidFill>
              </a:rPr>
              <a:t> buvo</a:t>
            </a:r>
            <a:endParaRPr dirty="0">
              <a:solidFill>
                <a:srgbClr val="980000"/>
              </a:solidFill>
            </a:endParaRPr>
          </a:p>
        </p:txBody>
      </p:sp>
    </p:spTree>
    <p:extLst>
      <p:ext uri="{BB962C8B-B14F-4D97-AF65-F5344CB8AC3E}">
        <p14:creationId xmlns:p14="http://schemas.microsoft.com/office/powerpoint/2010/main" val="17263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15600" y="374543"/>
            <a:ext cx="11360800" cy="763600"/>
          </a:xfrm>
          <a:prstGeom prst="rect">
            <a:avLst/>
          </a:prstGeom>
          <a:ln>
            <a:noFill/>
          </a:ln>
        </p:spPr>
        <p:txBody>
          <a:bodyPr spcFirstLastPara="1" vert="horz" wrap="square" lIns="121900" tIns="121900" rIns="121900" bIns="121900" rtlCol="0" anchor="t" anchorCtr="0">
            <a:normAutofit fontScale="90000"/>
          </a:bodyPr>
          <a:lstStyle/>
          <a:p>
            <a:pPr algn="ctr"/>
            <a:r>
              <a:rPr lang="lt" b="1" dirty="0"/>
              <a:t>Būtasis laikas (</a:t>
            </a:r>
            <a:r>
              <a:rPr lang="en-US" b="1" i="1" dirty="0"/>
              <a:t>past tense</a:t>
            </a:r>
            <a:r>
              <a:rPr lang="lt" b="1" dirty="0"/>
              <a:t>)</a:t>
            </a:r>
            <a:br>
              <a:rPr lang="lt" dirty="0"/>
            </a:br>
            <a:r>
              <a:rPr lang="lt" dirty="0">
                <a:highlight>
                  <a:srgbClr val="FFFF00"/>
                </a:highlight>
              </a:rPr>
              <a:t>-ė tipas</a:t>
            </a:r>
            <a:br>
              <a:rPr lang="lt" i="1" dirty="0"/>
            </a:br>
            <a:r>
              <a:rPr lang="lt" i="1" dirty="0"/>
              <a:t>gerti - geria -</a:t>
            </a:r>
            <a:r>
              <a:rPr lang="lt" i="1" dirty="0">
                <a:solidFill>
                  <a:srgbClr val="000000"/>
                </a:solidFill>
              </a:rPr>
              <a:t> </a:t>
            </a:r>
            <a:r>
              <a:rPr lang="lt" i="1" dirty="0">
                <a:solidFill>
                  <a:srgbClr val="980000"/>
                </a:solidFill>
              </a:rPr>
              <a:t>gėrė</a:t>
            </a:r>
            <a:endParaRPr lang="en-US" i="1" dirty="0">
              <a:solidFill>
                <a:srgbClr val="980000"/>
              </a:solidFill>
            </a:endParaRPr>
          </a:p>
          <a:p>
            <a:pPr algn="ctr"/>
            <a:endParaRPr dirty="0"/>
          </a:p>
        </p:txBody>
      </p:sp>
      <p:sp>
        <p:nvSpPr>
          <p:cNvPr id="96" name="Google Shape;96;p20"/>
          <p:cNvSpPr txBox="1">
            <a:spLocks noGrp="1"/>
          </p:cNvSpPr>
          <p:nvPr>
            <p:ph type="body" idx="1"/>
          </p:nvPr>
        </p:nvSpPr>
        <p:spPr>
          <a:xfrm>
            <a:off x="415601" y="2241289"/>
            <a:ext cx="6602759" cy="4555200"/>
          </a:xfrm>
          <a:prstGeom prst="rect">
            <a:avLst/>
          </a:prstGeom>
        </p:spPr>
        <p:txBody>
          <a:bodyPr spcFirstLastPara="1" vert="horz" wrap="square" lIns="121900" tIns="121900" rIns="121900" bIns="121900" rtlCol="0" anchor="t" anchorCtr="0">
            <a:normAutofit/>
          </a:bodyPr>
          <a:lstStyle/>
          <a:p>
            <a:pPr marL="0" indent="0">
              <a:buNone/>
            </a:pPr>
            <a:r>
              <a:rPr lang="lt" dirty="0">
                <a:solidFill>
                  <a:schemeClr val="dk1"/>
                </a:solidFill>
              </a:rPr>
              <a:t>aš </a:t>
            </a:r>
            <a:r>
              <a:rPr lang="lt" dirty="0">
                <a:solidFill>
                  <a:srgbClr val="980000"/>
                </a:solidFill>
              </a:rPr>
              <a:t>-iau</a:t>
            </a:r>
            <a:r>
              <a:rPr lang="lt" dirty="0">
                <a:solidFill>
                  <a:schemeClr val="dk1"/>
                </a:solidFill>
              </a:rPr>
              <a:t>		mes </a:t>
            </a:r>
            <a:r>
              <a:rPr lang="lt" dirty="0">
                <a:solidFill>
                  <a:srgbClr val="980000"/>
                </a:solidFill>
              </a:rPr>
              <a:t>-ėme</a:t>
            </a:r>
            <a:endParaRPr dirty="0">
              <a:solidFill>
                <a:srgbClr val="980000"/>
              </a:solidFill>
            </a:endParaRPr>
          </a:p>
          <a:p>
            <a:pPr marL="0" indent="0">
              <a:spcBef>
                <a:spcPts val="1600"/>
              </a:spcBef>
              <a:buNone/>
            </a:pPr>
            <a:r>
              <a:rPr lang="lt" dirty="0">
                <a:solidFill>
                  <a:schemeClr val="dk1"/>
                </a:solidFill>
              </a:rPr>
              <a:t>tu </a:t>
            </a:r>
            <a:r>
              <a:rPr lang="lt" dirty="0">
                <a:solidFill>
                  <a:srgbClr val="980000"/>
                </a:solidFill>
              </a:rPr>
              <a:t>-ei</a:t>
            </a:r>
            <a:r>
              <a:rPr lang="lt" dirty="0">
                <a:solidFill>
                  <a:schemeClr val="dk1"/>
                </a:solidFill>
              </a:rPr>
              <a:t>			jūs </a:t>
            </a:r>
            <a:r>
              <a:rPr lang="lt" dirty="0">
                <a:solidFill>
                  <a:srgbClr val="980000"/>
                </a:solidFill>
              </a:rPr>
              <a:t>-ėte</a:t>
            </a:r>
            <a:endParaRPr dirty="0">
              <a:solidFill>
                <a:srgbClr val="980000"/>
              </a:solidFill>
            </a:endParaRPr>
          </a:p>
          <a:p>
            <a:pPr marL="0" indent="0">
              <a:spcBef>
                <a:spcPts val="1600"/>
              </a:spcBef>
              <a:buNone/>
            </a:pPr>
            <a:r>
              <a:rPr lang="lt" dirty="0">
                <a:solidFill>
                  <a:schemeClr val="dk1"/>
                </a:solidFill>
              </a:rPr>
              <a:t>jis, ji </a:t>
            </a:r>
            <a:r>
              <a:rPr lang="lt" dirty="0">
                <a:solidFill>
                  <a:srgbClr val="980000"/>
                </a:solidFill>
              </a:rPr>
              <a:t>-ė</a:t>
            </a:r>
            <a:r>
              <a:rPr lang="lt" dirty="0">
                <a:solidFill>
                  <a:schemeClr val="dk1"/>
                </a:solidFill>
              </a:rPr>
              <a:t>		jie, jos </a:t>
            </a:r>
            <a:r>
              <a:rPr lang="lt" dirty="0">
                <a:solidFill>
                  <a:srgbClr val="980000"/>
                </a:solidFill>
              </a:rPr>
              <a:t>-ė</a:t>
            </a:r>
            <a:endParaRPr dirty="0">
              <a:solidFill>
                <a:srgbClr val="980000"/>
              </a:solidFill>
            </a:endParaRPr>
          </a:p>
          <a:p>
            <a:pPr marL="0" indent="0">
              <a:spcBef>
                <a:spcPts val="1600"/>
              </a:spcBef>
              <a:buNone/>
            </a:pPr>
            <a:endParaRPr dirty="0">
              <a:solidFill>
                <a:srgbClr val="980000"/>
              </a:solidFill>
            </a:endParaRPr>
          </a:p>
          <a:p>
            <a:pPr marL="0" indent="0">
              <a:spcBef>
                <a:spcPts val="1600"/>
              </a:spcBef>
              <a:buNone/>
            </a:pPr>
            <a:r>
              <a:rPr lang="lt" dirty="0">
                <a:solidFill>
                  <a:srgbClr val="000000"/>
                </a:solidFill>
              </a:rPr>
              <a:t>aš</a:t>
            </a:r>
            <a:r>
              <a:rPr lang="lt" dirty="0">
                <a:solidFill>
                  <a:srgbClr val="980000"/>
                </a:solidFill>
              </a:rPr>
              <a:t> gėriau		</a:t>
            </a:r>
            <a:r>
              <a:rPr lang="lt" dirty="0">
                <a:solidFill>
                  <a:srgbClr val="000000"/>
                </a:solidFill>
              </a:rPr>
              <a:t>mes</a:t>
            </a:r>
            <a:r>
              <a:rPr lang="lt" dirty="0">
                <a:solidFill>
                  <a:srgbClr val="980000"/>
                </a:solidFill>
              </a:rPr>
              <a:t> gėrėme</a:t>
            </a:r>
            <a:endParaRPr dirty="0">
              <a:solidFill>
                <a:srgbClr val="980000"/>
              </a:solidFill>
            </a:endParaRPr>
          </a:p>
          <a:p>
            <a:pPr marL="0" indent="0">
              <a:spcBef>
                <a:spcPts val="1600"/>
              </a:spcBef>
              <a:buNone/>
            </a:pPr>
            <a:r>
              <a:rPr lang="lt" dirty="0">
                <a:solidFill>
                  <a:schemeClr val="dk1"/>
                </a:solidFill>
              </a:rPr>
              <a:t>tu</a:t>
            </a:r>
            <a:r>
              <a:rPr lang="lt" dirty="0">
                <a:solidFill>
                  <a:srgbClr val="980000"/>
                </a:solidFill>
              </a:rPr>
              <a:t> gėrei		</a:t>
            </a:r>
            <a:r>
              <a:rPr lang="lt" dirty="0">
                <a:solidFill>
                  <a:srgbClr val="000000"/>
                </a:solidFill>
              </a:rPr>
              <a:t>jūs</a:t>
            </a:r>
            <a:r>
              <a:rPr lang="lt" dirty="0">
                <a:solidFill>
                  <a:srgbClr val="980000"/>
                </a:solidFill>
              </a:rPr>
              <a:t> gėrėte</a:t>
            </a:r>
            <a:endParaRPr dirty="0">
              <a:solidFill>
                <a:srgbClr val="980000"/>
              </a:solidFill>
            </a:endParaRPr>
          </a:p>
          <a:p>
            <a:pPr marL="0" indent="0">
              <a:spcBef>
                <a:spcPts val="1600"/>
              </a:spcBef>
              <a:spcAft>
                <a:spcPts val="1600"/>
              </a:spcAft>
              <a:buNone/>
            </a:pPr>
            <a:r>
              <a:rPr lang="lt" dirty="0">
                <a:solidFill>
                  <a:srgbClr val="000000"/>
                </a:solidFill>
              </a:rPr>
              <a:t>jis, ji</a:t>
            </a:r>
            <a:r>
              <a:rPr lang="lt" dirty="0">
                <a:solidFill>
                  <a:srgbClr val="980000"/>
                </a:solidFill>
              </a:rPr>
              <a:t> gėrė		</a:t>
            </a:r>
            <a:r>
              <a:rPr lang="lt" dirty="0">
                <a:solidFill>
                  <a:srgbClr val="000000"/>
                </a:solidFill>
              </a:rPr>
              <a:t>jie, jos</a:t>
            </a:r>
            <a:r>
              <a:rPr lang="lt" dirty="0">
                <a:solidFill>
                  <a:srgbClr val="980000"/>
                </a:solidFill>
              </a:rPr>
              <a:t> gėrė</a:t>
            </a:r>
            <a:endParaRPr dirty="0">
              <a:solidFill>
                <a:srgbClr val="980000"/>
              </a:solidFill>
            </a:endParaRPr>
          </a:p>
        </p:txBody>
      </p:sp>
      <p:sp>
        <p:nvSpPr>
          <p:cNvPr id="97" name="Google Shape;97;p20"/>
          <p:cNvSpPr txBox="1"/>
          <p:nvPr/>
        </p:nvSpPr>
        <p:spPr>
          <a:xfrm>
            <a:off x="6516737" y="2155414"/>
            <a:ext cx="5177200" cy="2400617"/>
          </a:xfrm>
          <a:prstGeom prst="rect">
            <a:avLst/>
          </a:prstGeom>
          <a:noFill/>
          <a:ln>
            <a:noFill/>
          </a:ln>
        </p:spPr>
        <p:txBody>
          <a:bodyPr spcFirstLastPara="1" wrap="square" lIns="121900" tIns="121900" rIns="121900" bIns="121900" anchor="t" anchorCtr="0">
            <a:spAutoFit/>
          </a:bodyPr>
          <a:lstStyle/>
          <a:p>
            <a:endParaRPr lang="lt" sz="2800" dirty="0"/>
          </a:p>
          <a:p>
            <a:r>
              <a:rPr lang="lt" sz="2800" dirty="0"/>
              <a:t>valgė, veikė, verkė, rėkė, šaukė, darė, kla</a:t>
            </a:r>
            <a:r>
              <a:rPr lang="lt" sz="2800" u="sng" dirty="0"/>
              <a:t>u</a:t>
            </a:r>
            <a:r>
              <a:rPr lang="lt" sz="2800" dirty="0"/>
              <a:t>sė, rašė, </a:t>
            </a:r>
            <a:endParaRPr lang="lt" sz="2800" dirty="0">
              <a:solidFill>
                <a:srgbClr val="980000"/>
              </a:solidFill>
            </a:endParaRPr>
          </a:p>
          <a:p>
            <a:endParaRPr lang="lt" sz="2800" dirty="0">
              <a:solidFill>
                <a:srgbClr val="980000"/>
              </a:solidFill>
            </a:endParaRPr>
          </a:p>
          <a:p>
            <a:r>
              <a:rPr lang="lt" sz="2800" dirty="0">
                <a:solidFill>
                  <a:srgbClr val="980000"/>
                </a:solidFill>
              </a:rPr>
              <a:t>skaitė - skaičiau</a:t>
            </a:r>
            <a:endParaRPr sz="2800" dirty="0">
              <a:solidFill>
                <a:srgbClr val="980000"/>
              </a:solidFill>
            </a:endParaRPr>
          </a:p>
        </p:txBody>
      </p:sp>
    </p:spTree>
    <p:extLst>
      <p:ext uri="{BB962C8B-B14F-4D97-AF65-F5344CB8AC3E}">
        <p14:creationId xmlns:p14="http://schemas.microsoft.com/office/powerpoint/2010/main" val="259856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BC52-C61B-C1B2-F8F4-62A766382361}"/>
              </a:ext>
            </a:extLst>
          </p:cNvPr>
          <p:cNvSpPr>
            <a:spLocks noGrp="1"/>
          </p:cNvSpPr>
          <p:nvPr>
            <p:ph type="title"/>
          </p:nvPr>
        </p:nvSpPr>
        <p:spPr/>
        <p:txBody>
          <a:bodyPr>
            <a:normAutofit/>
          </a:bodyPr>
          <a:lstStyle/>
          <a:p>
            <a:pPr algn="ctr"/>
            <a:r>
              <a:rPr lang="lt-LT" sz="2800" b="1" dirty="0"/>
              <a:t>Būsimasis ar būtasis laikas? </a:t>
            </a:r>
          </a:p>
        </p:txBody>
      </p:sp>
      <p:sp>
        <p:nvSpPr>
          <p:cNvPr id="3" name="Text Placeholder 2">
            <a:extLst>
              <a:ext uri="{FF2B5EF4-FFF2-40B4-BE49-F238E27FC236}">
                <a16:creationId xmlns:a16="http://schemas.microsoft.com/office/drawing/2014/main" id="{79303AB0-CD19-0AFE-3C00-48B772D8EA41}"/>
              </a:ext>
            </a:extLst>
          </p:cNvPr>
          <p:cNvSpPr>
            <a:spLocks noGrp="1"/>
          </p:cNvSpPr>
          <p:nvPr>
            <p:ph type="body" idx="1"/>
          </p:nvPr>
        </p:nvSpPr>
        <p:spPr>
          <a:xfrm>
            <a:off x="415600" y="1522650"/>
            <a:ext cx="11360800" cy="4555200"/>
          </a:xfrm>
        </p:spPr>
        <p:txBody>
          <a:bodyPr>
            <a:normAutofit/>
          </a:bodyPr>
          <a:lstStyle/>
          <a:p>
            <a:pPr marL="666746" indent="-514350">
              <a:buAutoNum type="arabicPeriod"/>
            </a:pPr>
            <a:r>
              <a:rPr lang="lt-LT" sz="2400" dirty="0"/>
              <a:t>Rytoj mes ............ (kepti) mėsą. </a:t>
            </a:r>
          </a:p>
          <a:p>
            <a:pPr marL="666746" indent="-514350">
              <a:buAutoNum type="arabicPeriod"/>
            </a:pPr>
            <a:r>
              <a:rPr lang="lt-LT" sz="2400" dirty="0"/>
              <a:t>Vakar aš ............ (būti) namie.</a:t>
            </a:r>
          </a:p>
          <a:p>
            <a:pPr marL="666746" indent="-514350">
              <a:buAutoNum type="arabicPeriod"/>
            </a:pPr>
            <a:r>
              <a:rPr lang="lt-LT" sz="2400" dirty="0"/>
              <a:t>Praeitą šeštadienį jis ............ (važiuoti) į turgų.</a:t>
            </a:r>
          </a:p>
          <a:p>
            <a:pPr marL="666746" indent="-514350">
              <a:buAutoNum type="arabicPeriod"/>
            </a:pPr>
            <a:r>
              <a:rPr lang="lt-LT" sz="2400" dirty="0"/>
              <a:t>Rytoj aš ............ (virti) sriubą.</a:t>
            </a:r>
          </a:p>
          <a:p>
            <a:pPr marL="666746" indent="-514350">
              <a:buAutoNum type="arabicPeriod"/>
            </a:pPr>
            <a:r>
              <a:rPr lang="lt-LT" sz="2400" dirty="0"/>
              <a:t>Vakar ryte mama ............ (kepti) omletą.</a:t>
            </a:r>
          </a:p>
          <a:p>
            <a:pPr marL="666746" indent="-514350">
              <a:buAutoNum type="arabicPeriod"/>
            </a:pPr>
            <a:r>
              <a:rPr lang="lt-LT" sz="2400" dirty="0"/>
              <a:t>Ar kitą savaitę tu ............ (pusryčiauti) kavinėje?</a:t>
            </a:r>
          </a:p>
          <a:p>
            <a:pPr marL="666746" indent="-514350">
              <a:buAutoNum type="arabicPeriod"/>
            </a:pPr>
            <a:r>
              <a:rPr lang="lt-LT" sz="2400" dirty="0"/>
              <a:t>Ar užvakar jūs turguje ............ (ragauti) juodos naminės duonos?</a:t>
            </a:r>
          </a:p>
          <a:p>
            <a:pPr marL="666746" indent="-514350">
              <a:buAutoNum type="arabicPeriod"/>
            </a:pPr>
            <a:r>
              <a:rPr lang="lt-LT" sz="2400" dirty="0"/>
              <a:t>Ar jie kitais metais ............ (pirkti) obuolių?</a:t>
            </a:r>
          </a:p>
          <a:p>
            <a:pPr marL="666746" indent="-514350">
              <a:buAutoNum type="arabicPeriod"/>
            </a:pPr>
            <a:r>
              <a:rPr lang="lt-LT" sz="2400" dirty="0"/>
              <a:t>Praeitais metais jie ............ (keliauti) į Ispaniją.</a:t>
            </a:r>
          </a:p>
          <a:p>
            <a:pPr marL="666746" indent="-514350">
              <a:buAutoNum type="arabicPeriod"/>
            </a:pPr>
            <a:r>
              <a:rPr lang="lt-LT" sz="2400" dirty="0"/>
              <a:t>Kitą trečiadienį tu ............ (važiuoti) namo iš Panevėžio? </a:t>
            </a:r>
          </a:p>
        </p:txBody>
      </p:sp>
      <p:graphicFrame>
        <p:nvGraphicFramePr>
          <p:cNvPr id="6" name="Table 5">
            <a:extLst>
              <a:ext uri="{FF2B5EF4-FFF2-40B4-BE49-F238E27FC236}">
                <a16:creationId xmlns:a16="http://schemas.microsoft.com/office/drawing/2014/main" id="{BC3D8F3F-A7A7-F3DA-D67A-13027C8B57DB}"/>
              </a:ext>
            </a:extLst>
          </p:cNvPr>
          <p:cNvGraphicFramePr>
            <a:graphicFrameLocks noGrp="1"/>
          </p:cNvGraphicFramePr>
          <p:nvPr>
            <p:extLst>
              <p:ext uri="{D42A27DB-BD31-4B8C-83A1-F6EECF244321}">
                <p14:modId xmlns:p14="http://schemas.microsoft.com/office/powerpoint/2010/main" val="857153771"/>
              </p:ext>
            </p:extLst>
          </p:nvPr>
        </p:nvGraphicFramePr>
        <p:xfrm>
          <a:off x="632748" y="5116321"/>
          <a:ext cx="4240194" cy="1148313"/>
        </p:xfrm>
        <a:graphic>
          <a:graphicData uri="http://schemas.openxmlformats.org/drawingml/2006/table">
            <a:tbl>
              <a:tblPr/>
              <a:tblGrid>
                <a:gridCol w="2120097">
                  <a:extLst>
                    <a:ext uri="{9D8B030D-6E8A-4147-A177-3AD203B41FA5}">
                      <a16:colId xmlns:a16="http://schemas.microsoft.com/office/drawing/2014/main" val="3226162788"/>
                    </a:ext>
                  </a:extLst>
                </a:gridCol>
                <a:gridCol w="2120097">
                  <a:extLst>
                    <a:ext uri="{9D8B030D-6E8A-4147-A177-3AD203B41FA5}">
                      <a16:colId xmlns:a16="http://schemas.microsoft.com/office/drawing/2014/main" val="1671172831"/>
                    </a:ext>
                  </a:extLst>
                </a:gridCol>
              </a:tblGrid>
              <a:tr h="382771">
                <a:tc>
                  <a:txBody>
                    <a:bodyPr/>
                    <a:lstStyle/>
                    <a:p>
                      <a:pPr algn="l" fontAlgn="base"/>
                      <a:r>
                        <a:rPr lang="lt-LT" sz="1200" b="0" i="0" u="none" strike="noStrike">
                          <a:solidFill>
                            <a:srgbClr val="000000"/>
                          </a:solidFill>
                          <a:effectLst/>
                          <a:latin typeface="Arial" panose="020B0604020202020204" pitchFamily="34" charset="0"/>
                        </a:rPr>
                        <a:t>Aš -&gt; -siu</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Mes -&gt; -sime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906202"/>
                  </a:ext>
                </a:extLst>
              </a:tr>
              <a:tr h="382771">
                <a:tc>
                  <a:txBody>
                    <a:bodyPr/>
                    <a:lstStyle/>
                    <a:p>
                      <a:pPr algn="l" fontAlgn="base"/>
                      <a:r>
                        <a:rPr lang="lt-LT" sz="1200" b="0" i="0" u="none" strike="noStrike">
                          <a:solidFill>
                            <a:srgbClr val="000000"/>
                          </a:solidFill>
                          <a:effectLst/>
                          <a:latin typeface="Arial" panose="020B0604020202020204" pitchFamily="34" charset="0"/>
                        </a:rPr>
                        <a:t>Tu  -&gt; -si</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Jūs -&gt; -site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725676"/>
                  </a:ext>
                </a:extLst>
              </a:tr>
              <a:tr h="382771">
                <a:tc>
                  <a:txBody>
                    <a:bodyPr/>
                    <a:lstStyle/>
                    <a:p>
                      <a:pPr algn="l" fontAlgn="base"/>
                      <a:r>
                        <a:rPr lang="lt-LT" sz="1200" b="0" i="0" u="none" strike="noStrike">
                          <a:solidFill>
                            <a:srgbClr val="000000"/>
                          </a:solidFill>
                          <a:effectLst/>
                          <a:latin typeface="Arial" panose="020B0604020202020204" pitchFamily="34" charset="0"/>
                        </a:rPr>
                        <a:t>Jis, ji -&gt; -s</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dirty="0">
                          <a:solidFill>
                            <a:srgbClr val="000000"/>
                          </a:solidFill>
                          <a:effectLst/>
                          <a:latin typeface="Arial" panose="020B0604020202020204" pitchFamily="34" charset="0"/>
                        </a:rPr>
                        <a:t>Jie, jos -&gt; -</a:t>
                      </a:r>
                      <a:r>
                        <a:rPr lang="lt-LT" sz="1200" b="0" i="0" u="none" strike="noStrike" dirty="0" err="1">
                          <a:solidFill>
                            <a:srgbClr val="000000"/>
                          </a:solidFill>
                          <a:effectLst/>
                          <a:latin typeface="Arial" panose="020B0604020202020204" pitchFamily="34" charset="0"/>
                        </a:rPr>
                        <a:t>s</a:t>
                      </a:r>
                      <a:r>
                        <a:rPr lang="lt-LT" sz="1200" b="0" i="0" dirty="0">
                          <a:solidFill>
                            <a:srgbClr val="000000"/>
                          </a:solidFill>
                          <a:effectLst/>
                          <a:latin typeface="Arial" panose="020B0604020202020204" pitchFamily="34" charset="0"/>
                        </a:rPr>
                        <a:t>​</a:t>
                      </a:r>
                      <a:endParaRPr lang="lt-LT" b="0" i="0" dirty="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085957"/>
                  </a:ext>
                </a:extLst>
              </a:tr>
            </a:tbl>
          </a:graphicData>
        </a:graphic>
      </p:graphicFrame>
      <p:sp>
        <p:nvSpPr>
          <p:cNvPr id="7" name="Rectangle 2">
            <a:extLst>
              <a:ext uri="{FF2B5EF4-FFF2-40B4-BE49-F238E27FC236}">
                <a16:creationId xmlns:a16="http://schemas.microsoft.com/office/drawing/2014/main" id="{5A2B9A60-7CF0-CE88-00CE-D51A4CBE5B8A}"/>
              </a:ext>
            </a:extLst>
          </p:cNvPr>
          <p:cNvSpPr>
            <a:spLocks noChangeArrowheads="1"/>
          </p:cNvSpPr>
          <p:nvPr/>
        </p:nvSpPr>
        <p:spPr bwMode="auto">
          <a:xfrm>
            <a:off x="632749" y="4689019"/>
            <a:ext cx="13902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LT" altLang="en-LT" sz="1800" b="0" i="0" u="none" strike="noStrike" cap="none" normalizeH="0" baseline="0">
                <a:ln>
                  <a:noFill/>
                </a:ln>
                <a:solidFill>
                  <a:srgbClr val="000000"/>
                </a:solidFill>
                <a:effectLst/>
                <a:latin typeface="Times"/>
              </a:rPr>
              <a:t> </a:t>
            </a:r>
            <a:endParaRPr kumimoji="0" lang="en-LT" altLang="en-LT"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LT" altLang="en-LT"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7543DA6-425B-84A6-5DAE-40CC4CA86C19}"/>
              </a:ext>
            </a:extLst>
          </p:cNvPr>
          <p:cNvGraphicFramePr>
            <a:graphicFrameLocks noGrp="1"/>
          </p:cNvGraphicFramePr>
          <p:nvPr>
            <p:extLst>
              <p:ext uri="{D42A27DB-BD31-4B8C-83A1-F6EECF244321}">
                <p14:modId xmlns:p14="http://schemas.microsoft.com/office/powerpoint/2010/main" val="1983453323"/>
              </p:ext>
            </p:extLst>
          </p:nvPr>
        </p:nvGraphicFramePr>
        <p:xfrm>
          <a:off x="5361008" y="5116322"/>
          <a:ext cx="3945038" cy="1127212"/>
        </p:xfrm>
        <a:graphic>
          <a:graphicData uri="http://schemas.openxmlformats.org/drawingml/2006/table">
            <a:tbl>
              <a:tblPr/>
              <a:tblGrid>
                <a:gridCol w="1972519">
                  <a:extLst>
                    <a:ext uri="{9D8B030D-6E8A-4147-A177-3AD203B41FA5}">
                      <a16:colId xmlns:a16="http://schemas.microsoft.com/office/drawing/2014/main" val="414742991"/>
                    </a:ext>
                  </a:extLst>
                </a:gridCol>
                <a:gridCol w="1972519">
                  <a:extLst>
                    <a:ext uri="{9D8B030D-6E8A-4147-A177-3AD203B41FA5}">
                      <a16:colId xmlns:a16="http://schemas.microsoft.com/office/drawing/2014/main" val="334917977"/>
                    </a:ext>
                  </a:extLst>
                </a:gridCol>
              </a:tblGrid>
              <a:tr h="411866">
                <a:tc>
                  <a:txBody>
                    <a:bodyPr/>
                    <a:lstStyle/>
                    <a:p>
                      <a:pPr algn="l" fontAlgn="base"/>
                      <a:r>
                        <a:rPr lang="lt-LT" sz="1200" b="0" i="0" u="none" strike="noStrike">
                          <a:solidFill>
                            <a:srgbClr val="000000"/>
                          </a:solidFill>
                          <a:effectLst/>
                          <a:latin typeface="Arial" panose="020B0604020202020204" pitchFamily="34" charset="0"/>
                        </a:rPr>
                        <a:t>Aš -&gt; -(j)au</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Mes -&gt; - (j)ome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6982849"/>
                  </a:ext>
                </a:extLst>
              </a:tr>
              <a:tr h="357673">
                <a:tc>
                  <a:txBody>
                    <a:bodyPr/>
                    <a:lstStyle/>
                    <a:p>
                      <a:pPr algn="l" fontAlgn="base"/>
                      <a:r>
                        <a:rPr lang="lt-LT" sz="1200" b="0" i="0" u="none" strike="noStrike">
                          <a:solidFill>
                            <a:srgbClr val="000000"/>
                          </a:solidFill>
                          <a:effectLst/>
                          <a:latin typeface="Arial" panose="020B0604020202020204" pitchFamily="34" charset="0"/>
                        </a:rPr>
                        <a:t>Tu  -&gt; (j)ai</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Jūs -&gt; -(j)ote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061177"/>
                  </a:ext>
                </a:extLst>
              </a:tr>
              <a:tr h="357673">
                <a:tc>
                  <a:txBody>
                    <a:bodyPr/>
                    <a:lstStyle/>
                    <a:p>
                      <a:pPr algn="l" fontAlgn="base"/>
                      <a:r>
                        <a:rPr lang="lt-LT" sz="1200" b="0" i="0" u="none" strike="noStrike" dirty="0">
                          <a:solidFill>
                            <a:srgbClr val="000000"/>
                          </a:solidFill>
                          <a:effectLst/>
                          <a:latin typeface="Arial" panose="020B0604020202020204" pitchFamily="34" charset="0"/>
                        </a:rPr>
                        <a:t>Jis, ji -&gt; -(</a:t>
                      </a:r>
                      <a:r>
                        <a:rPr lang="lt-LT" sz="1200" b="0" i="0" u="none" strike="noStrike" dirty="0" err="1">
                          <a:solidFill>
                            <a:srgbClr val="000000"/>
                          </a:solidFill>
                          <a:effectLst/>
                          <a:latin typeface="Arial" panose="020B0604020202020204" pitchFamily="34" charset="0"/>
                        </a:rPr>
                        <a:t>j</a:t>
                      </a:r>
                      <a:r>
                        <a:rPr lang="lt-LT" sz="1200" b="0" i="0" u="none" strike="noStrike" dirty="0">
                          <a:solidFill>
                            <a:srgbClr val="000000"/>
                          </a:solidFill>
                          <a:effectLst/>
                          <a:latin typeface="Arial" panose="020B0604020202020204" pitchFamily="34" charset="0"/>
                        </a:rPr>
                        <a:t>)o, -ė</a:t>
                      </a:r>
                      <a:r>
                        <a:rPr lang="lt-LT" sz="1200" b="0" i="0" dirty="0">
                          <a:solidFill>
                            <a:srgbClr val="000000"/>
                          </a:solidFill>
                          <a:effectLst/>
                          <a:latin typeface="Arial" panose="020B0604020202020204" pitchFamily="34" charset="0"/>
                        </a:rPr>
                        <a:t>​</a:t>
                      </a:r>
                      <a:endParaRPr lang="lt-LT" b="0" i="0" dirty="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dirty="0">
                          <a:solidFill>
                            <a:srgbClr val="000000"/>
                          </a:solidFill>
                          <a:effectLst/>
                          <a:latin typeface="Arial" panose="020B0604020202020204" pitchFamily="34" charset="0"/>
                        </a:rPr>
                        <a:t>Jie, jos -&gt; -(</a:t>
                      </a:r>
                      <a:r>
                        <a:rPr lang="lt-LT" sz="1200" b="0" i="0" u="none" strike="noStrike" dirty="0" err="1">
                          <a:solidFill>
                            <a:srgbClr val="000000"/>
                          </a:solidFill>
                          <a:effectLst/>
                          <a:latin typeface="Arial" panose="020B0604020202020204" pitchFamily="34" charset="0"/>
                        </a:rPr>
                        <a:t>j</a:t>
                      </a:r>
                      <a:r>
                        <a:rPr lang="lt-LT" sz="1200" b="0" i="0" u="none" strike="noStrike" dirty="0">
                          <a:solidFill>
                            <a:srgbClr val="000000"/>
                          </a:solidFill>
                          <a:effectLst/>
                          <a:latin typeface="Arial" panose="020B0604020202020204" pitchFamily="34" charset="0"/>
                        </a:rPr>
                        <a:t>)o, -ė</a:t>
                      </a:r>
                      <a:r>
                        <a:rPr lang="lt-LT" sz="1200" b="0" i="0" dirty="0">
                          <a:solidFill>
                            <a:srgbClr val="000000"/>
                          </a:solidFill>
                          <a:effectLst/>
                          <a:latin typeface="Arial" panose="020B0604020202020204" pitchFamily="34" charset="0"/>
                        </a:rPr>
                        <a:t>​</a:t>
                      </a:r>
                      <a:endParaRPr lang="lt-LT" b="0" i="0" dirty="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27486"/>
                  </a:ext>
                </a:extLst>
              </a:tr>
            </a:tbl>
          </a:graphicData>
        </a:graphic>
      </p:graphicFrame>
      <p:sp>
        <p:nvSpPr>
          <p:cNvPr id="9" name="Rectangle 3">
            <a:extLst>
              <a:ext uri="{FF2B5EF4-FFF2-40B4-BE49-F238E27FC236}">
                <a16:creationId xmlns:a16="http://schemas.microsoft.com/office/drawing/2014/main" id="{82EA053B-F139-E84E-FD4F-4984BA33A7E7}"/>
              </a:ext>
            </a:extLst>
          </p:cNvPr>
          <p:cNvSpPr>
            <a:spLocks noChangeArrowheads="1"/>
          </p:cNvSpPr>
          <p:nvPr/>
        </p:nvSpPr>
        <p:spPr bwMode="auto">
          <a:xfrm>
            <a:off x="5361008" y="4816836"/>
            <a:ext cx="131501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LT" altLang="en-LT" sz="1800" b="0" i="0" u="none" strike="noStrike" cap="none" normalizeH="0" baseline="0">
                <a:ln>
                  <a:noFill/>
                </a:ln>
                <a:solidFill>
                  <a:srgbClr val="000000"/>
                </a:solidFill>
                <a:effectLst/>
                <a:latin typeface="Times"/>
              </a:rPr>
              <a:t> </a:t>
            </a:r>
            <a:endParaRPr kumimoji="0" lang="en-LT" altLang="en-LT"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LT" altLang="en-L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61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479233"/>
            <a:ext cx="11360800" cy="763600"/>
          </a:xfrm>
          <a:prstGeom prst="rect">
            <a:avLst/>
          </a:prstGeom>
        </p:spPr>
        <p:txBody>
          <a:bodyPr spcFirstLastPara="1" vert="horz" wrap="square" lIns="121900" tIns="121900" rIns="121900" bIns="121900" rtlCol="0" anchor="t" anchorCtr="0">
            <a:noAutofit/>
          </a:bodyPr>
          <a:lstStyle/>
          <a:p>
            <a:pPr algn="ctr"/>
            <a:r>
              <a:rPr lang="lt" sz="3600" b="1" dirty="0"/>
              <a:t>Liepiamoji nuosaka (imperative)</a:t>
            </a:r>
            <a:endParaRPr sz="3600" b="1" dirty="0"/>
          </a:p>
        </p:txBody>
      </p:sp>
      <p:sp>
        <p:nvSpPr>
          <p:cNvPr id="61" name="Google Shape;61;p14"/>
          <p:cNvSpPr txBox="1">
            <a:spLocks noGrp="1"/>
          </p:cNvSpPr>
          <p:nvPr>
            <p:ph type="body" idx="1"/>
          </p:nvPr>
        </p:nvSpPr>
        <p:spPr>
          <a:xfrm>
            <a:off x="415600" y="1571638"/>
            <a:ext cx="11360800" cy="4957600"/>
          </a:xfrm>
          <a:prstGeom prst="rect">
            <a:avLst/>
          </a:prstGeom>
        </p:spPr>
        <p:txBody>
          <a:bodyPr spcFirstLastPara="1" vert="horz" wrap="square" lIns="121900" tIns="121900" rIns="121900" bIns="121900" rtlCol="0" anchor="t" anchorCtr="0">
            <a:normAutofit/>
          </a:bodyPr>
          <a:lstStyle/>
          <a:p>
            <a:pPr indent="-474121">
              <a:buClr>
                <a:schemeClr val="dk1"/>
              </a:buClr>
              <a:buSzPts val="2000"/>
            </a:pPr>
            <a:r>
              <a:rPr lang="lt" sz="2667" dirty="0">
                <a:solidFill>
                  <a:schemeClr val="dk1"/>
                </a:solidFill>
              </a:rPr>
              <a:t>Padaroma iš bendraties - “ti”.</a:t>
            </a:r>
            <a:endParaRPr sz="2667"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sz="2667" dirty="0">
              <a:solidFill>
                <a:schemeClr val="dk1"/>
              </a:solidFill>
            </a:endParaRPr>
          </a:p>
          <a:p>
            <a:pPr marL="0" indent="0">
              <a:spcBef>
                <a:spcPts val="1600"/>
              </a:spcBef>
              <a:spcAft>
                <a:spcPts val="1600"/>
              </a:spcAft>
              <a:buNone/>
            </a:pPr>
            <a:r>
              <a:rPr lang="lt" sz="2667" dirty="0">
                <a:solidFill>
                  <a:schemeClr val="dk1"/>
                </a:solidFill>
              </a:rPr>
              <a:t>Dainuo</a:t>
            </a:r>
            <a:r>
              <a:rPr lang="lt" sz="2667" dirty="0">
                <a:solidFill>
                  <a:srgbClr val="FF0000"/>
                </a:solidFill>
              </a:rPr>
              <a:t>ti</a:t>
            </a:r>
            <a:r>
              <a:rPr lang="lt" sz="2667" dirty="0">
                <a:solidFill>
                  <a:schemeClr val="dk1"/>
                </a:solidFill>
              </a:rPr>
              <a:t>: tu dainuo</a:t>
            </a:r>
            <a:r>
              <a:rPr lang="lt" sz="2667" dirty="0">
                <a:solidFill>
                  <a:srgbClr val="980000"/>
                </a:solidFill>
              </a:rPr>
              <a:t>k</a:t>
            </a:r>
            <a:r>
              <a:rPr lang="lt" sz="2667" dirty="0">
                <a:solidFill>
                  <a:schemeClr val="dk1"/>
                </a:solidFill>
              </a:rPr>
              <a:t>! </a:t>
            </a:r>
            <a:r>
              <a:rPr lang="lt" sz="2667" dirty="0">
                <a:solidFill>
                  <a:srgbClr val="980000"/>
                </a:solidFill>
              </a:rPr>
              <a:t>Tegu</a:t>
            </a:r>
            <a:r>
              <a:rPr lang="lt" sz="2667" dirty="0">
                <a:solidFill>
                  <a:schemeClr val="dk1"/>
                </a:solidFill>
              </a:rPr>
              <a:t> jis dainuoj</a:t>
            </a:r>
            <a:r>
              <a:rPr lang="lt" sz="2667" dirty="0">
                <a:solidFill>
                  <a:srgbClr val="980000"/>
                </a:solidFill>
              </a:rPr>
              <a:t>a</a:t>
            </a:r>
            <a:r>
              <a:rPr lang="lt" sz="2667" dirty="0">
                <a:solidFill>
                  <a:schemeClr val="dk1"/>
                </a:solidFill>
              </a:rPr>
              <a:t>! Mes dainuo</a:t>
            </a:r>
            <a:r>
              <a:rPr lang="lt" sz="2667" dirty="0">
                <a:solidFill>
                  <a:srgbClr val="980000"/>
                </a:solidFill>
              </a:rPr>
              <a:t>kime</a:t>
            </a:r>
            <a:r>
              <a:rPr lang="lt" sz="2667" dirty="0">
                <a:solidFill>
                  <a:schemeClr val="dk1"/>
                </a:solidFill>
              </a:rPr>
              <a:t>! Jūs dainuo</a:t>
            </a:r>
            <a:r>
              <a:rPr lang="lt" sz="2667" dirty="0">
                <a:solidFill>
                  <a:srgbClr val="980000"/>
                </a:solidFill>
              </a:rPr>
              <a:t>kite</a:t>
            </a:r>
            <a:r>
              <a:rPr lang="lt" sz="2667" dirty="0">
                <a:solidFill>
                  <a:schemeClr val="dk1"/>
                </a:solidFill>
              </a:rPr>
              <a:t>! Jie </a:t>
            </a:r>
            <a:r>
              <a:rPr lang="lt" sz="2667" dirty="0">
                <a:solidFill>
                  <a:srgbClr val="980000"/>
                </a:solidFill>
              </a:rPr>
              <a:t>tegu</a:t>
            </a:r>
            <a:r>
              <a:rPr lang="lt" sz="2667" dirty="0">
                <a:solidFill>
                  <a:schemeClr val="dk1"/>
                </a:solidFill>
              </a:rPr>
              <a:t> dainuoj</a:t>
            </a:r>
            <a:r>
              <a:rPr lang="lt" sz="2667" dirty="0">
                <a:solidFill>
                  <a:srgbClr val="980000"/>
                </a:solidFill>
              </a:rPr>
              <a:t>a</a:t>
            </a:r>
            <a:r>
              <a:rPr lang="lt" sz="2667" dirty="0">
                <a:solidFill>
                  <a:schemeClr val="dk1"/>
                </a:solidFill>
              </a:rPr>
              <a:t>!</a:t>
            </a:r>
            <a:endParaRPr sz="2667" dirty="0">
              <a:solidFill>
                <a:schemeClr val="dk1"/>
              </a:solidFill>
            </a:endParaRPr>
          </a:p>
        </p:txBody>
      </p:sp>
      <p:graphicFrame>
        <p:nvGraphicFramePr>
          <p:cNvPr id="62" name="Google Shape;62;p14"/>
          <p:cNvGraphicFramePr/>
          <p:nvPr/>
        </p:nvGraphicFramePr>
        <p:xfrm>
          <a:off x="1270000" y="2218968"/>
          <a:ext cx="9652000" cy="1965840"/>
        </p:xfrm>
        <a:graphic>
          <a:graphicData uri="http://schemas.openxmlformats.org/drawingml/2006/table">
            <a:tbl>
              <a:tblPr>
                <a:noFill/>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651281">
                <a:tc>
                  <a:txBody>
                    <a:bodyPr/>
                    <a:lstStyle/>
                    <a:p>
                      <a:pPr marL="0" lvl="0" indent="0" algn="l" rtl="0">
                        <a:spcBef>
                          <a:spcPts val="0"/>
                        </a:spcBef>
                        <a:spcAft>
                          <a:spcPts val="0"/>
                        </a:spcAft>
                        <a:buNone/>
                      </a:pPr>
                      <a:r>
                        <a:rPr lang="lt" sz="2700" dirty="0"/>
                        <a:t>Aš ---</a:t>
                      </a:r>
                      <a:endParaRPr sz="2700" dirty="0"/>
                    </a:p>
                  </a:txBody>
                  <a:tcPr marL="121900" marR="121900" marT="121900" marB="121900"/>
                </a:tc>
                <a:tc>
                  <a:txBody>
                    <a:bodyPr/>
                    <a:lstStyle/>
                    <a:p>
                      <a:pPr marL="0" lvl="0" indent="0" algn="l" rtl="0">
                        <a:spcBef>
                          <a:spcPts val="0"/>
                        </a:spcBef>
                        <a:spcAft>
                          <a:spcPts val="0"/>
                        </a:spcAft>
                        <a:buNone/>
                      </a:pPr>
                      <a:r>
                        <a:rPr lang="lt" sz="2700" dirty="0"/>
                        <a:t>Mes -&gt; -</a:t>
                      </a:r>
                      <a:r>
                        <a:rPr lang="lt" sz="2700" dirty="0" err="1"/>
                        <a:t>kime</a:t>
                      </a:r>
                      <a:endParaRPr sz="2700" dirty="0" err="1"/>
                    </a:p>
                  </a:txBody>
                  <a:tcPr marL="121900" marR="121900" marT="121900" marB="121900"/>
                </a:tc>
                <a:extLst>
                  <a:ext uri="{0D108BD9-81ED-4DB2-BD59-A6C34878D82A}">
                    <a16:rowId xmlns:a16="http://schemas.microsoft.com/office/drawing/2014/main" val="10000"/>
                  </a:ext>
                </a:extLst>
              </a:tr>
              <a:tr h="650200">
                <a:tc>
                  <a:txBody>
                    <a:bodyPr/>
                    <a:lstStyle/>
                    <a:p>
                      <a:pPr marL="0" lvl="0" indent="0" algn="l" rtl="0">
                        <a:spcBef>
                          <a:spcPts val="0"/>
                        </a:spcBef>
                        <a:spcAft>
                          <a:spcPts val="0"/>
                        </a:spcAft>
                        <a:buNone/>
                      </a:pPr>
                      <a:r>
                        <a:rPr lang="lt" sz="2700" dirty="0">
                          <a:highlight>
                            <a:srgbClr val="FFFF00"/>
                          </a:highlight>
                        </a:rPr>
                        <a:t>Tu  -&gt; -k</a:t>
                      </a:r>
                      <a:endParaRPr sz="2700" dirty="0">
                        <a:highlight>
                          <a:srgbClr val="FFFF00"/>
                        </a:highlight>
                      </a:endParaRPr>
                    </a:p>
                  </a:txBody>
                  <a:tcPr marL="121900" marR="121900" marT="121900" marB="121900"/>
                </a:tc>
                <a:tc>
                  <a:txBody>
                    <a:bodyPr/>
                    <a:lstStyle/>
                    <a:p>
                      <a:pPr marL="0" lvl="0" indent="0" algn="l" rtl="0">
                        <a:spcBef>
                          <a:spcPts val="0"/>
                        </a:spcBef>
                        <a:spcAft>
                          <a:spcPts val="0"/>
                        </a:spcAft>
                        <a:buNone/>
                      </a:pPr>
                      <a:r>
                        <a:rPr lang="lt" sz="2700" dirty="0">
                          <a:highlight>
                            <a:srgbClr val="FFFF00"/>
                          </a:highlight>
                        </a:rPr>
                        <a:t>Jūs -&gt; -</a:t>
                      </a:r>
                      <a:r>
                        <a:rPr lang="lt" sz="2700" err="1">
                          <a:highlight>
                            <a:srgbClr val="FFFF00"/>
                          </a:highlight>
                        </a:rPr>
                        <a:t>kite</a:t>
                      </a:r>
                      <a:endParaRPr sz="2700" err="1">
                        <a:highlight>
                          <a:srgbClr val="FFFF00"/>
                        </a:highlight>
                      </a:endParaRPr>
                    </a:p>
                  </a:txBody>
                  <a:tcPr marL="121900" marR="121900" marT="121900" marB="121900"/>
                </a:tc>
                <a:extLst>
                  <a:ext uri="{0D108BD9-81ED-4DB2-BD59-A6C34878D82A}">
                    <a16:rowId xmlns:a16="http://schemas.microsoft.com/office/drawing/2014/main" val="10001"/>
                  </a:ext>
                </a:extLst>
              </a:tr>
              <a:tr h="650200">
                <a:tc>
                  <a:txBody>
                    <a:bodyPr/>
                    <a:lstStyle/>
                    <a:p>
                      <a:pPr marL="0" lvl="0" indent="0" algn="l" rtl="0">
                        <a:spcBef>
                          <a:spcPts val="0"/>
                        </a:spcBef>
                        <a:spcAft>
                          <a:spcPts val="0"/>
                        </a:spcAft>
                        <a:buNone/>
                      </a:pPr>
                      <a:r>
                        <a:rPr lang="lt" sz="2700" dirty="0"/>
                        <a:t>Jis, ji -&gt; tegu -a, -i, -o</a:t>
                      </a:r>
                      <a:endParaRPr sz="2700" dirty="0"/>
                    </a:p>
                  </a:txBody>
                  <a:tcPr marL="121900" marR="121900" marT="121900" marB="121900"/>
                </a:tc>
                <a:tc>
                  <a:txBody>
                    <a:bodyPr/>
                    <a:lstStyle/>
                    <a:p>
                      <a:pPr marL="0" lvl="0" indent="0" algn="l" rtl="0">
                        <a:spcBef>
                          <a:spcPts val="0"/>
                        </a:spcBef>
                        <a:spcAft>
                          <a:spcPts val="0"/>
                        </a:spcAft>
                        <a:buNone/>
                      </a:pPr>
                      <a:r>
                        <a:rPr lang="lt" sz="2700" dirty="0"/>
                        <a:t>Jie, jos </a:t>
                      </a:r>
                      <a:r>
                        <a:rPr lang="lt" sz="2700" dirty="0">
                          <a:solidFill>
                            <a:schemeClr val="dk1"/>
                          </a:solidFill>
                        </a:rPr>
                        <a:t>-&gt; tegu -a, -i, -o</a:t>
                      </a:r>
                      <a:endParaRPr sz="2700" dirty="0"/>
                    </a:p>
                  </a:txBody>
                  <a:tcPr marL="121900" marR="121900" marT="121900" marB="1219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3653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8377-3C56-4181-C84B-FBA439F191D1}"/>
              </a:ext>
            </a:extLst>
          </p:cNvPr>
          <p:cNvSpPr>
            <a:spLocks noGrp="1"/>
          </p:cNvSpPr>
          <p:nvPr>
            <p:ph type="title"/>
          </p:nvPr>
        </p:nvSpPr>
        <p:spPr/>
        <p:txBody>
          <a:bodyPr>
            <a:normAutofit/>
          </a:bodyPr>
          <a:lstStyle/>
          <a:p>
            <a:pPr algn="ctr"/>
            <a:r>
              <a:rPr lang="lt-LT" sz="2800" b="1" dirty="0"/>
              <a:t>Įrašykite teisingą formą</a:t>
            </a:r>
          </a:p>
        </p:txBody>
      </p:sp>
      <p:sp>
        <p:nvSpPr>
          <p:cNvPr id="3" name="Text Placeholder 2">
            <a:extLst>
              <a:ext uri="{FF2B5EF4-FFF2-40B4-BE49-F238E27FC236}">
                <a16:creationId xmlns:a16="http://schemas.microsoft.com/office/drawing/2014/main" id="{9E30C9B9-021F-8EF0-1DC1-7BE571B5DB0B}"/>
              </a:ext>
            </a:extLst>
          </p:cNvPr>
          <p:cNvSpPr>
            <a:spLocks noGrp="1"/>
          </p:cNvSpPr>
          <p:nvPr>
            <p:ph type="body" idx="1"/>
          </p:nvPr>
        </p:nvSpPr>
        <p:spPr/>
        <p:txBody>
          <a:bodyPr>
            <a:normAutofit/>
          </a:bodyPr>
          <a:lstStyle/>
          <a:p>
            <a:pPr marL="152396" indent="0">
              <a:buNone/>
            </a:pPr>
            <a:r>
              <a:rPr lang="lt-LT" sz="2400" dirty="0"/>
              <a:t>1. Lina, įpilk (įpilti) man kavos! ​</a:t>
            </a:r>
          </a:p>
          <a:p>
            <a:pPr marL="152396" indent="0">
              <a:buNone/>
            </a:pPr>
            <a:r>
              <a:rPr lang="lt-LT" sz="2400" dirty="0"/>
              <a:t>2. Andriau, ..................... (paduoti) pyrago! ​</a:t>
            </a:r>
          </a:p>
          <a:p>
            <a:pPr marL="152396" indent="0">
              <a:buNone/>
            </a:pPr>
            <a:r>
              <a:rPr lang="lt-LT" sz="2400" dirty="0"/>
              <a:t>3. Ponia Angele, .................................. (ragauti) šokolado! ​</a:t>
            </a:r>
          </a:p>
          <a:p>
            <a:pPr marL="152396" indent="0">
              <a:buNone/>
            </a:pPr>
            <a:r>
              <a:rPr lang="lt-LT" sz="2400" dirty="0"/>
              <a:t>4. Pauliau ir Sauliau, ................................. (valgyti) vištienos! ​</a:t>
            </a:r>
          </a:p>
          <a:p>
            <a:pPr marL="152396" indent="0">
              <a:buNone/>
            </a:pPr>
            <a:r>
              <a:rPr lang="lt-LT" sz="2400" dirty="0"/>
              <a:t>5. Marija, ........................ (imti) bandelę! ​</a:t>
            </a:r>
          </a:p>
          <a:p>
            <a:pPr marL="152396" indent="0">
              <a:buNone/>
            </a:pPr>
            <a:r>
              <a:rPr lang="lt-LT" sz="2400" dirty="0"/>
              <a:t>6. Berniukai, ............................. (gerti) sulčių! ​</a:t>
            </a:r>
          </a:p>
          <a:p>
            <a:pPr marL="152396" indent="0">
              <a:buNone/>
            </a:pPr>
            <a:r>
              <a:rPr lang="lt-LT" sz="2400" dirty="0"/>
              <a:t>7. Pone Viktorai, .............................. (imti) dar vieną sumuštinį! ​</a:t>
            </a:r>
          </a:p>
          <a:p>
            <a:pPr marL="152396" indent="0">
              <a:buNone/>
            </a:pPr>
            <a:r>
              <a:rPr lang="lt-LT" sz="2400" dirty="0"/>
              <a:t>8. Pranciškau, ........................... (įdėti) man mėsos!</a:t>
            </a:r>
          </a:p>
          <a:p>
            <a:pPr marL="152396" indent="0">
              <a:buNone/>
            </a:pPr>
            <a:endParaRPr lang="lt-LT" sz="2400" dirty="0"/>
          </a:p>
        </p:txBody>
      </p:sp>
      <p:graphicFrame>
        <p:nvGraphicFramePr>
          <p:cNvPr id="4" name="Table 3">
            <a:extLst>
              <a:ext uri="{FF2B5EF4-FFF2-40B4-BE49-F238E27FC236}">
                <a16:creationId xmlns:a16="http://schemas.microsoft.com/office/drawing/2014/main" id="{50D71C09-FAAC-46BE-FF3C-6A55FBBA3E91}"/>
              </a:ext>
            </a:extLst>
          </p:cNvPr>
          <p:cNvGraphicFramePr>
            <a:graphicFrameLocks noGrp="1"/>
          </p:cNvGraphicFramePr>
          <p:nvPr>
            <p:extLst>
              <p:ext uri="{D42A27DB-BD31-4B8C-83A1-F6EECF244321}">
                <p14:modId xmlns:p14="http://schemas.microsoft.com/office/powerpoint/2010/main" val="115367837"/>
              </p:ext>
            </p:extLst>
          </p:nvPr>
        </p:nvGraphicFramePr>
        <p:xfrm>
          <a:off x="779121" y="4614073"/>
          <a:ext cx="4209568" cy="1539183"/>
        </p:xfrm>
        <a:graphic>
          <a:graphicData uri="http://schemas.openxmlformats.org/drawingml/2006/table">
            <a:tbl>
              <a:tblPr/>
              <a:tblGrid>
                <a:gridCol w="2104784">
                  <a:extLst>
                    <a:ext uri="{9D8B030D-6E8A-4147-A177-3AD203B41FA5}">
                      <a16:colId xmlns:a16="http://schemas.microsoft.com/office/drawing/2014/main" val="1037715613"/>
                    </a:ext>
                  </a:extLst>
                </a:gridCol>
                <a:gridCol w="2104784">
                  <a:extLst>
                    <a:ext uri="{9D8B030D-6E8A-4147-A177-3AD203B41FA5}">
                      <a16:colId xmlns:a16="http://schemas.microsoft.com/office/drawing/2014/main" val="3738442621"/>
                    </a:ext>
                  </a:extLst>
                </a:gridCol>
              </a:tblGrid>
              <a:tr h="513061">
                <a:tc>
                  <a:txBody>
                    <a:bodyPr/>
                    <a:lstStyle/>
                    <a:p>
                      <a:pPr algn="l" fontAlgn="base"/>
                      <a:r>
                        <a:rPr lang="lt-LT" sz="1200" b="0" i="0" u="none" strike="noStrike">
                          <a:solidFill>
                            <a:srgbClr val="000000"/>
                          </a:solidFill>
                          <a:effectLst/>
                          <a:latin typeface="Arial" panose="020B0604020202020204" pitchFamily="34" charset="0"/>
                        </a:rPr>
                        <a:t>Aš ---</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Mes -&gt; -kime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7694757"/>
                  </a:ext>
                </a:extLst>
              </a:tr>
              <a:tr h="513061">
                <a:tc>
                  <a:txBody>
                    <a:bodyPr/>
                    <a:lstStyle/>
                    <a:p>
                      <a:pPr algn="l" fontAlgn="base"/>
                      <a:r>
                        <a:rPr lang="lt-LT" sz="1200" b="0" i="0" u="none" strike="noStrike">
                          <a:solidFill>
                            <a:srgbClr val="000000"/>
                          </a:solidFill>
                          <a:effectLst/>
                          <a:latin typeface="Arial" panose="020B0604020202020204" pitchFamily="34" charset="0"/>
                        </a:rPr>
                        <a:t>Tu  -&gt; -k</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a:solidFill>
                            <a:srgbClr val="000000"/>
                          </a:solidFill>
                          <a:effectLst/>
                          <a:latin typeface="Arial" panose="020B0604020202020204" pitchFamily="34" charset="0"/>
                        </a:rPr>
                        <a:t>Jūs -&gt; -kite</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073087"/>
                  </a:ext>
                </a:extLst>
              </a:tr>
              <a:tr h="513061">
                <a:tc>
                  <a:txBody>
                    <a:bodyPr/>
                    <a:lstStyle/>
                    <a:p>
                      <a:pPr algn="l" fontAlgn="base"/>
                      <a:r>
                        <a:rPr lang="lt-LT" sz="1200" b="0" i="0" u="none" strike="noStrike">
                          <a:solidFill>
                            <a:srgbClr val="000000"/>
                          </a:solidFill>
                          <a:effectLst/>
                          <a:latin typeface="Arial" panose="020B0604020202020204" pitchFamily="34" charset="0"/>
                        </a:rPr>
                        <a:t>Jis, ji -&gt; tegu -a, -i, -o</a:t>
                      </a:r>
                      <a:r>
                        <a:rPr lang="lt-LT" sz="1200" b="0" i="0">
                          <a:solidFill>
                            <a:srgbClr val="000000"/>
                          </a:solidFill>
                          <a:effectLst/>
                          <a:latin typeface="Arial" panose="020B0604020202020204" pitchFamily="34" charset="0"/>
                        </a:rPr>
                        <a:t>​</a:t>
                      </a:r>
                      <a:endParaRPr lang="lt-LT" b="0" i="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tc>
                  <a:txBody>
                    <a:bodyPr/>
                    <a:lstStyle/>
                    <a:p>
                      <a:pPr algn="l" fontAlgn="base"/>
                      <a:r>
                        <a:rPr lang="lt-LT" sz="1200" b="0" i="0" u="none" strike="noStrike" dirty="0">
                          <a:solidFill>
                            <a:srgbClr val="000000"/>
                          </a:solidFill>
                          <a:effectLst/>
                          <a:latin typeface="Arial" panose="020B0604020202020204" pitchFamily="34" charset="0"/>
                        </a:rPr>
                        <a:t>Jie, jos -&gt; tegu -a, -i, -o</a:t>
                      </a:r>
                      <a:r>
                        <a:rPr lang="lt-LT" sz="1200" b="0" i="0" dirty="0">
                          <a:solidFill>
                            <a:srgbClr val="000000"/>
                          </a:solidFill>
                          <a:effectLst/>
                          <a:latin typeface="Arial" panose="020B0604020202020204" pitchFamily="34" charset="0"/>
                        </a:rPr>
                        <a:t>​</a:t>
                      </a:r>
                      <a:endParaRPr lang="lt-LT" b="0" i="0" dirty="0">
                        <a:solidFill>
                          <a:srgbClr val="000000"/>
                        </a:solidFill>
                        <a:effectLst/>
                      </a:endParaRPr>
                    </a:p>
                  </a:txBody>
                  <a:tcPr>
                    <a:lnL w="11039" cap="flat" cmpd="sng" algn="ctr">
                      <a:solidFill>
                        <a:srgbClr val="000000"/>
                      </a:solidFill>
                      <a:prstDash val="solid"/>
                      <a:round/>
                      <a:headEnd type="none" w="med" len="med"/>
                      <a:tailEnd type="none" w="med" len="med"/>
                    </a:lnL>
                    <a:lnR w="11039" cap="flat" cmpd="sng" algn="ctr">
                      <a:solidFill>
                        <a:srgbClr val="000000"/>
                      </a:solidFill>
                      <a:prstDash val="solid"/>
                      <a:round/>
                      <a:headEnd type="none" w="med" len="med"/>
                      <a:tailEnd type="none" w="med" len="med"/>
                    </a:lnR>
                    <a:lnT w="11039" cap="flat" cmpd="sng" algn="ctr">
                      <a:solidFill>
                        <a:srgbClr val="000000"/>
                      </a:solidFill>
                      <a:prstDash val="solid"/>
                      <a:round/>
                      <a:headEnd type="none" w="med" len="med"/>
                      <a:tailEnd type="none" w="med" len="med"/>
                    </a:lnT>
                    <a:lnB w="11039"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679827"/>
                  </a:ext>
                </a:extLst>
              </a:tr>
            </a:tbl>
          </a:graphicData>
        </a:graphic>
      </p:graphicFrame>
      <p:sp>
        <p:nvSpPr>
          <p:cNvPr id="5" name="Rectangle 1">
            <a:extLst>
              <a:ext uri="{FF2B5EF4-FFF2-40B4-BE49-F238E27FC236}">
                <a16:creationId xmlns:a16="http://schemas.microsoft.com/office/drawing/2014/main" id="{33653BD5-E2B5-553F-B002-60D90E7856EC}"/>
              </a:ext>
            </a:extLst>
          </p:cNvPr>
          <p:cNvSpPr>
            <a:spLocks noChangeArrowheads="1"/>
          </p:cNvSpPr>
          <p:nvPr/>
        </p:nvSpPr>
        <p:spPr bwMode="auto">
          <a:xfrm>
            <a:off x="779120" y="4312973"/>
            <a:ext cx="141795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LT" altLang="en-LT" sz="1800" b="0" i="0" u="none" strike="noStrike" cap="none" normalizeH="0" baseline="0">
                <a:ln>
                  <a:noFill/>
                </a:ln>
                <a:solidFill>
                  <a:srgbClr val="000000"/>
                </a:solidFill>
                <a:effectLst/>
                <a:latin typeface="Times"/>
              </a:rPr>
              <a:t> </a:t>
            </a:r>
            <a:endParaRPr kumimoji="0" lang="en-LT" altLang="en-LT"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LT" altLang="en-L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185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6A37-E62B-135D-6656-B02BDC3C6C8A}"/>
              </a:ext>
            </a:extLst>
          </p:cNvPr>
          <p:cNvSpPr>
            <a:spLocks noGrp="1"/>
          </p:cNvSpPr>
          <p:nvPr>
            <p:ph type="title"/>
          </p:nvPr>
        </p:nvSpPr>
        <p:spPr/>
        <p:txBody>
          <a:bodyPr>
            <a:normAutofit/>
          </a:bodyPr>
          <a:lstStyle/>
          <a:p>
            <a:pPr algn="ctr"/>
            <a:r>
              <a:rPr lang="lt-LT" sz="3600" b="1" dirty="0"/>
              <a:t>Žodynėlis</a:t>
            </a:r>
          </a:p>
        </p:txBody>
      </p:sp>
      <p:sp>
        <p:nvSpPr>
          <p:cNvPr id="3" name="Text Placeholder 2">
            <a:extLst>
              <a:ext uri="{FF2B5EF4-FFF2-40B4-BE49-F238E27FC236}">
                <a16:creationId xmlns:a16="http://schemas.microsoft.com/office/drawing/2014/main" id="{F15B5881-6F49-FC34-6102-B84C2CFF9933}"/>
              </a:ext>
            </a:extLst>
          </p:cNvPr>
          <p:cNvSpPr>
            <a:spLocks noGrp="1"/>
          </p:cNvSpPr>
          <p:nvPr>
            <p:ph type="body" idx="1"/>
          </p:nvPr>
        </p:nvSpPr>
        <p:spPr>
          <a:xfrm>
            <a:off x="415600" y="1356966"/>
            <a:ext cx="11360800" cy="5272433"/>
          </a:xfrm>
        </p:spPr>
        <p:txBody>
          <a:bodyPr>
            <a:normAutofit/>
          </a:bodyPr>
          <a:lstStyle/>
          <a:p>
            <a:pPr marL="152396" indent="0">
              <a:buNone/>
            </a:pPr>
            <a:r>
              <a:rPr lang="lt-LT" sz="2000" dirty="0"/>
              <a:t>Bendradarbis / -ė (pl. –iai, -ės) – a </a:t>
            </a:r>
            <a:r>
              <a:rPr lang="lt-LT" sz="2000" dirty="0" err="1"/>
              <a:t>co-worker</a:t>
            </a:r>
            <a:endParaRPr lang="lt-LT" sz="2000" dirty="0"/>
          </a:p>
          <a:p>
            <a:pPr marL="152396" indent="0">
              <a:buNone/>
            </a:pPr>
            <a:r>
              <a:rPr lang="lt-LT" sz="2000" dirty="0"/>
              <a:t>Pietauti (pietauja, pietavo) – to </a:t>
            </a:r>
            <a:r>
              <a:rPr lang="lt-LT" sz="2000" dirty="0" err="1"/>
              <a:t>eat</a:t>
            </a:r>
            <a:r>
              <a:rPr lang="lt-LT" sz="2000" dirty="0"/>
              <a:t> </a:t>
            </a:r>
            <a:r>
              <a:rPr lang="lt-LT" sz="2000" dirty="0" err="1"/>
              <a:t>lunch</a:t>
            </a:r>
            <a:endParaRPr lang="lt-LT" sz="2000" dirty="0"/>
          </a:p>
          <a:p>
            <a:pPr marL="152396" indent="0">
              <a:buNone/>
            </a:pPr>
            <a:r>
              <a:rPr lang="lt-LT" sz="2000" dirty="0"/>
              <a:t>Kasdien – </a:t>
            </a:r>
            <a:r>
              <a:rPr lang="lt-LT" sz="2000" dirty="0" err="1"/>
              <a:t>every</a:t>
            </a:r>
            <a:r>
              <a:rPr lang="lt-LT" sz="2000" dirty="0"/>
              <a:t> </a:t>
            </a:r>
            <a:r>
              <a:rPr lang="lt-LT" sz="2000" dirty="0" err="1"/>
              <a:t>day</a:t>
            </a:r>
            <a:endParaRPr lang="lt-LT" sz="2000" dirty="0"/>
          </a:p>
          <a:p>
            <a:pPr marL="152396" indent="0">
              <a:buNone/>
            </a:pPr>
            <a:r>
              <a:rPr lang="lt-LT" sz="2000" dirty="0"/>
              <a:t>Visada, dažnai, kartais, retai, niekada – </a:t>
            </a:r>
            <a:r>
              <a:rPr lang="lt-LT" sz="2000" dirty="0" err="1"/>
              <a:t>always</a:t>
            </a:r>
            <a:r>
              <a:rPr lang="lt-LT" sz="2000" dirty="0"/>
              <a:t>, </a:t>
            </a:r>
            <a:r>
              <a:rPr lang="lt-LT" sz="2000" dirty="0" err="1"/>
              <a:t>often</a:t>
            </a:r>
            <a:r>
              <a:rPr lang="lt-LT" sz="2000" dirty="0"/>
              <a:t>, </a:t>
            </a:r>
            <a:r>
              <a:rPr lang="lt-LT" sz="2000" dirty="0" err="1"/>
              <a:t>sometimes</a:t>
            </a:r>
            <a:r>
              <a:rPr lang="lt-LT" sz="2000" dirty="0"/>
              <a:t>, </a:t>
            </a:r>
            <a:r>
              <a:rPr lang="lt-LT" sz="2000" dirty="0" err="1"/>
              <a:t>rarely</a:t>
            </a:r>
            <a:r>
              <a:rPr lang="lt-LT" sz="2000" dirty="0"/>
              <a:t>, </a:t>
            </a:r>
            <a:r>
              <a:rPr lang="lt-LT" sz="2000" dirty="0" err="1"/>
              <a:t>never</a:t>
            </a:r>
            <a:endParaRPr lang="lt-LT" sz="2000" dirty="0"/>
          </a:p>
          <a:p>
            <a:pPr marL="152396" indent="0">
              <a:buNone/>
            </a:pPr>
            <a:r>
              <a:rPr lang="lt-LT" sz="2000" dirty="0"/>
              <a:t>Skanus / -i (pl. –</a:t>
            </a:r>
            <a:r>
              <a:rPr lang="lt-LT" sz="2000" dirty="0" err="1"/>
              <a:t>ūs</a:t>
            </a:r>
            <a:r>
              <a:rPr lang="lt-LT" sz="2000" dirty="0"/>
              <a:t>, -</a:t>
            </a:r>
            <a:r>
              <a:rPr lang="lt-LT" sz="2000" dirty="0" err="1"/>
              <a:t>ios</a:t>
            </a:r>
            <a:r>
              <a:rPr lang="lt-LT" sz="2000" dirty="0"/>
              <a:t>) – </a:t>
            </a:r>
            <a:r>
              <a:rPr lang="lt-LT" sz="2000" dirty="0" err="1"/>
              <a:t>tasty</a:t>
            </a:r>
            <a:endParaRPr lang="lt-LT" sz="2000" dirty="0"/>
          </a:p>
          <a:p>
            <a:pPr marL="152396" indent="0">
              <a:buNone/>
            </a:pPr>
            <a:r>
              <a:rPr lang="lt-LT" sz="2000" dirty="0"/>
              <a:t>Šviežias / -</a:t>
            </a:r>
            <a:r>
              <a:rPr lang="lt-LT" sz="2000" dirty="0" err="1"/>
              <a:t>ia</a:t>
            </a:r>
            <a:r>
              <a:rPr lang="lt-LT" sz="2000" dirty="0"/>
              <a:t> (pl. -i, -</a:t>
            </a:r>
            <a:r>
              <a:rPr lang="lt-LT" sz="2000" dirty="0" err="1"/>
              <a:t>ios</a:t>
            </a:r>
            <a:r>
              <a:rPr lang="lt-LT" sz="2000" dirty="0"/>
              <a:t>) – </a:t>
            </a:r>
            <a:r>
              <a:rPr lang="lt-LT" sz="2000" dirty="0" err="1"/>
              <a:t>fresh</a:t>
            </a:r>
            <a:r>
              <a:rPr lang="lt-LT" sz="2000" dirty="0"/>
              <a:t> </a:t>
            </a:r>
          </a:p>
          <a:p>
            <a:pPr marL="152396" indent="0">
              <a:buNone/>
            </a:pPr>
            <a:r>
              <a:rPr lang="lt-LT" sz="2000" dirty="0"/>
              <a:t>Galėti (gali, galėjo) – to be </a:t>
            </a:r>
            <a:r>
              <a:rPr lang="lt-LT" sz="2000" dirty="0" err="1"/>
              <a:t>able</a:t>
            </a:r>
            <a:r>
              <a:rPr lang="lt-LT" sz="2000" dirty="0"/>
              <a:t> to</a:t>
            </a:r>
            <a:br>
              <a:rPr lang="lt-LT" sz="2000" dirty="0"/>
            </a:br>
            <a:r>
              <a:rPr lang="lt-LT" sz="2000" dirty="0"/>
              <a:t>(aš galiu, tu gali, jis/ji gali, mes galime, jūs galite, jie/jos gali)</a:t>
            </a:r>
          </a:p>
          <a:p>
            <a:pPr marL="152396" indent="0">
              <a:buNone/>
            </a:pPr>
            <a:r>
              <a:rPr lang="lt-LT" sz="2000" dirty="0"/>
              <a:t>Žmogus (pl. žmonės) – a </a:t>
            </a:r>
            <a:r>
              <a:rPr lang="lt-LT" sz="2000" dirty="0" err="1"/>
              <a:t>person</a:t>
            </a:r>
            <a:r>
              <a:rPr lang="lt-LT" sz="2000" dirty="0"/>
              <a:t>, a </a:t>
            </a:r>
            <a:r>
              <a:rPr lang="lt-LT" sz="2000" dirty="0" err="1"/>
              <a:t>human</a:t>
            </a:r>
            <a:r>
              <a:rPr lang="lt-LT" sz="2000" dirty="0"/>
              <a:t> </a:t>
            </a:r>
            <a:r>
              <a:rPr lang="lt-LT" sz="2000" dirty="0" err="1"/>
              <a:t>being</a:t>
            </a:r>
            <a:endParaRPr lang="lt-LT" sz="2000" dirty="0"/>
          </a:p>
          <a:p>
            <a:pPr marL="152396" indent="0">
              <a:buNone/>
            </a:pPr>
            <a:r>
              <a:rPr lang="lt-LT" sz="2000" dirty="0"/>
              <a:t>Karštas / -a (pl. –i, -</a:t>
            </a:r>
            <a:r>
              <a:rPr lang="lt-LT" sz="2000" dirty="0" err="1"/>
              <a:t>os</a:t>
            </a:r>
            <a:r>
              <a:rPr lang="lt-LT" sz="2000" dirty="0"/>
              <a:t>) – </a:t>
            </a:r>
            <a:r>
              <a:rPr lang="lt-LT" sz="2000" dirty="0" err="1"/>
              <a:t>hot</a:t>
            </a:r>
            <a:r>
              <a:rPr lang="lt-LT" sz="2000" dirty="0"/>
              <a:t> </a:t>
            </a:r>
          </a:p>
          <a:p>
            <a:pPr marL="152396" indent="0">
              <a:buNone/>
            </a:pPr>
            <a:r>
              <a:rPr lang="lt-LT" sz="2000" dirty="0"/>
              <a:t>Šiltas / -a (pl. -i, -</a:t>
            </a:r>
            <a:r>
              <a:rPr lang="lt-LT" sz="2000" dirty="0" err="1"/>
              <a:t>os</a:t>
            </a:r>
            <a:r>
              <a:rPr lang="lt-LT" sz="2000" dirty="0"/>
              <a:t>) – </a:t>
            </a:r>
            <a:r>
              <a:rPr lang="lt-LT" sz="2000" dirty="0" err="1"/>
              <a:t>warm</a:t>
            </a:r>
            <a:endParaRPr lang="lt-LT" sz="2000" dirty="0"/>
          </a:p>
          <a:p>
            <a:pPr marL="152396" indent="0">
              <a:buNone/>
            </a:pPr>
            <a:r>
              <a:rPr lang="lt-LT" sz="2000" dirty="0"/>
              <a:t>Žolelės - </a:t>
            </a:r>
            <a:r>
              <a:rPr lang="lt-LT" sz="2000" dirty="0" err="1"/>
              <a:t>herbs</a:t>
            </a:r>
            <a:r>
              <a:rPr lang="lt-LT" sz="2000" dirty="0"/>
              <a:t> </a:t>
            </a:r>
          </a:p>
          <a:p>
            <a:pPr marL="152396" indent="0">
              <a:buNone/>
            </a:pPr>
            <a:r>
              <a:rPr lang="lt-LT" sz="2000" dirty="0"/>
              <a:t>Grietinė – </a:t>
            </a:r>
            <a:r>
              <a:rPr lang="lt-LT" sz="2000" dirty="0" err="1"/>
              <a:t>sour</a:t>
            </a:r>
            <a:r>
              <a:rPr lang="lt-LT" sz="2000" dirty="0"/>
              <a:t> </a:t>
            </a:r>
            <a:r>
              <a:rPr lang="lt-LT" sz="2000" dirty="0" err="1"/>
              <a:t>cream</a:t>
            </a:r>
            <a:r>
              <a:rPr lang="lt-LT" sz="2000" dirty="0"/>
              <a:t> </a:t>
            </a:r>
          </a:p>
          <a:p>
            <a:pPr marL="152396" indent="0">
              <a:buNone/>
            </a:pPr>
            <a:r>
              <a:rPr lang="lt-LT" sz="2000" dirty="0"/>
              <a:t>(Pa)ragauti (ragauja, ragavo) – to </a:t>
            </a:r>
            <a:r>
              <a:rPr lang="lt-LT" sz="2000" dirty="0" err="1"/>
              <a:t>taste</a:t>
            </a:r>
            <a:endParaRPr lang="lt-LT" sz="2000" dirty="0"/>
          </a:p>
          <a:p>
            <a:pPr marL="152396" indent="0">
              <a:buNone/>
            </a:pPr>
            <a:r>
              <a:rPr lang="lt-LT" sz="2000" dirty="0"/>
              <a:t>(aš ragauju, tu ragauji, jis/ji ragauja, mes ragaujame, jūs ragaujate, jie/jos ragauja)</a:t>
            </a:r>
          </a:p>
          <a:p>
            <a:pPr marL="152396" indent="0">
              <a:buNone/>
            </a:pPr>
            <a:r>
              <a:rPr lang="lt-LT" sz="2000" dirty="0"/>
              <a:t>Kai – </a:t>
            </a:r>
            <a:r>
              <a:rPr lang="lt-LT" sz="2000" dirty="0" err="1"/>
              <a:t>when</a:t>
            </a:r>
            <a:endParaRPr lang="lt-LT" sz="2000" dirty="0"/>
          </a:p>
          <a:p>
            <a:pPr marL="152396" indent="0">
              <a:buNone/>
            </a:pPr>
            <a:endParaRPr lang="lt-LT" sz="2400" dirty="0"/>
          </a:p>
        </p:txBody>
      </p:sp>
    </p:spTree>
    <p:extLst>
      <p:ext uri="{BB962C8B-B14F-4D97-AF65-F5344CB8AC3E}">
        <p14:creationId xmlns:p14="http://schemas.microsoft.com/office/powerpoint/2010/main" val="4035832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1887</Words>
  <Application>Microsoft Macintosh PowerPoint</Application>
  <PresentationFormat>Widescreen</PresentationFormat>
  <Paragraphs>281</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Times</vt:lpstr>
      <vt:lpstr>Office Theme</vt:lpstr>
      <vt:lpstr>LITHUANIAN COURSE A1.2</vt:lpstr>
      <vt:lpstr>Būsimasis laikas (future tense)</vt:lpstr>
      <vt:lpstr> Būtasis laikas (past tense) -o tipas eiti - eina - ėjo </vt:lpstr>
      <vt:lpstr>Būtasis laikas (past tense) -o tipas  būti - yra - buvo </vt:lpstr>
      <vt:lpstr>Būtasis laikas (past tense) -ė tipas gerti - geria - gėrė </vt:lpstr>
      <vt:lpstr>Būsimasis ar būtasis laikas? </vt:lpstr>
      <vt:lpstr>Liepiamoji nuosaka (imperative)</vt:lpstr>
      <vt:lpstr>Įrašykite teisingą formą</vt:lpstr>
      <vt:lpstr>Žodynėlis</vt:lpstr>
      <vt:lpstr>Mano mėgstamiausia kepyklėlė (My favourite little bakery)</vt:lpstr>
      <vt:lpstr>Atsakykite į klausimus NAMŲ DARBAS</vt:lpstr>
      <vt:lpstr>Instrumental case  (singular)</vt:lpstr>
      <vt:lpstr>Instrumental case  (plural)</vt:lpstr>
      <vt:lpstr>PowerPoint Presentation</vt:lpstr>
      <vt:lpstr>Gramatika</vt:lpstr>
      <vt:lpstr>Užduotis  NAMŲ DARBAS</vt:lpstr>
      <vt:lpstr>Žodynėlis</vt:lpstr>
      <vt:lpstr>Užduotis NAMŲ DARBAS</vt:lpstr>
      <vt:lpstr>Užduotis NAMŲ DARBAS</vt:lpstr>
      <vt:lpstr>Klausymo užduotis</vt:lpstr>
      <vt:lpstr>Transportas Lietuvoje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LITHUANIAN COURSE A1.2</dc:title>
  <dc:creator>Aleksandr Poniatajev</dc:creator>
  <cp:lastModifiedBy>Aleksandr Poniatajev</cp:lastModifiedBy>
  <cp:revision>2</cp:revision>
  <dcterms:created xsi:type="dcterms:W3CDTF">2024-03-12T20:15:26Z</dcterms:created>
  <dcterms:modified xsi:type="dcterms:W3CDTF">2024-03-15T18:12:04Z</dcterms:modified>
</cp:coreProperties>
</file>