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  <p:sldMasterId id="2147483671" r:id="rId2"/>
  </p:sldMasterIdLst>
  <p:notesMasterIdLst>
    <p:notesMasterId r:id="rId10"/>
  </p:notesMasterIdLst>
  <p:sldIdLst>
    <p:sldId id="256" r:id="rId3"/>
    <p:sldId id="272" r:id="rId4"/>
    <p:sldId id="273" r:id="rId5"/>
    <p:sldId id="262" r:id="rId6"/>
    <p:sldId id="263" r:id="rId7"/>
    <p:sldId id="270" r:id="rId8"/>
    <p:sldId id="271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gintė Zilinskaitė" initials="AZ" lastIdx="8" clrIdx="0">
    <p:extLst>
      <p:ext uri="{19B8F6BF-5375-455C-9EA6-DF929625EA0E}">
        <p15:presenceInfo xmlns:p15="http://schemas.microsoft.com/office/powerpoint/2012/main" userId="ed2775ccf277fb1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A8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08" y="11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105943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17adf17419_0_4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Google Shape;223;g17adf17419_0_4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051568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17adf17419_0_2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17adf17419_0_2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17adf17419_0_2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17adf17419_0_2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17adf17419_0_3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17adf17419_0_3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17adf17419_0_4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17adf17419_0_4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title"/>
          </p:nvPr>
        </p:nvSpPr>
        <p:spPr>
          <a:xfrm>
            <a:off x="722313" y="3305175"/>
            <a:ext cx="7772400" cy="10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body" idx="1"/>
          </p:nvPr>
        </p:nvSpPr>
        <p:spPr>
          <a:xfrm>
            <a:off x="722313" y="2180035"/>
            <a:ext cx="7772400" cy="112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3" name="Google Shape;83;p18"/>
          <p:cNvSpPr txBox="1">
            <a:spLocks noGrp="1"/>
          </p:cNvSpPr>
          <p:nvPr>
            <p:ph type="body" idx="1"/>
          </p:nvPr>
        </p:nvSpPr>
        <p:spPr>
          <a:xfrm>
            <a:off x="457200" y="1151335"/>
            <a:ext cx="4040100" cy="4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Google Shape;84;p18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100" cy="29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3"/>
          </p:nvPr>
        </p:nvSpPr>
        <p:spPr>
          <a:xfrm>
            <a:off x="4645025" y="1151335"/>
            <a:ext cx="4041900" cy="4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Google Shape;86;p18"/>
          <p:cNvSpPr txBox="1">
            <a:spLocks noGrp="1"/>
          </p:cNvSpPr>
          <p:nvPr>
            <p:ph type="body" idx="4"/>
          </p:nvPr>
        </p:nvSpPr>
        <p:spPr>
          <a:xfrm>
            <a:off x="4645025" y="1631156"/>
            <a:ext cx="4041900" cy="29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Google Shape;88;p18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Google Shape;89;p18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2" name="Google Shape;92;p19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3" name="Google Shape;93;p19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4" name="Google Shape;94;p19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7" name="Google Shape;97;p20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8" name="Google Shape;98;p20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>
            <a:spLocks noGrp="1"/>
          </p:cNvSpPr>
          <p:nvPr>
            <p:ph type="title"/>
          </p:nvPr>
        </p:nvSpPr>
        <p:spPr>
          <a:xfrm>
            <a:off x="457200" y="204788"/>
            <a:ext cx="3008400" cy="8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1" name="Google Shape;101;p21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00" cy="43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2" name="Google Shape;102;p21"/>
          <p:cNvSpPr txBox="1">
            <a:spLocks noGrp="1"/>
          </p:cNvSpPr>
          <p:nvPr>
            <p:ph type="body" idx="2"/>
          </p:nvPr>
        </p:nvSpPr>
        <p:spPr>
          <a:xfrm>
            <a:off x="457200" y="1076325"/>
            <a:ext cx="3008400" cy="351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3" name="Google Shape;103;p21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4" name="Google Shape;104;p21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5" name="Google Shape;105;p21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0" cy="42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8" name="Google Shape;108;p22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9" name="Google Shape;109;p22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400" cy="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0" name="Google Shape;110;p22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1" name="Google Shape;111;p22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2" name="Google Shape;112;p22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5" name="Google Shape;115;p23"/>
          <p:cNvSpPr txBox="1">
            <a:spLocks noGrp="1"/>
          </p:cNvSpPr>
          <p:nvPr>
            <p:ph type="body" idx="1"/>
          </p:nvPr>
        </p:nvSpPr>
        <p:spPr>
          <a:xfrm rot="5400000">
            <a:off x="2874750" y="-1217400"/>
            <a:ext cx="33945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6" name="Google Shape;116;p23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7" name="Google Shape;117;p23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8" name="Google Shape;118;p23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>
            <a:spLocks noGrp="1"/>
          </p:cNvSpPr>
          <p:nvPr>
            <p:ph type="title"/>
          </p:nvPr>
        </p:nvSpPr>
        <p:spPr>
          <a:xfrm rot="5400000">
            <a:off x="5463750" y="1371628"/>
            <a:ext cx="43887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1" name="Google Shape;121;p24"/>
          <p:cNvSpPr txBox="1">
            <a:spLocks noGrp="1"/>
          </p:cNvSpPr>
          <p:nvPr>
            <p:ph type="body" idx="1"/>
          </p:nvPr>
        </p:nvSpPr>
        <p:spPr>
          <a:xfrm rot="5400000">
            <a:off x="1272750" y="-609572"/>
            <a:ext cx="438870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2" name="Google Shape;122;p24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3" name="Google Shape;123;p24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4" name="Google Shape;124;p24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5"/>
          <p:cNvSpPr txBox="1">
            <a:spLocks noGrp="1"/>
          </p:cNvSpPr>
          <p:nvPr>
            <p:ph type="ctrTitle"/>
          </p:nvPr>
        </p:nvSpPr>
        <p:spPr>
          <a:xfrm>
            <a:off x="311700" y="744575"/>
            <a:ext cx="8520600" cy="579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lt" sz="3000" b="1" dirty="0" smtClean="0"/>
              <a:t>Vad passar</a:t>
            </a:r>
            <a:r>
              <a:rPr lang="lt" sz="3000" b="1" dirty="0"/>
              <a:t>?</a:t>
            </a:r>
            <a:endParaRPr sz="3000" b="1" dirty="0"/>
          </a:p>
        </p:txBody>
      </p:sp>
      <p:sp>
        <p:nvSpPr>
          <p:cNvPr id="130" name="Google Shape;130;p25"/>
          <p:cNvSpPr txBox="1">
            <a:spLocks noGrp="1"/>
          </p:cNvSpPr>
          <p:nvPr>
            <p:ph type="subTitle" idx="1"/>
          </p:nvPr>
        </p:nvSpPr>
        <p:spPr>
          <a:xfrm>
            <a:off x="311700" y="1463461"/>
            <a:ext cx="8520600" cy="309438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t" sz="1800" b="1" i="1" dirty="0">
                <a:solidFill>
                  <a:srgbClr val="000000"/>
                </a:solidFill>
              </a:rPr>
              <a:t>Veiksmas:</a:t>
            </a:r>
            <a:r>
              <a:rPr lang="lt" sz="1800" dirty="0">
                <a:solidFill>
                  <a:srgbClr val="000000"/>
                </a:solidFill>
              </a:rPr>
              <a:t> yla, kiaušiniai, bėga, sriuba, stalas, miega, prausiasi</a:t>
            </a:r>
            <a:endParaRPr sz="18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t" sz="1800" b="1" i="1" dirty="0">
                <a:solidFill>
                  <a:srgbClr val="000000"/>
                </a:solidFill>
              </a:rPr>
              <a:t>Maistas:</a:t>
            </a:r>
            <a:r>
              <a:rPr lang="lt" sz="1800" dirty="0">
                <a:solidFill>
                  <a:srgbClr val="000000"/>
                </a:solidFill>
              </a:rPr>
              <a:t> pienas, raktai, liepa, darbas, gandras, sriuba, šokoladas</a:t>
            </a:r>
            <a:endParaRPr sz="18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t" sz="1800" b="1" dirty="0">
                <a:solidFill>
                  <a:srgbClr val="000000"/>
                </a:solidFill>
              </a:rPr>
              <a:t>Veiksmas: </a:t>
            </a:r>
            <a:r>
              <a:rPr lang="lt" sz="1800" dirty="0">
                <a:solidFill>
                  <a:srgbClr val="000000"/>
                </a:solidFill>
              </a:rPr>
              <a:t>darbas, apsiperka, miega, knyga, prausiasi, maišelis</a:t>
            </a:r>
            <a:endParaRPr sz="18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t" sz="1800" b="1" i="1" dirty="0">
                <a:solidFill>
                  <a:srgbClr val="000000"/>
                </a:solidFill>
              </a:rPr>
              <a:t>Maistas: </a:t>
            </a:r>
            <a:r>
              <a:rPr lang="lt" sz="1800" dirty="0">
                <a:solidFill>
                  <a:srgbClr val="000000"/>
                </a:solidFill>
              </a:rPr>
              <a:t>salotos, valgo, knyga, lova, vaikai, pusryčiai</a:t>
            </a:r>
            <a:endParaRPr sz="18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t" sz="1800" b="1" i="1" dirty="0">
                <a:solidFill>
                  <a:srgbClr val="000000"/>
                </a:solidFill>
              </a:rPr>
              <a:t>Patinka: </a:t>
            </a:r>
            <a:r>
              <a:rPr lang="lt" sz="1800" dirty="0">
                <a:solidFill>
                  <a:srgbClr val="000000"/>
                </a:solidFill>
              </a:rPr>
              <a:t>raktai, yla, puodelis, maišelis, muzika, knyga, vaikų darželis, saldainiai</a:t>
            </a:r>
            <a:endParaRPr sz="18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t" sz="1800" b="1" dirty="0">
                <a:solidFill>
                  <a:srgbClr val="000000"/>
                </a:solidFill>
              </a:rPr>
              <a:t>Skanu: </a:t>
            </a:r>
            <a:r>
              <a:rPr lang="lt" sz="1800" dirty="0">
                <a:solidFill>
                  <a:srgbClr val="000000"/>
                </a:solidFill>
              </a:rPr>
              <a:t>kiaušiniai, šuo, stalas, pietūs, batas, ąžuolas, dantys, duona</a:t>
            </a:r>
            <a:endParaRPr sz="18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t" sz="1800" b="1" dirty="0">
                <a:solidFill>
                  <a:srgbClr val="000000"/>
                </a:solidFill>
              </a:rPr>
              <a:t>Žmogus: </a:t>
            </a:r>
            <a:r>
              <a:rPr lang="lt" sz="1800" dirty="0">
                <a:solidFill>
                  <a:srgbClr val="000000"/>
                </a:solidFill>
              </a:rPr>
              <a:t>namas, dantys, miega, lova, prausiasi, bėga, liepa, raktai, darbas </a:t>
            </a:r>
            <a:endParaRPr sz="18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t" sz="1800" b="1" dirty="0">
                <a:solidFill>
                  <a:srgbClr val="000000"/>
                </a:solidFill>
              </a:rPr>
              <a:t>Mažas: </a:t>
            </a:r>
            <a:r>
              <a:rPr lang="lt" sz="1800" dirty="0">
                <a:solidFill>
                  <a:srgbClr val="000000"/>
                </a:solidFill>
              </a:rPr>
              <a:t>namas, maišelis, kavos puodelis, liepa, gandras, vaikų darželis, šokoladas</a:t>
            </a:r>
            <a:endParaRPr sz="18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lt" sz="1800" dirty="0" smtClean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t" sz="1800" dirty="0" smtClean="0">
                <a:solidFill>
                  <a:srgbClr val="000000"/>
                </a:solidFill>
              </a:rPr>
              <a:t>Diminutiver: maiš</a:t>
            </a:r>
            <a:r>
              <a:rPr lang="lt" sz="1800" dirty="0" smtClean="0">
                <a:solidFill>
                  <a:srgbClr val="FF0000"/>
                </a:solidFill>
              </a:rPr>
              <a:t>el</a:t>
            </a:r>
            <a:r>
              <a:rPr lang="lt" sz="1800" dirty="0" smtClean="0">
                <a:solidFill>
                  <a:srgbClr val="000000"/>
                </a:solidFill>
              </a:rPr>
              <a:t>is </a:t>
            </a:r>
            <a:r>
              <a:rPr lang="lt" sz="1800" dirty="0">
                <a:solidFill>
                  <a:srgbClr val="000000"/>
                </a:solidFill>
              </a:rPr>
              <a:t>- maišas, puod</a:t>
            </a:r>
            <a:r>
              <a:rPr lang="lt" sz="1800" dirty="0">
                <a:solidFill>
                  <a:srgbClr val="FF0000"/>
                </a:solidFill>
              </a:rPr>
              <a:t>el</a:t>
            </a:r>
            <a:r>
              <a:rPr lang="lt" sz="1800" dirty="0">
                <a:solidFill>
                  <a:srgbClr val="000000"/>
                </a:solidFill>
              </a:rPr>
              <a:t>is - puodas </a:t>
            </a:r>
            <a:r>
              <a:rPr lang="lt" sz="1800" i="1" dirty="0" smtClean="0">
                <a:solidFill>
                  <a:srgbClr val="000000"/>
                </a:solidFill>
              </a:rPr>
              <a:t>(pott)</a:t>
            </a:r>
            <a:r>
              <a:rPr lang="lt" sz="1800" dirty="0" smtClean="0">
                <a:solidFill>
                  <a:srgbClr val="000000"/>
                </a:solidFill>
              </a:rPr>
              <a:t>, </a:t>
            </a:r>
            <a:r>
              <a:rPr lang="lt" sz="1800" dirty="0">
                <a:solidFill>
                  <a:srgbClr val="000000"/>
                </a:solidFill>
              </a:rPr>
              <a:t>darž</a:t>
            </a:r>
            <a:r>
              <a:rPr lang="lt" sz="1800" dirty="0">
                <a:solidFill>
                  <a:srgbClr val="FF0000"/>
                </a:solidFill>
              </a:rPr>
              <a:t>el</a:t>
            </a:r>
            <a:r>
              <a:rPr lang="lt" sz="1800" dirty="0">
                <a:solidFill>
                  <a:srgbClr val="000000"/>
                </a:solidFill>
              </a:rPr>
              <a:t>is - daržas</a:t>
            </a:r>
            <a:endParaRPr sz="18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t" sz="1800" dirty="0">
                <a:solidFill>
                  <a:srgbClr val="000000"/>
                </a:solidFill>
              </a:rPr>
              <a:t> puod</a:t>
            </a:r>
            <a:r>
              <a:rPr lang="lt" sz="1800" dirty="0">
                <a:solidFill>
                  <a:srgbClr val="FF0000"/>
                </a:solidFill>
              </a:rPr>
              <a:t>el</a:t>
            </a:r>
            <a:r>
              <a:rPr lang="lt" sz="1800" dirty="0">
                <a:solidFill>
                  <a:srgbClr val="000000"/>
                </a:solidFill>
              </a:rPr>
              <a:t>is, darž</a:t>
            </a:r>
            <a:r>
              <a:rPr lang="lt" sz="1800" dirty="0">
                <a:solidFill>
                  <a:srgbClr val="FF0000"/>
                </a:solidFill>
              </a:rPr>
              <a:t>el</a:t>
            </a:r>
            <a:r>
              <a:rPr lang="lt" sz="1800" dirty="0">
                <a:solidFill>
                  <a:srgbClr val="000000"/>
                </a:solidFill>
              </a:rPr>
              <a:t>is, nam</a:t>
            </a:r>
            <a:r>
              <a:rPr lang="lt" sz="1800" dirty="0">
                <a:solidFill>
                  <a:srgbClr val="FF0000"/>
                </a:solidFill>
              </a:rPr>
              <a:t>as </a:t>
            </a:r>
            <a:r>
              <a:rPr lang="lt" sz="1800" dirty="0">
                <a:solidFill>
                  <a:schemeClr val="tx1"/>
                </a:solidFill>
              </a:rPr>
              <a:t>-</a:t>
            </a:r>
            <a:r>
              <a:rPr lang="lt" sz="1800" dirty="0">
                <a:solidFill>
                  <a:srgbClr val="FF0000"/>
                </a:solidFill>
              </a:rPr>
              <a:t> </a:t>
            </a:r>
            <a:r>
              <a:rPr lang="lt" sz="1800" dirty="0">
                <a:solidFill>
                  <a:schemeClr val="tx1"/>
                </a:solidFill>
              </a:rPr>
              <a:t>nam+el+is, vaikas - vaik+el+is, gandras - gandr</a:t>
            </a:r>
            <a:r>
              <a:rPr lang="lt" sz="1800" dirty="0">
                <a:solidFill>
                  <a:srgbClr val="FF0000"/>
                </a:solidFill>
              </a:rPr>
              <a:t>el</a:t>
            </a:r>
            <a:r>
              <a:rPr lang="lt" sz="1800" dirty="0">
                <a:solidFill>
                  <a:schemeClr val="tx1"/>
                </a:solidFill>
              </a:rPr>
              <a:t>is</a:t>
            </a:r>
            <a:endParaRPr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8"/>
          <p:cNvSpPr txBox="1">
            <a:spLocks noGrp="1"/>
          </p:cNvSpPr>
          <p:nvPr>
            <p:ph type="title"/>
          </p:nvPr>
        </p:nvSpPr>
        <p:spPr>
          <a:xfrm>
            <a:off x="1485900" y="205979"/>
            <a:ext cx="61722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rmAutofit/>
          </a:bodyPr>
          <a:lstStyle/>
          <a:p>
            <a:pPr>
              <a:buSzPts val="4400"/>
            </a:pPr>
            <a:r>
              <a:rPr lang="lt-LT" dirty="0" smtClean="0"/>
              <a:t>N</a:t>
            </a:r>
            <a:r>
              <a:rPr lang="sv-SE" dirty="0" smtClean="0"/>
              <a:t>ågon/något</a:t>
            </a:r>
            <a:r>
              <a:rPr lang="en-GB" dirty="0" smtClean="0"/>
              <a:t>/n</a:t>
            </a:r>
            <a:r>
              <a:rPr lang="sv-SE" dirty="0" smtClean="0"/>
              <a:t>ågra</a:t>
            </a:r>
            <a:endParaRPr dirty="0"/>
          </a:p>
        </p:txBody>
      </p:sp>
      <p:sp>
        <p:nvSpPr>
          <p:cNvPr id="129" name="Google Shape;129;p8"/>
          <p:cNvSpPr txBox="1">
            <a:spLocks noGrp="1"/>
          </p:cNvSpPr>
          <p:nvPr>
            <p:ph type="body" idx="1"/>
          </p:nvPr>
        </p:nvSpPr>
        <p:spPr>
          <a:xfrm>
            <a:off x="1485900" y="1200150"/>
            <a:ext cx="6172200" cy="36827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rmAutofit fontScale="92500" lnSpcReduction="20000"/>
          </a:bodyPr>
          <a:lstStyle/>
          <a:p>
            <a:pPr marL="257175" indent="-257175">
              <a:lnSpc>
                <a:spcPct val="90000"/>
              </a:lnSpc>
              <a:spcBef>
                <a:spcPts val="0"/>
              </a:spcBef>
            </a:pPr>
            <a:r>
              <a:rPr lang="lt-LT" dirty="0"/>
              <a:t>          Ji                                  Jis </a:t>
            </a:r>
            <a:endParaRPr dirty="0"/>
          </a:p>
          <a:p>
            <a:pPr marL="257175" indent="-257175">
              <a:lnSpc>
                <a:spcPct val="90000"/>
              </a:lnSpc>
              <a:spcBef>
                <a:spcPts val="480"/>
              </a:spcBef>
            </a:pPr>
            <a:r>
              <a:rPr lang="lt-LT" dirty="0"/>
              <a:t>Kav</a:t>
            </a:r>
            <a:r>
              <a:rPr lang="lt-LT" dirty="0">
                <a:solidFill>
                  <a:srgbClr val="FF0000"/>
                </a:solidFill>
              </a:rPr>
              <a:t>a</a:t>
            </a:r>
            <a:r>
              <a:rPr lang="lt-LT" dirty="0"/>
              <a:t> – kav</a:t>
            </a:r>
            <a:r>
              <a:rPr lang="lt-LT" dirty="0">
                <a:solidFill>
                  <a:srgbClr val="FF0000"/>
                </a:solidFill>
              </a:rPr>
              <a:t>os</a:t>
            </a:r>
            <a:r>
              <a:rPr lang="lt-LT" dirty="0"/>
              <a:t>               Pien</a:t>
            </a:r>
            <a:r>
              <a:rPr lang="lt-LT" dirty="0">
                <a:solidFill>
                  <a:srgbClr val="FF0000"/>
                </a:solidFill>
              </a:rPr>
              <a:t>as</a:t>
            </a:r>
            <a:r>
              <a:rPr lang="lt-LT" dirty="0"/>
              <a:t> - pien</a:t>
            </a:r>
            <a:r>
              <a:rPr lang="lt-LT" dirty="0">
                <a:solidFill>
                  <a:srgbClr val="FF0000"/>
                </a:solidFill>
              </a:rPr>
              <a:t>o</a:t>
            </a:r>
            <a:endParaRPr dirty="0"/>
          </a:p>
          <a:p>
            <a:pPr marL="257175" indent="-257175">
              <a:lnSpc>
                <a:spcPct val="90000"/>
              </a:lnSpc>
              <a:spcBef>
                <a:spcPts val="480"/>
              </a:spcBef>
            </a:pPr>
            <a:r>
              <a:rPr lang="lt-LT" dirty="0"/>
              <a:t>Dešr</a:t>
            </a:r>
            <a:r>
              <a:rPr lang="lt-LT" dirty="0">
                <a:solidFill>
                  <a:srgbClr val="FF0000"/>
                </a:solidFill>
              </a:rPr>
              <a:t>a</a:t>
            </a:r>
            <a:r>
              <a:rPr lang="lt-LT" dirty="0"/>
              <a:t> – dešr</a:t>
            </a:r>
            <a:r>
              <a:rPr lang="lt-LT" dirty="0">
                <a:solidFill>
                  <a:srgbClr val="FF0000"/>
                </a:solidFill>
              </a:rPr>
              <a:t>os</a:t>
            </a:r>
            <a:r>
              <a:rPr lang="lt-LT" dirty="0"/>
              <a:t>            Vyn</a:t>
            </a:r>
            <a:r>
              <a:rPr lang="lt-LT" dirty="0">
                <a:solidFill>
                  <a:srgbClr val="FF0000"/>
                </a:solidFill>
              </a:rPr>
              <a:t>as</a:t>
            </a:r>
            <a:r>
              <a:rPr lang="lt-LT" dirty="0"/>
              <a:t> - vyn</a:t>
            </a:r>
            <a:r>
              <a:rPr lang="lt-LT" dirty="0">
                <a:solidFill>
                  <a:srgbClr val="FF0000"/>
                </a:solidFill>
              </a:rPr>
              <a:t>o</a:t>
            </a:r>
            <a:endParaRPr dirty="0"/>
          </a:p>
          <a:p>
            <a:pPr marL="257175" indent="-257175">
              <a:lnSpc>
                <a:spcPct val="90000"/>
              </a:lnSpc>
              <a:spcBef>
                <a:spcPts val="480"/>
              </a:spcBef>
            </a:pPr>
            <a:r>
              <a:rPr lang="lt-LT" dirty="0"/>
              <a:t>Arbat</a:t>
            </a:r>
            <a:r>
              <a:rPr lang="lt-LT" dirty="0">
                <a:solidFill>
                  <a:srgbClr val="FF0000"/>
                </a:solidFill>
              </a:rPr>
              <a:t>a</a:t>
            </a:r>
            <a:r>
              <a:rPr lang="lt-LT" dirty="0"/>
              <a:t> – arbat</a:t>
            </a:r>
            <a:r>
              <a:rPr lang="lt-LT" dirty="0">
                <a:solidFill>
                  <a:srgbClr val="FF0000"/>
                </a:solidFill>
              </a:rPr>
              <a:t>os</a:t>
            </a:r>
            <a:r>
              <a:rPr lang="lt-LT" dirty="0"/>
              <a:t>       Sviest</a:t>
            </a:r>
            <a:r>
              <a:rPr lang="lt-LT" dirty="0">
                <a:solidFill>
                  <a:srgbClr val="FF0000"/>
                </a:solidFill>
              </a:rPr>
              <a:t>as</a:t>
            </a:r>
            <a:r>
              <a:rPr lang="lt-LT" dirty="0"/>
              <a:t> – sviest</a:t>
            </a:r>
            <a:r>
              <a:rPr lang="lt-LT" dirty="0">
                <a:solidFill>
                  <a:srgbClr val="FF0000"/>
                </a:solidFill>
              </a:rPr>
              <a:t>o</a:t>
            </a:r>
            <a:endParaRPr dirty="0"/>
          </a:p>
          <a:p>
            <a:pPr marL="257175" indent="-257175">
              <a:lnSpc>
                <a:spcPct val="90000"/>
              </a:lnSpc>
              <a:spcBef>
                <a:spcPts val="480"/>
              </a:spcBef>
              <a:buClr>
                <a:srgbClr val="FF0000"/>
              </a:buClr>
            </a:pPr>
            <a:r>
              <a:rPr lang="lt-LT" dirty="0">
                <a:solidFill>
                  <a:srgbClr val="FF0000"/>
                </a:solidFill>
              </a:rPr>
              <a:t>                              Flertal</a:t>
            </a:r>
            <a:endParaRPr dirty="0"/>
          </a:p>
          <a:p>
            <a:pPr marL="257175" indent="-257175">
              <a:lnSpc>
                <a:spcPct val="90000"/>
              </a:lnSpc>
              <a:spcBef>
                <a:spcPts val="480"/>
              </a:spcBef>
            </a:pPr>
            <a:r>
              <a:rPr lang="lt-LT" dirty="0"/>
              <a:t>                        Bulvės – bulv</a:t>
            </a:r>
            <a:r>
              <a:rPr lang="lt-LT" dirty="0">
                <a:solidFill>
                  <a:srgbClr val="FF0000"/>
                </a:solidFill>
              </a:rPr>
              <a:t>ių</a:t>
            </a:r>
            <a:endParaRPr dirty="0"/>
          </a:p>
          <a:p>
            <a:pPr marL="257175" indent="-257175">
              <a:lnSpc>
                <a:spcPct val="90000"/>
              </a:lnSpc>
              <a:spcBef>
                <a:spcPts val="480"/>
              </a:spcBef>
            </a:pPr>
            <a:r>
              <a:rPr lang="lt-LT" dirty="0"/>
              <a:t>                     Obuoliai – obuol</a:t>
            </a:r>
            <a:r>
              <a:rPr lang="lt-LT" dirty="0">
                <a:solidFill>
                  <a:srgbClr val="FF0000"/>
                </a:solidFill>
              </a:rPr>
              <a:t>ių</a:t>
            </a:r>
            <a:endParaRPr dirty="0"/>
          </a:p>
          <a:p>
            <a:pPr marL="257175" indent="-257175">
              <a:lnSpc>
                <a:spcPct val="90000"/>
              </a:lnSpc>
              <a:spcBef>
                <a:spcPts val="480"/>
              </a:spcBef>
            </a:pPr>
            <a:r>
              <a:rPr lang="lt-LT" dirty="0"/>
              <a:t>                     Svogūnai - </a:t>
            </a:r>
            <a:r>
              <a:rPr lang="lt-LT" dirty="0" smtClean="0"/>
              <a:t>svogūn</a:t>
            </a:r>
            <a:r>
              <a:rPr lang="lt-LT" dirty="0" smtClean="0">
                <a:solidFill>
                  <a:srgbClr val="FF0000"/>
                </a:solidFill>
              </a:rPr>
              <a:t>ų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49BD9B6-39BE-6844-BB2C-5139B52D4D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lt-LT" smtClean="0"/>
              <a:pPr/>
              <a:t>2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90185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4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lt" dirty="0" smtClean="0"/>
              <a:t>Verb </a:t>
            </a:r>
            <a:r>
              <a:rPr lang="lt" dirty="0"/>
              <a:t>+ </a:t>
            </a:r>
            <a:r>
              <a:rPr lang="lt" dirty="0" smtClean="0"/>
              <a:t>direkt </a:t>
            </a:r>
            <a:r>
              <a:rPr lang="lt" dirty="0"/>
              <a:t>objekt</a:t>
            </a:r>
            <a:endParaRPr dirty="0"/>
          </a:p>
        </p:txBody>
      </p:sp>
      <p:sp>
        <p:nvSpPr>
          <p:cNvPr id="226" name="Google Shape;226;p4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139700" algn="just" rtl="0">
              <a:spcBef>
                <a:spcPts val="640"/>
              </a:spcBef>
              <a:spcAft>
                <a:spcPts val="0"/>
              </a:spcAft>
              <a:buNone/>
            </a:pPr>
            <a:r>
              <a:rPr lang="lt" dirty="0"/>
              <a:t>valgo, žiūri, gerai, perka, turi, aplankyti, </a:t>
            </a:r>
            <a:r>
              <a:rPr lang="lt" dirty="0" smtClean="0"/>
              <a:t>skalbti,</a:t>
            </a:r>
            <a:r>
              <a:rPr lang="sv-SE" dirty="0"/>
              <a:t> </a:t>
            </a:r>
            <a:r>
              <a:rPr lang="lt" dirty="0" smtClean="0"/>
              <a:t>plauti</a:t>
            </a:r>
            <a:r>
              <a:rPr lang="lt" dirty="0"/>
              <a:t>, aprengti, skaito, gamina</a:t>
            </a:r>
            <a:r>
              <a:rPr lang="lt" dirty="0" smtClean="0"/>
              <a:t>, daro</a:t>
            </a:r>
            <a:r>
              <a:rPr lang="lt" dirty="0"/>
              <a:t>, tvarko, prižiūri, myli, pažadina, siurbia, rašo, verda, </a:t>
            </a:r>
            <a:r>
              <a:rPr lang="lt" dirty="0" smtClean="0"/>
              <a:t>valo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82066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lt" dirty="0" smtClean="0"/>
              <a:t>Att presentera </a:t>
            </a:r>
            <a:r>
              <a:rPr lang="lt" dirty="0"/>
              <a:t>personen</a:t>
            </a:r>
            <a:endParaRPr dirty="0"/>
          </a:p>
        </p:txBody>
      </p:sp>
      <p:sp>
        <p:nvSpPr>
          <p:cNvPr id="166" name="Google Shape;166;p31"/>
          <p:cNvSpPr txBox="1">
            <a:spLocks noGrp="1"/>
          </p:cNvSpPr>
          <p:nvPr>
            <p:ph type="body" idx="1"/>
          </p:nvPr>
        </p:nvSpPr>
        <p:spPr>
          <a:xfrm>
            <a:off x="451800" y="120250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t" sz="1400" dirty="0">
                <a:solidFill>
                  <a:srgbClr val="000000"/>
                </a:solidFill>
              </a:rPr>
              <a:t>                    Jonas</a:t>
            </a:r>
            <a:r>
              <a:rPr lang="lt" sz="1400" dirty="0" smtClean="0">
                <a:solidFill>
                  <a:srgbClr val="000000"/>
                </a:solidFill>
              </a:rPr>
              <a:t>: Šved</a:t>
            </a:r>
            <a:r>
              <a:rPr lang="lt" sz="1400" dirty="0" smtClean="0">
                <a:solidFill>
                  <a:srgbClr val="FF0000"/>
                </a:solidFill>
              </a:rPr>
              <a:t>ija</a:t>
            </a:r>
            <a:r>
              <a:rPr lang="lt" sz="1400" dirty="0">
                <a:solidFill>
                  <a:srgbClr val="FF0000"/>
                </a:solidFill>
              </a:rPr>
              <a:t>, švedas                                 </a:t>
            </a:r>
            <a:r>
              <a:rPr lang="lt" sz="1400" dirty="0" smtClean="0">
                <a:solidFill>
                  <a:srgbClr val="000000"/>
                </a:solidFill>
              </a:rPr>
              <a:t>Anna</a:t>
            </a:r>
            <a:r>
              <a:rPr lang="lt" sz="1400" dirty="0">
                <a:solidFill>
                  <a:srgbClr val="000000"/>
                </a:solidFill>
              </a:rPr>
              <a:t>: Angl</a:t>
            </a:r>
            <a:r>
              <a:rPr lang="lt" sz="1400" dirty="0">
                <a:solidFill>
                  <a:srgbClr val="FF0000"/>
                </a:solidFill>
              </a:rPr>
              <a:t>ija</a:t>
            </a:r>
            <a:endParaRPr sz="1400" dirty="0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t" sz="1400" dirty="0">
                <a:solidFill>
                  <a:srgbClr val="000000"/>
                </a:solidFill>
              </a:rPr>
              <a:t>                    žmona: Lietuv</a:t>
            </a:r>
            <a:r>
              <a:rPr lang="lt" sz="1400" dirty="0">
                <a:solidFill>
                  <a:srgbClr val="FF0000"/>
                </a:solidFill>
              </a:rPr>
              <a:t>a</a:t>
            </a:r>
            <a:r>
              <a:rPr lang="lt" sz="1400" dirty="0">
                <a:solidFill>
                  <a:srgbClr val="000000"/>
                </a:solidFill>
              </a:rPr>
              <a:t>   jo, lietuvė                           vyras: Lenkij</a:t>
            </a:r>
            <a:r>
              <a:rPr lang="lt" sz="1400" dirty="0">
                <a:solidFill>
                  <a:srgbClr val="FF0000"/>
                </a:solidFill>
              </a:rPr>
              <a:t>a</a:t>
            </a:r>
            <a:r>
              <a:rPr lang="lt" sz="1400" dirty="0">
                <a:solidFill>
                  <a:srgbClr val="000000"/>
                </a:solidFill>
              </a:rPr>
              <a:t>, jos</a:t>
            </a:r>
            <a:endParaRPr sz="14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t" sz="1400" dirty="0">
                <a:solidFill>
                  <a:srgbClr val="000000"/>
                </a:solidFill>
              </a:rPr>
              <a:t>                    gyvena: Kaun</a:t>
            </a:r>
            <a:r>
              <a:rPr lang="lt" sz="1400" dirty="0">
                <a:solidFill>
                  <a:srgbClr val="FF0000"/>
                </a:solidFill>
              </a:rPr>
              <a:t>as jie </a:t>
            </a:r>
            <a:r>
              <a:rPr lang="lt" sz="1400" dirty="0">
                <a:solidFill>
                  <a:srgbClr val="000000"/>
                </a:solidFill>
              </a:rPr>
              <a:t>                                      gyvena: London</a:t>
            </a:r>
            <a:r>
              <a:rPr lang="lt" sz="1400" dirty="0">
                <a:solidFill>
                  <a:srgbClr val="FF0000"/>
                </a:solidFill>
              </a:rPr>
              <a:t>as, jie</a:t>
            </a:r>
            <a:endParaRPr sz="1400" dirty="0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t" sz="1400" dirty="0">
                <a:solidFill>
                  <a:srgbClr val="000000"/>
                </a:solidFill>
              </a:rPr>
              <a:t>                    kalba: </a:t>
            </a:r>
            <a:r>
              <a:rPr lang="lt" sz="1400" dirty="0" smtClean="0">
                <a:solidFill>
                  <a:srgbClr val="000000"/>
                </a:solidFill>
              </a:rPr>
              <a:t>   </a:t>
            </a:r>
            <a:r>
              <a:rPr lang="lt" sz="1400" dirty="0" smtClean="0">
                <a:solidFill>
                  <a:srgbClr val="FF0000"/>
                </a:solidFill>
              </a:rPr>
              <a:t>-ai </a:t>
            </a:r>
            <a:r>
              <a:rPr lang="lt" sz="1400" dirty="0" smtClean="0">
                <a:solidFill>
                  <a:srgbClr val="000000"/>
                </a:solidFill>
              </a:rPr>
              <a:t>                                                   kalba</a:t>
            </a:r>
            <a:r>
              <a:rPr lang="lt" sz="1400" dirty="0">
                <a:solidFill>
                  <a:srgbClr val="000000"/>
                </a:solidFill>
              </a:rPr>
              <a:t>:    </a:t>
            </a:r>
            <a:r>
              <a:rPr lang="lt" sz="1400" dirty="0">
                <a:solidFill>
                  <a:srgbClr val="FF0000"/>
                </a:solidFill>
              </a:rPr>
              <a:t>-ai</a:t>
            </a:r>
            <a:r>
              <a:rPr lang="lt" sz="1400" dirty="0">
                <a:solidFill>
                  <a:srgbClr val="000000"/>
                </a:solidFill>
              </a:rPr>
              <a:t>                         </a:t>
            </a:r>
            <a:endParaRPr sz="14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t" sz="1400" dirty="0">
                <a:solidFill>
                  <a:srgbClr val="000000"/>
                </a:solidFill>
              </a:rPr>
              <a:t>                    turi: </a:t>
            </a:r>
            <a:r>
              <a:rPr lang="lt" sz="1400" dirty="0" smtClean="0">
                <a:solidFill>
                  <a:srgbClr val="000000"/>
                </a:solidFill>
              </a:rPr>
              <a:t>kat</a:t>
            </a:r>
            <a:r>
              <a:rPr lang="lt" sz="1400" dirty="0" smtClean="0">
                <a:solidFill>
                  <a:srgbClr val="FF0000"/>
                </a:solidFill>
              </a:rPr>
              <a:t>ė</a:t>
            </a:r>
            <a:r>
              <a:rPr lang="lt" sz="1400" dirty="0" smtClean="0">
                <a:solidFill>
                  <a:srgbClr val="000000"/>
                </a:solidFill>
              </a:rPr>
              <a:t>, </a:t>
            </a:r>
            <a:r>
              <a:rPr lang="lt" sz="1400" dirty="0" smtClean="0">
                <a:solidFill>
                  <a:srgbClr val="FF0000"/>
                </a:solidFill>
              </a:rPr>
              <a:t>-ę                                                   </a:t>
            </a:r>
            <a:r>
              <a:rPr lang="lt" sz="1400" dirty="0" smtClean="0">
                <a:solidFill>
                  <a:srgbClr val="000000"/>
                </a:solidFill>
              </a:rPr>
              <a:t>turi</a:t>
            </a:r>
            <a:r>
              <a:rPr lang="lt" sz="1400" dirty="0">
                <a:solidFill>
                  <a:srgbClr val="000000"/>
                </a:solidFill>
              </a:rPr>
              <a:t>: automobil</a:t>
            </a:r>
            <a:r>
              <a:rPr lang="lt" sz="1400" dirty="0">
                <a:solidFill>
                  <a:srgbClr val="FF0000"/>
                </a:solidFill>
              </a:rPr>
              <a:t>is, </a:t>
            </a:r>
            <a:r>
              <a:rPr lang="lt" sz="1400" dirty="0" smtClean="0">
                <a:solidFill>
                  <a:srgbClr val="FF0000"/>
                </a:solidFill>
              </a:rPr>
              <a:t>-į</a:t>
            </a:r>
            <a:endParaRPr sz="1400" dirty="0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t" sz="1400" dirty="0">
                <a:solidFill>
                  <a:srgbClr val="000000"/>
                </a:solidFill>
              </a:rPr>
              <a:t>                    dirba: </a:t>
            </a:r>
            <a:r>
              <a:rPr lang="lt" sz="1400" dirty="0" smtClean="0">
                <a:solidFill>
                  <a:srgbClr val="000000"/>
                </a:solidFill>
              </a:rPr>
              <a:t>bank</a:t>
            </a:r>
            <a:r>
              <a:rPr lang="lt" sz="1400" dirty="0" smtClean="0">
                <a:solidFill>
                  <a:srgbClr val="FF0000"/>
                </a:solidFill>
              </a:rPr>
              <a:t>as</a:t>
            </a:r>
            <a:r>
              <a:rPr lang="lt" sz="1400" dirty="0" smtClean="0">
                <a:solidFill>
                  <a:schemeClr val="tx1"/>
                </a:solidFill>
              </a:rPr>
              <a:t>,</a:t>
            </a:r>
            <a:r>
              <a:rPr lang="lt" sz="1400" dirty="0" smtClean="0">
                <a:solidFill>
                  <a:srgbClr val="000000"/>
                </a:solidFill>
              </a:rPr>
              <a:t> </a:t>
            </a:r>
            <a:r>
              <a:rPr lang="lt" sz="1400" dirty="0" smtClean="0">
                <a:solidFill>
                  <a:srgbClr val="FF0000"/>
                </a:solidFill>
              </a:rPr>
              <a:t>-e                                           </a:t>
            </a:r>
            <a:r>
              <a:rPr lang="lt" sz="1400" dirty="0">
                <a:solidFill>
                  <a:srgbClr val="000000"/>
                </a:solidFill>
              </a:rPr>
              <a:t>dirba: </a:t>
            </a:r>
            <a:r>
              <a:rPr lang="lt" sz="1400" dirty="0" smtClean="0">
                <a:solidFill>
                  <a:srgbClr val="000000"/>
                </a:solidFill>
              </a:rPr>
              <a:t>parduotuv</a:t>
            </a:r>
            <a:r>
              <a:rPr lang="lt" sz="1400" dirty="0" smtClean="0">
                <a:solidFill>
                  <a:srgbClr val="FF0000"/>
                </a:solidFill>
              </a:rPr>
              <a:t>ė</a:t>
            </a:r>
            <a:r>
              <a:rPr lang="lt" sz="1400" dirty="0" smtClean="0">
                <a:solidFill>
                  <a:schemeClr val="tx1"/>
                </a:solidFill>
              </a:rPr>
              <a:t>, </a:t>
            </a:r>
            <a:r>
              <a:rPr lang="lt" sz="1400" dirty="0" smtClean="0">
                <a:solidFill>
                  <a:srgbClr val="FF0000"/>
                </a:solidFill>
              </a:rPr>
              <a:t>-ėje</a:t>
            </a:r>
            <a:endParaRPr sz="1400" dirty="0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t" sz="1400" dirty="0">
                <a:solidFill>
                  <a:srgbClr val="000000"/>
                </a:solidFill>
              </a:rPr>
              <a:t>                    Hansas: Vokiet</a:t>
            </a:r>
            <a:r>
              <a:rPr lang="lt" sz="1400" dirty="0">
                <a:solidFill>
                  <a:srgbClr val="FF0000"/>
                </a:solidFill>
              </a:rPr>
              <a:t>ija      </a:t>
            </a:r>
            <a:r>
              <a:rPr lang="lt" sz="1400" dirty="0" smtClean="0">
                <a:solidFill>
                  <a:srgbClr val="FF0000"/>
                </a:solidFill>
              </a:rPr>
              <a:t>	 	               </a:t>
            </a:r>
            <a:r>
              <a:rPr lang="lt" sz="1400" dirty="0" smtClean="0">
                <a:solidFill>
                  <a:srgbClr val="000000"/>
                </a:solidFill>
              </a:rPr>
              <a:t>Laima</a:t>
            </a:r>
            <a:r>
              <a:rPr lang="lt" sz="1400" dirty="0">
                <a:solidFill>
                  <a:srgbClr val="000000"/>
                </a:solidFill>
              </a:rPr>
              <a:t>: Latv</a:t>
            </a:r>
            <a:r>
              <a:rPr lang="lt" sz="1400" dirty="0">
                <a:solidFill>
                  <a:srgbClr val="FF0000"/>
                </a:solidFill>
              </a:rPr>
              <a:t>ija</a:t>
            </a:r>
            <a:endParaRPr sz="1400" dirty="0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t" sz="1400" dirty="0">
                <a:solidFill>
                  <a:srgbClr val="000000"/>
                </a:solidFill>
              </a:rPr>
              <a:t>                    žmona: </a:t>
            </a:r>
            <a:r>
              <a:rPr lang="lt" sz="1400" dirty="0" smtClean="0">
                <a:solidFill>
                  <a:srgbClr val="000000"/>
                </a:solidFill>
              </a:rPr>
              <a:t>Japonij</a:t>
            </a:r>
            <a:r>
              <a:rPr lang="lt" sz="1400" dirty="0" smtClean="0">
                <a:solidFill>
                  <a:srgbClr val="FF0000"/>
                </a:solidFill>
              </a:rPr>
              <a:t>a</a:t>
            </a:r>
            <a:r>
              <a:rPr lang="lt" sz="1400" dirty="0" smtClean="0">
                <a:solidFill>
                  <a:schemeClr val="tx1"/>
                </a:solidFill>
              </a:rPr>
              <a:t>, </a:t>
            </a:r>
            <a:r>
              <a:rPr lang="lt" sz="1400" dirty="0">
                <a:solidFill>
                  <a:schemeClr val="tx1"/>
                </a:solidFill>
              </a:rPr>
              <a:t>jo                   </a:t>
            </a:r>
            <a:r>
              <a:rPr lang="lt" sz="1400" dirty="0" smtClean="0">
                <a:solidFill>
                  <a:srgbClr val="FF0000"/>
                </a:solidFill>
              </a:rPr>
              <a:t>	               </a:t>
            </a:r>
            <a:r>
              <a:rPr lang="lt" sz="1400" dirty="0" smtClean="0">
                <a:solidFill>
                  <a:srgbClr val="000000"/>
                </a:solidFill>
              </a:rPr>
              <a:t>vyras</a:t>
            </a:r>
            <a:r>
              <a:rPr lang="lt" sz="1400" dirty="0">
                <a:solidFill>
                  <a:srgbClr val="000000"/>
                </a:solidFill>
              </a:rPr>
              <a:t>: Rus</a:t>
            </a:r>
            <a:r>
              <a:rPr lang="lt" sz="1400" dirty="0">
                <a:solidFill>
                  <a:srgbClr val="FF0000"/>
                </a:solidFill>
              </a:rPr>
              <a:t>ija</a:t>
            </a:r>
            <a:endParaRPr sz="1400" dirty="0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t" sz="1400" dirty="0">
                <a:solidFill>
                  <a:srgbClr val="000000"/>
                </a:solidFill>
              </a:rPr>
              <a:t>                    gyvena: Frankfurt</a:t>
            </a:r>
            <a:r>
              <a:rPr lang="lt" sz="1400" dirty="0">
                <a:solidFill>
                  <a:srgbClr val="FF0000"/>
                </a:solidFill>
              </a:rPr>
              <a:t>as                   </a:t>
            </a:r>
            <a:r>
              <a:rPr lang="lt" sz="1400" dirty="0" smtClean="0">
                <a:solidFill>
                  <a:srgbClr val="FF0000"/>
                </a:solidFill>
              </a:rPr>
              <a:t>	               </a:t>
            </a:r>
            <a:r>
              <a:rPr lang="lt" sz="1400" dirty="0" smtClean="0">
                <a:solidFill>
                  <a:srgbClr val="000000"/>
                </a:solidFill>
              </a:rPr>
              <a:t>gyvena</a:t>
            </a:r>
            <a:r>
              <a:rPr lang="lt" sz="1400" dirty="0">
                <a:solidFill>
                  <a:srgbClr val="000000"/>
                </a:solidFill>
              </a:rPr>
              <a:t>: Ryg</a:t>
            </a:r>
            <a:r>
              <a:rPr lang="lt" sz="1400" dirty="0">
                <a:solidFill>
                  <a:srgbClr val="FF0000"/>
                </a:solidFill>
              </a:rPr>
              <a:t>a</a:t>
            </a:r>
            <a:endParaRPr sz="1400" dirty="0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t" sz="1400" dirty="0">
                <a:solidFill>
                  <a:srgbClr val="000000"/>
                </a:solidFill>
              </a:rPr>
              <a:t>                    turi: dvirat</a:t>
            </a:r>
            <a:r>
              <a:rPr lang="lt" sz="1400" dirty="0">
                <a:solidFill>
                  <a:srgbClr val="FF0000"/>
                </a:solidFill>
              </a:rPr>
              <a:t>is                                 </a:t>
            </a:r>
            <a:r>
              <a:rPr lang="lt" sz="1400" dirty="0" smtClean="0">
                <a:solidFill>
                  <a:srgbClr val="FF0000"/>
                </a:solidFill>
              </a:rPr>
              <a:t>	               </a:t>
            </a:r>
            <a:r>
              <a:rPr lang="lt" sz="1400" dirty="0">
                <a:solidFill>
                  <a:srgbClr val="000000"/>
                </a:solidFill>
              </a:rPr>
              <a:t>turi: 2 vaik</a:t>
            </a:r>
            <a:r>
              <a:rPr lang="lt" sz="1400" dirty="0">
                <a:solidFill>
                  <a:srgbClr val="FF0000"/>
                </a:solidFill>
              </a:rPr>
              <a:t>ai</a:t>
            </a:r>
            <a:endParaRPr sz="1400" dirty="0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t" sz="1400" dirty="0">
                <a:solidFill>
                  <a:srgbClr val="000000"/>
                </a:solidFill>
              </a:rPr>
              <a:t>                    dirba: gamykl</a:t>
            </a:r>
            <a:r>
              <a:rPr lang="lt" sz="1400" dirty="0">
                <a:solidFill>
                  <a:srgbClr val="FF0000"/>
                </a:solidFill>
              </a:rPr>
              <a:t>a                            </a:t>
            </a:r>
            <a:r>
              <a:rPr lang="lt" sz="1400" dirty="0" smtClean="0">
                <a:solidFill>
                  <a:srgbClr val="FF0000"/>
                </a:solidFill>
              </a:rPr>
              <a:t>                  </a:t>
            </a:r>
            <a:r>
              <a:rPr lang="lt" sz="1400" dirty="0" smtClean="0">
                <a:solidFill>
                  <a:srgbClr val="000000"/>
                </a:solidFill>
              </a:rPr>
              <a:t>dirba</a:t>
            </a:r>
            <a:r>
              <a:rPr lang="lt" sz="1400" dirty="0">
                <a:solidFill>
                  <a:srgbClr val="000000"/>
                </a:solidFill>
              </a:rPr>
              <a:t>: įmon</a:t>
            </a:r>
            <a:r>
              <a:rPr lang="lt" sz="1400" dirty="0">
                <a:solidFill>
                  <a:srgbClr val="FF0000"/>
                </a:solidFill>
              </a:rPr>
              <a:t>ė</a:t>
            </a:r>
            <a:endParaRPr sz="1400" dirty="0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lt-LT" b="1" dirty="0" smtClean="0"/>
              <a:t>Att</a:t>
            </a:r>
            <a:r>
              <a:rPr lang="en-GB" b="1" dirty="0" smtClean="0"/>
              <a:t> </a:t>
            </a:r>
            <a:r>
              <a:rPr lang="en-GB" b="1" dirty="0" err="1" smtClean="0"/>
              <a:t>hjälp</a:t>
            </a:r>
            <a:r>
              <a:rPr lang="lt-LT" b="1" dirty="0" smtClean="0"/>
              <a:t>a till</a:t>
            </a:r>
            <a:r>
              <a:rPr lang="lt" b="1" dirty="0" smtClean="0"/>
              <a:t>:</a:t>
            </a:r>
            <a:endParaRPr b="1" dirty="0"/>
          </a:p>
        </p:txBody>
      </p:sp>
      <p:sp>
        <p:nvSpPr>
          <p:cNvPr id="172" name="Google Shape;172;p3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t" dirty="0" smtClean="0">
                <a:solidFill>
                  <a:srgbClr val="000000"/>
                </a:solidFill>
              </a:rPr>
              <a:t>Var?</a:t>
            </a:r>
            <a:r>
              <a:rPr lang="lt" dirty="0" smtClean="0"/>
              <a:t>           </a:t>
            </a:r>
            <a:r>
              <a:rPr lang="lt" sz="2800" dirty="0" smtClean="0">
                <a:solidFill>
                  <a:srgbClr val="FF0000"/>
                </a:solidFill>
              </a:rPr>
              <a:t>as</a:t>
            </a:r>
            <a:r>
              <a:rPr lang="lt" sz="2800" dirty="0" smtClean="0">
                <a:solidFill>
                  <a:schemeClr val="dk1"/>
                </a:solidFill>
              </a:rPr>
              <a:t> </a:t>
            </a:r>
            <a:r>
              <a:rPr lang="lt" sz="2800" dirty="0">
                <a:solidFill>
                  <a:schemeClr val="dk1"/>
                </a:solidFill>
              </a:rPr>
              <a:t>- </a:t>
            </a:r>
            <a:r>
              <a:rPr lang="lt" sz="2800" dirty="0">
                <a:solidFill>
                  <a:srgbClr val="FF0000"/>
                </a:solidFill>
              </a:rPr>
              <a:t>e, us</a:t>
            </a:r>
            <a:r>
              <a:rPr lang="lt" sz="2800" dirty="0">
                <a:solidFill>
                  <a:schemeClr val="dk1"/>
                </a:solidFill>
              </a:rPr>
              <a:t> - </a:t>
            </a:r>
            <a:r>
              <a:rPr lang="lt" sz="2800" dirty="0">
                <a:solidFill>
                  <a:srgbClr val="FF0000"/>
                </a:solidFill>
              </a:rPr>
              <a:t>uje, a- oje</a:t>
            </a:r>
            <a:endParaRPr sz="2800" dirty="0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lt" dirty="0" smtClean="0">
                <a:solidFill>
                  <a:srgbClr val="000000"/>
                </a:solidFill>
              </a:rPr>
              <a:t>Vad</a:t>
            </a:r>
            <a:r>
              <a:rPr lang="lt" dirty="0">
                <a:solidFill>
                  <a:srgbClr val="000000"/>
                </a:solidFill>
              </a:rPr>
              <a:t>?        </a:t>
            </a:r>
            <a:r>
              <a:rPr lang="lt" dirty="0" smtClean="0">
                <a:solidFill>
                  <a:srgbClr val="000000"/>
                </a:solidFill>
              </a:rPr>
              <a:t>  </a:t>
            </a:r>
            <a:r>
              <a:rPr lang="lt" sz="3000" dirty="0" smtClean="0">
                <a:solidFill>
                  <a:srgbClr val="FF0000"/>
                </a:solidFill>
              </a:rPr>
              <a:t>as</a:t>
            </a:r>
            <a:r>
              <a:rPr lang="lt" sz="3000" dirty="0">
                <a:solidFill>
                  <a:srgbClr val="FF0000"/>
                </a:solidFill>
              </a:rPr>
              <a:t>, a - ą,  ė - ę,is, ys - į ,   </a:t>
            </a:r>
            <a:endParaRPr sz="3000" dirty="0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lt" sz="3000" dirty="0">
                <a:solidFill>
                  <a:srgbClr val="FF0000"/>
                </a:solidFill>
              </a:rPr>
              <a:t>           ai - us ,   os- as , ės - es    </a:t>
            </a:r>
            <a:r>
              <a:rPr lang="lt" sz="1400" dirty="0">
                <a:solidFill>
                  <a:schemeClr val="dk1"/>
                </a:solidFill>
              </a:rPr>
              <a:t>                                                             </a:t>
            </a:r>
            <a:endParaRPr sz="14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lt" sz="1400" dirty="0">
                <a:solidFill>
                  <a:schemeClr val="dk1"/>
                </a:solidFill>
              </a:rPr>
              <a:t>                                                       </a:t>
            </a:r>
            <a:endParaRPr sz="14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lt" sz="1400" dirty="0">
                <a:solidFill>
                  <a:schemeClr val="dk1"/>
                </a:solidFill>
              </a:rPr>
              <a:t>                                                              </a:t>
            </a:r>
            <a:endParaRPr sz="14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lt" sz="1400" dirty="0">
                <a:solidFill>
                  <a:schemeClr val="dk1"/>
                </a:solidFill>
              </a:rPr>
              <a:t>                                                                                    </a:t>
            </a:r>
            <a:endParaRPr sz="14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lt" sz="1400" dirty="0">
                <a:solidFill>
                  <a:schemeClr val="dk1"/>
                </a:solidFill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sz="14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lt" sz="1400" dirty="0">
                <a:solidFill>
                  <a:schemeClr val="dk1"/>
                </a:solidFill>
              </a:rPr>
              <a:t>                                                                                             </a:t>
            </a: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3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lt" sz="3600" dirty="0" smtClean="0">
                <a:solidFill>
                  <a:srgbClr val="6AA84F"/>
                </a:solidFill>
              </a:rPr>
              <a:t>L</a:t>
            </a:r>
            <a:r>
              <a:rPr lang="sv-SE" sz="3600" dirty="0" smtClean="0">
                <a:solidFill>
                  <a:srgbClr val="6AA84F"/>
                </a:solidFill>
              </a:rPr>
              <a:t>äxa</a:t>
            </a:r>
            <a:endParaRPr sz="3600" dirty="0">
              <a:solidFill>
                <a:srgbClr val="6AA84F"/>
              </a:solidFill>
            </a:endParaRPr>
          </a:p>
        </p:txBody>
      </p:sp>
      <p:sp>
        <p:nvSpPr>
          <p:cNvPr id="214" name="Google Shape;214;p3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AutoNum type="arabicPeriod"/>
            </a:pPr>
            <a:r>
              <a:rPr lang="lt" sz="1800" dirty="0"/>
              <a:t>Aš norėčiau (ledai, saldainiai, šokoladas)                                    </a:t>
            </a:r>
            <a:r>
              <a:rPr lang="lt" sz="1400" i="1" dirty="0" smtClean="0">
                <a:solidFill>
                  <a:srgbClr val="6AA84F"/>
                </a:solidFill>
              </a:rPr>
              <a:t>Vilken genitiv</a:t>
            </a:r>
            <a:r>
              <a:rPr lang="lt" sz="1400" i="1" dirty="0">
                <a:solidFill>
                  <a:srgbClr val="6AA84F"/>
                </a:solidFill>
              </a:rPr>
              <a:t>?</a:t>
            </a:r>
            <a:endParaRPr sz="1400" i="1" dirty="0">
              <a:solidFill>
                <a:srgbClr val="6AA84F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lt" sz="1800" dirty="0"/>
              <a:t>Tu nevalgai (burokėliai, varškė, sūris) </a:t>
            </a:r>
            <a:endParaRPr sz="1800" dirty="0"/>
          </a:p>
          <a:p>
            <a:pPr lvl="0" indent="-342900">
              <a:spcBef>
                <a:spcPts val="0"/>
              </a:spcBef>
              <a:buSzPts val="1800"/>
              <a:buAutoNum type="arabicPeriod"/>
            </a:pPr>
            <a:r>
              <a:rPr lang="lt" sz="1800" dirty="0"/>
              <a:t>Mes </a:t>
            </a:r>
            <a:r>
              <a:rPr lang="lt" sz="1800" dirty="0" smtClean="0"/>
              <a:t>geriame </a:t>
            </a:r>
            <a:r>
              <a:rPr lang="lt" sz="1800" dirty="0"/>
              <a:t>(pienas, šampanas, sultys)                                   </a:t>
            </a:r>
            <a:r>
              <a:rPr lang="lt" sz="1800" dirty="0" smtClean="0"/>
              <a:t> </a:t>
            </a:r>
            <a:r>
              <a:rPr lang="lt" sz="1800" dirty="0" smtClean="0">
                <a:solidFill>
                  <a:srgbClr val="6AA84F"/>
                </a:solidFill>
              </a:rPr>
              <a:t> </a:t>
            </a:r>
            <a:r>
              <a:rPr lang="en-GB" sz="1400" i="1" dirty="0" err="1" smtClean="0">
                <a:solidFill>
                  <a:srgbClr val="6AA84F"/>
                </a:solidFill>
              </a:rPr>
              <a:t>Vilket</a:t>
            </a:r>
            <a:r>
              <a:rPr lang="en-GB" sz="1400" i="1" dirty="0" smtClean="0">
                <a:solidFill>
                  <a:srgbClr val="6AA84F"/>
                </a:solidFill>
              </a:rPr>
              <a:t> </a:t>
            </a:r>
            <a:r>
              <a:rPr lang="en-GB" sz="1400" i="1" dirty="0" err="1">
                <a:solidFill>
                  <a:srgbClr val="6AA84F"/>
                </a:solidFill>
              </a:rPr>
              <a:t>direkt</a:t>
            </a:r>
            <a:r>
              <a:rPr lang="en-GB" sz="1400" i="1" dirty="0">
                <a:solidFill>
                  <a:srgbClr val="6AA84F"/>
                </a:solidFill>
              </a:rPr>
              <a:t> </a:t>
            </a:r>
            <a:r>
              <a:rPr lang="en-GB" sz="1400" i="1" dirty="0" err="1" smtClean="0">
                <a:solidFill>
                  <a:srgbClr val="6AA84F"/>
                </a:solidFill>
              </a:rPr>
              <a:t>objekt</a:t>
            </a:r>
            <a:r>
              <a:rPr lang="en-GB" sz="1400" i="1" dirty="0" smtClean="0">
                <a:solidFill>
                  <a:srgbClr val="6AA84F"/>
                </a:solidFill>
              </a:rPr>
              <a:t>?</a:t>
            </a:r>
            <a:endParaRPr sz="1400" i="1" dirty="0" smtClean="0">
              <a:solidFill>
                <a:srgbClr val="6AA84F"/>
              </a:solidFill>
            </a:endParaRPr>
          </a:p>
          <a:p>
            <a:pPr lvl="0" indent="-342900">
              <a:spcBef>
                <a:spcPts val="0"/>
              </a:spcBef>
              <a:buSzPts val="1800"/>
              <a:buAutoNum type="arabicPeriod"/>
            </a:pPr>
            <a:r>
              <a:rPr lang="lt" sz="1800" dirty="0" smtClean="0"/>
              <a:t>Jūs turite (namas, lova, stalas)                                                     </a:t>
            </a:r>
            <a:r>
              <a:rPr lang="lt" sz="1800" i="1" dirty="0" smtClean="0"/>
              <a:t> </a:t>
            </a:r>
            <a:r>
              <a:rPr lang="en-GB" sz="1400" i="1" dirty="0" err="1" smtClean="0">
                <a:solidFill>
                  <a:srgbClr val="6AA84F"/>
                </a:solidFill>
              </a:rPr>
              <a:t>Vilket</a:t>
            </a:r>
            <a:r>
              <a:rPr lang="en-GB" sz="1400" i="1" dirty="0" smtClean="0">
                <a:solidFill>
                  <a:srgbClr val="6AA84F"/>
                </a:solidFill>
              </a:rPr>
              <a:t> </a:t>
            </a:r>
            <a:r>
              <a:rPr lang="en-GB" sz="1400" i="1" dirty="0" err="1">
                <a:solidFill>
                  <a:srgbClr val="6AA84F"/>
                </a:solidFill>
              </a:rPr>
              <a:t>direkt</a:t>
            </a:r>
            <a:r>
              <a:rPr lang="en-GB" sz="1400" i="1" dirty="0">
                <a:solidFill>
                  <a:srgbClr val="6AA84F"/>
                </a:solidFill>
              </a:rPr>
              <a:t> </a:t>
            </a:r>
            <a:r>
              <a:rPr lang="en-GB" sz="1400" i="1" dirty="0" err="1" smtClean="0">
                <a:solidFill>
                  <a:srgbClr val="6AA84F"/>
                </a:solidFill>
              </a:rPr>
              <a:t>objekt</a:t>
            </a:r>
            <a:r>
              <a:rPr lang="en-GB" sz="1400" i="1" dirty="0" smtClean="0">
                <a:solidFill>
                  <a:srgbClr val="6AA84F"/>
                </a:solidFill>
              </a:rPr>
              <a:t>?</a:t>
            </a:r>
            <a:endParaRPr sz="1400" i="1" dirty="0" smtClean="0">
              <a:solidFill>
                <a:srgbClr val="6AA84F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lt" sz="1800" dirty="0" smtClean="0"/>
              <a:t>Tu </a:t>
            </a:r>
            <a:r>
              <a:rPr lang="lt" sz="1800" dirty="0"/>
              <a:t>nemėgsti (arbata</a:t>
            </a:r>
            <a:r>
              <a:rPr lang="lt" sz="1800" dirty="0" smtClean="0"/>
              <a:t>, alus</a:t>
            </a:r>
            <a:r>
              <a:rPr lang="lt" sz="1800" dirty="0"/>
              <a:t>, kiaušiniai, žuvis)</a:t>
            </a:r>
            <a:endParaRPr sz="1800" dirty="0"/>
          </a:p>
          <a:p>
            <a:pPr lvl="0" indent="-342900">
              <a:spcBef>
                <a:spcPts val="0"/>
              </a:spcBef>
              <a:buSzPts val="1800"/>
              <a:buAutoNum type="arabicPeriod"/>
            </a:pPr>
            <a:r>
              <a:rPr lang="lt" sz="1800" dirty="0"/>
              <a:t>Ji perka (cukrus, sviestas, grietinė)                                               </a:t>
            </a:r>
            <a:r>
              <a:rPr lang="en-GB" sz="1400" i="1" dirty="0" err="1" smtClean="0">
                <a:solidFill>
                  <a:srgbClr val="6AA84F"/>
                </a:solidFill>
              </a:rPr>
              <a:t>Vilket</a:t>
            </a:r>
            <a:r>
              <a:rPr lang="en-GB" sz="1400" i="1" dirty="0" smtClean="0">
                <a:solidFill>
                  <a:srgbClr val="6AA84F"/>
                </a:solidFill>
              </a:rPr>
              <a:t> </a:t>
            </a:r>
            <a:r>
              <a:rPr lang="en-GB" sz="1400" i="1" dirty="0" err="1">
                <a:solidFill>
                  <a:srgbClr val="6AA84F"/>
                </a:solidFill>
              </a:rPr>
              <a:t>direkt</a:t>
            </a:r>
            <a:r>
              <a:rPr lang="en-GB" sz="1400" i="1" dirty="0">
                <a:solidFill>
                  <a:srgbClr val="6AA84F"/>
                </a:solidFill>
              </a:rPr>
              <a:t> </a:t>
            </a:r>
            <a:r>
              <a:rPr lang="en-GB" sz="1400" i="1" dirty="0" err="1" smtClean="0">
                <a:solidFill>
                  <a:srgbClr val="6AA84F"/>
                </a:solidFill>
              </a:rPr>
              <a:t>objekt</a:t>
            </a:r>
            <a:r>
              <a:rPr lang="en-GB" sz="1400" i="1" dirty="0" smtClean="0">
                <a:solidFill>
                  <a:srgbClr val="6AA84F"/>
                </a:solidFill>
              </a:rPr>
              <a:t>?</a:t>
            </a:r>
            <a:endParaRPr sz="1400" i="1" dirty="0">
              <a:solidFill>
                <a:srgbClr val="6AA84F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lt" sz="1800" dirty="0"/>
              <a:t>Mes perkame kilogramą (apelsinai), 200 gramų (dešra) ir maišelį (bulvės).</a:t>
            </a:r>
            <a:endParaRPr sz="18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lt" sz="1800" dirty="0"/>
              <a:t>Aš išgėriau stiklinę (kefyras), puodelį (arbata) ir butelį (gira).</a:t>
            </a:r>
            <a:endParaRPr sz="18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lt" sz="1800" dirty="0"/>
              <a:t>Aš dirbu (gamykla, ministerija, baras)</a:t>
            </a:r>
            <a:endParaRPr sz="18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lt" sz="1800" dirty="0"/>
              <a:t>Aš neturiu (dviratis, namas, raktai)</a:t>
            </a:r>
            <a:endParaRPr sz="1800" dirty="0"/>
          </a:p>
          <a:p>
            <a:pPr lvl="0" indent="-342900">
              <a:spcBef>
                <a:spcPts val="0"/>
              </a:spcBef>
              <a:buSzPts val="1800"/>
              <a:buAutoNum type="arabicPeriod"/>
            </a:pPr>
            <a:r>
              <a:rPr lang="lt" sz="1800" dirty="0"/>
              <a:t>Aš valgau (pusryčiai, vakarienė, priešpiečiai)                            </a:t>
            </a:r>
            <a:r>
              <a:rPr lang="lt" sz="1400" i="1" dirty="0"/>
              <a:t> </a:t>
            </a:r>
            <a:r>
              <a:rPr lang="lt" sz="1400" i="1" dirty="0">
                <a:solidFill>
                  <a:srgbClr val="6AA84F"/>
                </a:solidFill>
              </a:rPr>
              <a:t> </a:t>
            </a:r>
            <a:r>
              <a:rPr lang="lt" sz="1400" i="1" dirty="0" smtClean="0">
                <a:solidFill>
                  <a:srgbClr val="6AA84F"/>
                </a:solidFill>
              </a:rPr>
              <a:t> </a:t>
            </a:r>
            <a:r>
              <a:rPr lang="en-GB" sz="1400" i="1" dirty="0" err="1" smtClean="0">
                <a:solidFill>
                  <a:srgbClr val="6AA84F"/>
                </a:solidFill>
              </a:rPr>
              <a:t>Vilket</a:t>
            </a:r>
            <a:r>
              <a:rPr lang="en-GB" sz="1400" i="1" dirty="0" smtClean="0">
                <a:solidFill>
                  <a:srgbClr val="6AA84F"/>
                </a:solidFill>
              </a:rPr>
              <a:t> </a:t>
            </a:r>
            <a:r>
              <a:rPr lang="en-GB" sz="1400" i="1" dirty="0" err="1">
                <a:solidFill>
                  <a:srgbClr val="6AA84F"/>
                </a:solidFill>
              </a:rPr>
              <a:t>direkt</a:t>
            </a:r>
            <a:r>
              <a:rPr lang="en-GB" sz="1400" i="1" dirty="0">
                <a:solidFill>
                  <a:srgbClr val="6AA84F"/>
                </a:solidFill>
              </a:rPr>
              <a:t> </a:t>
            </a:r>
            <a:r>
              <a:rPr lang="en-GB" sz="1400" i="1" dirty="0" err="1" smtClean="0">
                <a:solidFill>
                  <a:srgbClr val="6AA84F"/>
                </a:solidFill>
              </a:rPr>
              <a:t>objekt</a:t>
            </a:r>
            <a:r>
              <a:rPr lang="lt-LT" sz="1400" i="1" dirty="0" smtClean="0">
                <a:solidFill>
                  <a:srgbClr val="6AA84F"/>
                </a:solidFill>
              </a:rPr>
              <a:t>?</a:t>
            </a:r>
            <a:endParaRPr sz="1400" i="1" dirty="0">
              <a:solidFill>
                <a:srgbClr val="6AA84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4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-SE" sz="3600" dirty="0" smtClean="0">
                <a:solidFill>
                  <a:srgbClr val="6AA84F"/>
                </a:solidFill>
              </a:rPr>
              <a:t>Läxa</a:t>
            </a:r>
            <a:endParaRPr dirty="0"/>
          </a:p>
        </p:txBody>
      </p:sp>
      <p:sp>
        <p:nvSpPr>
          <p:cNvPr id="220" name="Google Shape;220;p4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lt" sz="1800" dirty="0"/>
              <a:t>12</a:t>
            </a:r>
            <a:r>
              <a:rPr lang="lt" sz="1800" dirty="0" smtClean="0"/>
              <a:t>.</a:t>
            </a:r>
            <a:r>
              <a:rPr lang="sv-SE" sz="1800" dirty="0" smtClean="0"/>
              <a:t> </a:t>
            </a:r>
            <a:r>
              <a:rPr lang="lt" sz="1800" dirty="0" smtClean="0"/>
              <a:t>Aš </a:t>
            </a:r>
            <a:r>
              <a:rPr lang="lt" sz="1800" dirty="0"/>
              <a:t>aplankiau (Paryžius, Aalborgas, Malmė).           </a:t>
            </a:r>
            <a:r>
              <a:rPr lang="lt" sz="1800" dirty="0" smtClean="0"/>
              <a:t>      </a:t>
            </a:r>
            <a:r>
              <a:rPr lang="sv-SE" sz="1800" dirty="0" smtClean="0"/>
              <a:t> </a:t>
            </a:r>
            <a:r>
              <a:rPr lang="lt" sz="1800" dirty="0" smtClean="0"/>
              <a:t>  </a:t>
            </a:r>
            <a:r>
              <a:rPr lang="sv-SE" sz="1400" i="1" dirty="0" smtClean="0">
                <a:solidFill>
                  <a:srgbClr val="6AA84F"/>
                </a:solidFill>
              </a:rPr>
              <a:t>Vilket</a:t>
            </a:r>
            <a:r>
              <a:rPr lang="lt" sz="1400" i="1" dirty="0" smtClean="0">
                <a:solidFill>
                  <a:srgbClr val="6AA84F"/>
                </a:solidFill>
              </a:rPr>
              <a:t> direkt </a:t>
            </a:r>
            <a:r>
              <a:rPr lang="lt" sz="1400" i="1" dirty="0">
                <a:solidFill>
                  <a:srgbClr val="6AA84F"/>
                </a:solidFill>
              </a:rPr>
              <a:t>objekt?</a:t>
            </a:r>
            <a:endParaRPr sz="1400" i="1" dirty="0">
              <a:solidFill>
                <a:srgbClr val="6AA84F"/>
              </a:solidFill>
            </a:endParaRPr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lt" sz="1800" dirty="0"/>
              <a:t>13. Vakar aš buvau (kinas, muziejus, mokykla)</a:t>
            </a:r>
            <a:endParaRPr sz="1800" dirty="0"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lt" sz="1800" dirty="0"/>
              <a:t>14. Aš valgau (namai</a:t>
            </a:r>
            <a:r>
              <a:rPr lang="lt" sz="1800"/>
              <a:t>, </a:t>
            </a:r>
            <a:r>
              <a:rPr lang="lt" sz="1800" smtClean="0"/>
              <a:t>darbas, </a:t>
            </a:r>
            <a:r>
              <a:rPr lang="lt" sz="1800" dirty="0"/>
              <a:t>valgykla)                                    </a:t>
            </a:r>
            <a:endParaRPr sz="1800" dirty="0"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lt" sz="1800" dirty="0"/>
              <a:t>15. Aš užkandu (dešra, sūris, čipsai)                                        </a:t>
            </a:r>
            <a:r>
              <a:rPr lang="sv-SE" sz="1400" i="1" dirty="0">
                <a:solidFill>
                  <a:srgbClr val="6AA84F"/>
                </a:solidFill>
              </a:rPr>
              <a:t>V</a:t>
            </a:r>
            <a:r>
              <a:rPr lang="sv-SE" sz="1400" i="1" dirty="0" smtClean="0">
                <a:solidFill>
                  <a:srgbClr val="6AA84F"/>
                </a:solidFill>
              </a:rPr>
              <a:t>ilken g</a:t>
            </a:r>
            <a:r>
              <a:rPr lang="lt" sz="1400" i="1" dirty="0" smtClean="0">
                <a:solidFill>
                  <a:srgbClr val="6AA84F"/>
                </a:solidFill>
              </a:rPr>
              <a:t>enitiv</a:t>
            </a:r>
            <a:r>
              <a:rPr lang="lt" sz="1400" i="1" dirty="0">
                <a:solidFill>
                  <a:srgbClr val="6AA84F"/>
                </a:solidFill>
              </a:rPr>
              <a:t>? </a:t>
            </a:r>
            <a:r>
              <a:rPr lang="lt" sz="1800" dirty="0"/>
              <a:t>                                </a:t>
            </a:r>
            <a:endParaRPr sz="1800" dirty="0"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lt" sz="1800" dirty="0"/>
              <a:t>16. Ji dažnai klausosi (muzika, daina, naujienos)                </a:t>
            </a:r>
            <a:r>
              <a:rPr lang="sv-SE" sz="1800" dirty="0" smtClean="0"/>
              <a:t> </a:t>
            </a:r>
            <a:r>
              <a:rPr lang="lt" sz="1800" dirty="0" smtClean="0"/>
              <a:t>  </a:t>
            </a:r>
            <a:r>
              <a:rPr lang="sv-SE" sz="1400" i="1" dirty="0" smtClean="0">
                <a:solidFill>
                  <a:srgbClr val="6AA84F"/>
                </a:solidFill>
              </a:rPr>
              <a:t>Vilken</a:t>
            </a:r>
            <a:r>
              <a:rPr lang="lt" sz="1400" i="1" dirty="0" smtClean="0">
                <a:solidFill>
                  <a:srgbClr val="6AA84F"/>
                </a:solidFill>
              </a:rPr>
              <a:t> </a:t>
            </a:r>
            <a:r>
              <a:rPr lang="sv-SE" sz="1400" i="1" dirty="0" smtClean="0">
                <a:solidFill>
                  <a:srgbClr val="6AA84F"/>
                </a:solidFill>
              </a:rPr>
              <a:t>g</a:t>
            </a:r>
            <a:r>
              <a:rPr lang="lt" sz="1400" i="1" dirty="0" smtClean="0">
                <a:solidFill>
                  <a:srgbClr val="6AA84F"/>
                </a:solidFill>
              </a:rPr>
              <a:t>enitiv</a:t>
            </a:r>
            <a:r>
              <a:rPr lang="lt" sz="1400" i="1" dirty="0">
                <a:solidFill>
                  <a:srgbClr val="6AA84F"/>
                </a:solidFill>
              </a:rPr>
              <a:t>?</a:t>
            </a:r>
            <a:endParaRPr sz="1400" i="1" dirty="0">
              <a:solidFill>
                <a:srgbClr val="6AA84F"/>
              </a:solidFill>
            </a:endParaRPr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lt" sz="1800" dirty="0"/>
              <a:t>17. Mes skaitome (laiškas, naujienos, žinutė)</a:t>
            </a:r>
            <a:endParaRPr sz="1800" dirty="0"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lt" sz="1800" dirty="0"/>
              <a:t>18. Aš nežiūriu (filmai, televizorius, koncertas)</a:t>
            </a:r>
            <a:endParaRPr sz="1800" dirty="0"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lt" sz="1800" dirty="0"/>
              <a:t>19. Jis sulaukia </a:t>
            </a:r>
            <a:r>
              <a:rPr lang="lt" sz="1800" dirty="0" smtClean="0"/>
              <a:t>(svečiai</a:t>
            </a:r>
            <a:r>
              <a:rPr lang="lt" sz="1800" dirty="0"/>
              <a:t>, draugai, draugė)                            </a:t>
            </a:r>
            <a:r>
              <a:rPr lang="lt" sz="1800" dirty="0" smtClean="0"/>
              <a:t>  </a:t>
            </a:r>
            <a:r>
              <a:rPr lang="lt" sz="1400" i="1" dirty="0" smtClean="0">
                <a:solidFill>
                  <a:srgbClr val="6AA84F"/>
                </a:solidFill>
              </a:rPr>
              <a:t> </a:t>
            </a:r>
            <a:r>
              <a:rPr lang="sv-SE" sz="1400" i="1" dirty="0" smtClean="0">
                <a:solidFill>
                  <a:srgbClr val="6AA84F"/>
                </a:solidFill>
              </a:rPr>
              <a:t>Vilken</a:t>
            </a:r>
            <a:r>
              <a:rPr lang="lt" sz="1400" i="1" dirty="0" smtClean="0">
                <a:solidFill>
                  <a:srgbClr val="6AA84F"/>
                </a:solidFill>
              </a:rPr>
              <a:t> </a:t>
            </a:r>
            <a:r>
              <a:rPr lang="sv-SE" sz="1400" i="1" dirty="0" smtClean="0">
                <a:solidFill>
                  <a:srgbClr val="6AA84F"/>
                </a:solidFill>
              </a:rPr>
              <a:t>g</a:t>
            </a:r>
            <a:r>
              <a:rPr lang="lt" sz="1400" i="1" dirty="0" smtClean="0">
                <a:solidFill>
                  <a:srgbClr val="6AA84F"/>
                </a:solidFill>
              </a:rPr>
              <a:t>enitiv</a:t>
            </a:r>
            <a:r>
              <a:rPr lang="lt" sz="1400" i="1" dirty="0">
                <a:solidFill>
                  <a:srgbClr val="6AA84F"/>
                </a:solidFill>
              </a:rPr>
              <a:t>?</a:t>
            </a:r>
            <a:endParaRPr sz="1400" i="1" dirty="0">
              <a:solidFill>
                <a:srgbClr val="6AA84F"/>
              </a:solidFill>
            </a:endParaRPr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lt" sz="1800" dirty="0"/>
              <a:t>20. Ji miega (lova, namai, viešbutis)</a:t>
            </a:r>
            <a:endParaRPr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960</TotalTime>
  <Words>619</Words>
  <Application>Microsoft Office PowerPoint</Application>
  <PresentationFormat>On-screen Show (16:9)</PresentationFormat>
  <Paragraphs>68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Simple Light</vt:lpstr>
      <vt:lpstr>Office Theme</vt:lpstr>
      <vt:lpstr>Vad passar?</vt:lpstr>
      <vt:lpstr>Någon/något/några</vt:lpstr>
      <vt:lpstr>Verb + direkt objekt</vt:lpstr>
      <vt:lpstr>Att presentera personen</vt:lpstr>
      <vt:lpstr>Att hjälpa till:</vt:lpstr>
      <vt:lpstr>Läxa</vt:lpstr>
      <vt:lpstr>Läxa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Vad passar?</dc:title>
  <dc:creator>Algintė Zilinskaitė</dc:creator>
  <cp:lastModifiedBy>Algintė Zilinskaitė</cp:lastModifiedBy>
  <cp:revision>17</cp:revision>
  <dcterms:modified xsi:type="dcterms:W3CDTF">2021-04-28T01:19:18Z</dcterms:modified>
</cp:coreProperties>
</file>