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C45A423-E4A6-48C4-AE17-8A5A37D93111}">
  <a:tblStyle styleId="{8C45A423-E4A6-48C4-AE17-8A5A37D9311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slide" Target="slides/slide16.xml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f0efeeb2a6_0_2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g1f0efeeb2a6_0_2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b8ab1961d4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b8ab1961d4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f0efeeb2a6_0_4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f0efeeb2a6_0_4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b8ab1961d4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b8ab1961d4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f0efeeb2a6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f0efeeb2a6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b8ab1961d4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b8ab1961d4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f0efeeb2a6_0_6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f0efeeb2a6_0_6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f0efeeb2a6_0_6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1f0efeeb2a6_0_6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f0efeeb2a6_0_8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f0efeeb2a6_0_8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f0efeeb2a6_0_3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f0efeeb2a6_0_3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f0efeeb2a6_0_3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f0efeeb2a6_0_3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f0efeeb2a6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f0efeeb2a6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f0efeeb2a6_0_2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f0efeeb2a6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f0efeeb2a6_0_2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f0efeeb2a6_0_2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b8ab1961d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b8ab1961d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f0efeeb2a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Google Shape;91;g1f0efeeb2a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f0efeeb2a6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f0efeeb2a6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952500" y="16028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{8C45A423-E4A6-48C4-AE17-8A5A37D93111}</a:tableStyleId>
              </a:tblPr>
              <a:tblGrid>
                <a:gridCol w="3619500"/>
                <a:gridCol w="3619500"/>
              </a:tblGrid>
              <a:tr h="442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lt" sz="1700" u="none" cap="none" strike="noStrike"/>
                        <a:t>Kas?</a:t>
                      </a:r>
                      <a:endParaRPr sz="17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lt" sz="1700" u="none" cap="none" strike="noStrike"/>
                        <a:t>Kur?</a:t>
                      </a:r>
                      <a:endParaRPr sz="1700" u="none" cap="none" strike="noStrike"/>
                    </a:p>
                  </a:txBody>
                  <a:tcPr marT="91425" marB="91425" marR="91425" marL="91425"/>
                </a:tc>
              </a:tr>
              <a:tr h="442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lt" sz="1700"/>
                        <a:t>Palanga</a:t>
                      </a:r>
                      <a:endParaRPr sz="17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lt" sz="1700">
                          <a:solidFill>
                            <a:srgbClr val="980000"/>
                          </a:solidFill>
                        </a:rPr>
                        <a:t>Palangoje</a:t>
                      </a:r>
                      <a:endParaRPr sz="1700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42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lt" sz="1700"/>
                        <a:t>Trakai</a:t>
                      </a:r>
                      <a:endParaRPr sz="17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lt" sz="1700">
                          <a:solidFill>
                            <a:srgbClr val="980000"/>
                          </a:solidFill>
                        </a:rPr>
                        <a:t>Trakuose</a:t>
                      </a:r>
                      <a:endParaRPr sz="1700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42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lt" sz="1700"/>
                        <a:t>parkas</a:t>
                      </a:r>
                      <a:endParaRPr sz="17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lt" sz="1700">
                          <a:solidFill>
                            <a:srgbClr val="980000"/>
                          </a:solidFill>
                        </a:rPr>
                        <a:t>parke</a:t>
                      </a:r>
                      <a:endParaRPr sz="1700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42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lt" sz="1700"/>
                        <a:t>Kaišiadorys</a:t>
                      </a:r>
                      <a:endParaRPr sz="17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lt" sz="1700">
                          <a:solidFill>
                            <a:srgbClr val="980000"/>
                          </a:solidFill>
                        </a:rPr>
                        <a:t>Kaišiadoryse</a:t>
                      </a:r>
                      <a:endParaRPr sz="1700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42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lt" sz="1700"/>
                        <a:t>muziejus</a:t>
                      </a:r>
                      <a:endParaRPr sz="17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lt" sz="1700">
                          <a:solidFill>
                            <a:srgbClr val="980000"/>
                          </a:solidFill>
                        </a:rPr>
                        <a:t>muziejuje</a:t>
                      </a:r>
                      <a:endParaRPr sz="1700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42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lt" sz="1700"/>
                        <a:t>kirpykla</a:t>
                      </a:r>
                      <a:endParaRPr sz="17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lt" sz="1700">
                          <a:solidFill>
                            <a:srgbClr val="980000"/>
                          </a:solidFill>
                        </a:rPr>
                        <a:t>kirpykloje</a:t>
                      </a:r>
                      <a:endParaRPr sz="1700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42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lt" sz="1700"/>
                        <a:t>parduotuvė</a:t>
                      </a:r>
                      <a:endParaRPr sz="17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lt" sz="1700">
                          <a:solidFill>
                            <a:srgbClr val="980000"/>
                          </a:solidFill>
                        </a:rPr>
                        <a:t>parduotuvėje</a:t>
                      </a:r>
                      <a:endParaRPr sz="1700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42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lt" sz="1700"/>
                        <a:t>Šiauliai</a:t>
                      </a:r>
                      <a:endParaRPr sz="17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lt" sz="1700">
                          <a:solidFill>
                            <a:srgbClr val="980000"/>
                          </a:solidFill>
                        </a:rPr>
                        <a:t>Šiauliuose</a:t>
                      </a:r>
                      <a:endParaRPr sz="1700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42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lt" sz="1700"/>
                        <a:t>Lazdijai</a:t>
                      </a:r>
                      <a:endParaRPr sz="17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lt" sz="1700">
                          <a:solidFill>
                            <a:srgbClr val="980000"/>
                          </a:solidFill>
                        </a:rPr>
                        <a:t>Lazdijuose</a:t>
                      </a:r>
                      <a:endParaRPr sz="1700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42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lt" sz="1700"/>
                        <a:t>Šakiai</a:t>
                      </a:r>
                      <a:endParaRPr sz="17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lt" sz="1700">
                          <a:solidFill>
                            <a:srgbClr val="980000"/>
                          </a:solidFill>
                        </a:rPr>
                        <a:t>Šakiuose</a:t>
                      </a:r>
                      <a:endParaRPr sz="1700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lt"/>
              <a:t>Accusative case of pronouns</a:t>
            </a:r>
            <a:endParaRPr/>
          </a:p>
        </p:txBody>
      </p:sp>
      <p:sp>
        <p:nvSpPr>
          <p:cNvPr id="106" name="Google Shape;106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1. Rytoj mano gimtadienis. Ateik pas ……</a:t>
            </a:r>
            <a:r>
              <a:rPr lang="lt">
                <a:solidFill>
                  <a:srgbClr val="980000"/>
                </a:solidFill>
              </a:rPr>
              <a:t>ma</a:t>
            </a:r>
            <a:r>
              <a:rPr lang="lt">
                <a:solidFill>
                  <a:srgbClr val="980000"/>
                </a:solidFill>
              </a:rPr>
              <a:t>ne</a:t>
            </a:r>
            <a:r>
              <a:rPr lang="lt">
                <a:solidFill>
                  <a:schemeClr val="dk1"/>
                </a:solidFill>
              </a:rPr>
              <a:t>…… (aš) į svečius!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2. Mano seneliai gyvena kaime. Rytoj važiuoju pas ……</a:t>
            </a:r>
            <a:r>
              <a:rPr lang="lt">
                <a:solidFill>
                  <a:srgbClr val="980000"/>
                </a:solidFill>
              </a:rPr>
              <a:t>juos</a:t>
            </a:r>
            <a:r>
              <a:rPr lang="lt">
                <a:solidFill>
                  <a:schemeClr val="dk1"/>
                </a:solidFill>
              </a:rPr>
              <a:t>…… (jie).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3. Aš atvažiuosiu pas ……</a:t>
            </a:r>
            <a:r>
              <a:rPr lang="lt">
                <a:solidFill>
                  <a:srgbClr val="980000"/>
                </a:solidFill>
              </a:rPr>
              <a:t>tave</a:t>
            </a:r>
            <a:r>
              <a:rPr lang="lt">
                <a:solidFill>
                  <a:schemeClr val="dk1"/>
                </a:solidFill>
              </a:rPr>
              <a:t>………. (tu) rytoj.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4. Savaitgalį pas …</a:t>
            </a:r>
            <a:r>
              <a:rPr lang="lt">
                <a:solidFill>
                  <a:srgbClr val="980000"/>
                </a:solidFill>
              </a:rPr>
              <a:t>mus</a:t>
            </a:r>
            <a:r>
              <a:rPr lang="lt">
                <a:solidFill>
                  <a:schemeClr val="dk1"/>
                </a:solidFill>
              </a:rPr>
              <a:t>…….. (mes) atvažiuos draugai.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5. Aš dažnai klausau šios dainos. Labai mėgstu ……</a:t>
            </a:r>
            <a:r>
              <a:rPr lang="lt">
                <a:solidFill>
                  <a:srgbClr val="980000"/>
                </a:solidFill>
              </a:rPr>
              <a:t>ją</a:t>
            </a:r>
            <a:r>
              <a:rPr lang="lt">
                <a:solidFill>
                  <a:schemeClr val="dk1"/>
                </a:solidFill>
              </a:rPr>
              <a:t>….. (ji).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6. Man patinka šis paveikslas. Pirksiu ……</a:t>
            </a:r>
            <a:r>
              <a:rPr lang="lt">
                <a:solidFill>
                  <a:srgbClr val="980000"/>
                </a:solidFill>
              </a:rPr>
              <a:t>jį</a:t>
            </a:r>
            <a:r>
              <a:rPr lang="lt">
                <a:solidFill>
                  <a:schemeClr val="dk1"/>
                </a:solidFill>
              </a:rPr>
              <a:t>…… (jis).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7. Kviečiu ……</a:t>
            </a:r>
            <a:r>
              <a:rPr lang="lt">
                <a:solidFill>
                  <a:srgbClr val="980000"/>
                </a:solidFill>
              </a:rPr>
              <a:t>jus</a:t>
            </a:r>
            <a:r>
              <a:rPr lang="lt">
                <a:solidFill>
                  <a:schemeClr val="dk1"/>
                </a:solidFill>
              </a:rPr>
              <a:t>…… (jūs) į spektaklį!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lt">
                <a:solidFill>
                  <a:schemeClr val="dk1"/>
                </a:solidFill>
              </a:rPr>
              <a:t>8. Aš turiu dvi drauges. Dažnai einu pas ……</a:t>
            </a:r>
            <a:r>
              <a:rPr lang="lt">
                <a:solidFill>
                  <a:srgbClr val="980000"/>
                </a:solidFill>
              </a:rPr>
              <a:t>jas</a:t>
            </a:r>
            <a:r>
              <a:rPr lang="lt">
                <a:solidFill>
                  <a:schemeClr val="dk1"/>
                </a:solidFill>
              </a:rPr>
              <a:t>…… (jos) į svečius.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3"/>
          <p:cNvSpPr txBox="1"/>
          <p:nvPr>
            <p:ph type="title"/>
          </p:nvPr>
        </p:nvSpPr>
        <p:spPr>
          <a:xfrm>
            <a:off x="311700" y="1298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lt"/>
              <a:t>Instrumental case of pronouns</a:t>
            </a:r>
            <a:endParaRPr/>
          </a:p>
        </p:txBody>
      </p:sp>
      <p:sp>
        <p:nvSpPr>
          <p:cNvPr id="112" name="Google Shape;112;p23"/>
          <p:cNvSpPr txBox="1"/>
          <p:nvPr>
            <p:ph idx="1" type="body"/>
          </p:nvPr>
        </p:nvSpPr>
        <p:spPr>
          <a:xfrm>
            <a:off x="311700" y="781600"/>
            <a:ext cx="8520600" cy="419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1. Norėčiau susitikti su ………. (jūs).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2. Ar tu nori eiti į kiną su ……….. (mes)?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3. Kaune gyvena mano draugai. Noriu susitikti su ……….. (jie).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4. Aš noriu važiuoti prie ežero su ……….. (tu).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5. Jie keliauja su draugėmis. Su ……….. (jos) visada yra linksma.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6. Aš einu į koncertą. Nori eiti su ……….. (aš)?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7. Tomas yra mano pusbrolis. Aš dažnai žaidžiu šaškėmis su …….. (jis).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8. Kristina yra mano pusseserė. Su ……….. (ji) aš žaidžiu tenisą.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9. Saulė ir Rūta yra mano kolegės. Aš kasdien pietauju su ………… (jos).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lt">
                <a:solidFill>
                  <a:schemeClr val="dk1"/>
                </a:solidFill>
              </a:rPr>
              <a:t>10. Ar jūs einate į parodą? Aš noriu eiti su ………… (jūs).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/>
          <p:nvPr>
            <p:ph type="title"/>
          </p:nvPr>
        </p:nvSpPr>
        <p:spPr>
          <a:xfrm>
            <a:off x="311700" y="1298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lt"/>
              <a:t>Instrumental case of pronouns</a:t>
            </a:r>
            <a:endParaRPr/>
          </a:p>
        </p:txBody>
      </p:sp>
      <p:sp>
        <p:nvSpPr>
          <p:cNvPr id="118" name="Google Shape;118;p24"/>
          <p:cNvSpPr txBox="1"/>
          <p:nvPr>
            <p:ph idx="1" type="body"/>
          </p:nvPr>
        </p:nvSpPr>
        <p:spPr>
          <a:xfrm>
            <a:off x="311700" y="781600"/>
            <a:ext cx="8520600" cy="419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1. Norėčiau susitikti su ……</a:t>
            </a:r>
            <a:r>
              <a:rPr lang="lt">
                <a:solidFill>
                  <a:srgbClr val="980000"/>
                </a:solidFill>
              </a:rPr>
              <a:t>jumis</a:t>
            </a:r>
            <a:r>
              <a:rPr lang="lt">
                <a:solidFill>
                  <a:schemeClr val="dk1"/>
                </a:solidFill>
              </a:rPr>
              <a:t>…. (jūs).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2. Ar tu nori eiti į kiną su ……</a:t>
            </a:r>
            <a:r>
              <a:rPr lang="lt">
                <a:solidFill>
                  <a:srgbClr val="980000"/>
                </a:solidFill>
              </a:rPr>
              <a:t>mumis</a:t>
            </a:r>
            <a:r>
              <a:rPr lang="lt">
                <a:solidFill>
                  <a:schemeClr val="dk1"/>
                </a:solidFill>
              </a:rPr>
              <a:t>….. (mes)?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3. Kaune gyvena mano draugai. Noriu susitikti su ……</a:t>
            </a:r>
            <a:r>
              <a:rPr lang="lt">
                <a:solidFill>
                  <a:srgbClr val="980000"/>
                </a:solidFill>
              </a:rPr>
              <a:t>jais</a:t>
            </a:r>
            <a:r>
              <a:rPr lang="lt">
                <a:solidFill>
                  <a:schemeClr val="dk1"/>
                </a:solidFill>
              </a:rPr>
              <a:t>….. (jie).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4. Aš noriu važiuoti prie ežero su ……</a:t>
            </a:r>
            <a:r>
              <a:rPr lang="lt">
                <a:solidFill>
                  <a:srgbClr val="980000"/>
                </a:solidFill>
              </a:rPr>
              <a:t>tavimi</a:t>
            </a:r>
            <a:r>
              <a:rPr lang="lt">
                <a:solidFill>
                  <a:schemeClr val="dk1"/>
                </a:solidFill>
              </a:rPr>
              <a:t>….. (tu).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5. Jie keliauja su draugėmis. Su ……</a:t>
            </a:r>
            <a:r>
              <a:rPr lang="lt">
                <a:solidFill>
                  <a:srgbClr val="980000"/>
                </a:solidFill>
              </a:rPr>
              <a:t>jomis</a:t>
            </a:r>
            <a:r>
              <a:rPr lang="lt">
                <a:solidFill>
                  <a:schemeClr val="dk1"/>
                </a:solidFill>
              </a:rPr>
              <a:t>….. (jos) visada yra linksma.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6. Aš einu į koncertą. Nori eiti su ……</a:t>
            </a:r>
            <a:r>
              <a:rPr lang="lt">
                <a:solidFill>
                  <a:srgbClr val="980000"/>
                </a:solidFill>
              </a:rPr>
              <a:t>manimi</a:t>
            </a:r>
            <a:r>
              <a:rPr lang="lt">
                <a:solidFill>
                  <a:schemeClr val="dk1"/>
                </a:solidFill>
              </a:rPr>
              <a:t>….. (aš)?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7. Tomas yra mano pusbrolis. Aš dažnai žaidžiu šaškėmis su …</a:t>
            </a:r>
            <a:r>
              <a:rPr lang="lt">
                <a:solidFill>
                  <a:srgbClr val="980000"/>
                </a:solidFill>
              </a:rPr>
              <a:t>juo</a:t>
            </a:r>
            <a:r>
              <a:rPr lang="lt">
                <a:solidFill>
                  <a:schemeClr val="dk1"/>
                </a:solidFill>
              </a:rPr>
              <a:t>….. (jis).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8. Kristina yra mano pusseserė. Su ……</a:t>
            </a:r>
            <a:r>
              <a:rPr lang="lt">
                <a:solidFill>
                  <a:srgbClr val="980000"/>
                </a:solidFill>
              </a:rPr>
              <a:t>ja</a:t>
            </a:r>
            <a:r>
              <a:rPr lang="lt">
                <a:solidFill>
                  <a:schemeClr val="dk1"/>
                </a:solidFill>
              </a:rPr>
              <a:t>….. (ji) aš žaidžiu tenisą.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9. Saulė ir Rūta yra mano kolegės. Aš kasdien pietauju su ……</a:t>
            </a:r>
            <a:r>
              <a:rPr lang="lt">
                <a:solidFill>
                  <a:srgbClr val="980000"/>
                </a:solidFill>
              </a:rPr>
              <a:t>jomis</a:t>
            </a:r>
            <a:r>
              <a:rPr lang="lt">
                <a:solidFill>
                  <a:schemeClr val="dk1"/>
                </a:solidFill>
              </a:rPr>
              <a:t>…… (jos).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lt">
                <a:solidFill>
                  <a:schemeClr val="dk1"/>
                </a:solidFill>
              </a:rPr>
              <a:t>10. Ar jūs einate į parodą? Aš noriu eiti su …</a:t>
            </a:r>
            <a:r>
              <a:rPr lang="lt">
                <a:solidFill>
                  <a:srgbClr val="980000"/>
                </a:solidFill>
              </a:rPr>
              <a:t>jumis</a:t>
            </a:r>
            <a:r>
              <a:rPr lang="lt">
                <a:solidFill>
                  <a:schemeClr val="dk1"/>
                </a:solidFill>
              </a:rPr>
              <a:t>……… (jūs).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5"/>
          <p:cNvSpPr txBox="1"/>
          <p:nvPr>
            <p:ph type="title"/>
          </p:nvPr>
        </p:nvSpPr>
        <p:spPr>
          <a:xfrm>
            <a:off x="311700" y="54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lt" sz="1820"/>
              <a:t>bėgioti, groti, keliauti, klausyti, plaukioti, slidinėti, sportuoti, šokti, žaisti, žiūrėti, žvejoti</a:t>
            </a:r>
            <a:endParaRPr sz="1820"/>
          </a:p>
        </p:txBody>
      </p:sp>
      <p:sp>
        <p:nvSpPr>
          <p:cNvPr id="124" name="Google Shape;124;p25"/>
          <p:cNvSpPr txBox="1"/>
          <p:nvPr>
            <p:ph idx="1" type="body"/>
          </p:nvPr>
        </p:nvSpPr>
        <p:spPr>
          <a:xfrm>
            <a:off x="311700" y="824700"/>
            <a:ext cx="8520600" cy="431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lt" sz="1729">
                <a:solidFill>
                  <a:schemeClr val="dk1"/>
                </a:solidFill>
              </a:rPr>
              <a:t>1. Aš dažnai ………… parke.</a:t>
            </a:r>
            <a:endParaRPr sz="1729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lt" sz="1729">
                <a:solidFill>
                  <a:schemeClr val="dk1"/>
                </a:solidFill>
              </a:rPr>
              <a:t>2. Ar tu rytoj ............................. tenisą?</a:t>
            </a:r>
            <a:endParaRPr sz="1729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lt" sz="1729">
                <a:solidFill>
                  <a:schemeClr val="dk1"/>
                </a:solidFill>
              </a:rPr>
              <a:t>3. Pernai aš daug .............................. .</a:t>
            </a:r>
            <a:endParaRPr sz="1729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lt" sz="1729">
                <a:solidFill>
                  <a:schemeClr val="dk1"/>
                </a:solidFill>
              </a:rPr>
              <a:t>4. Jis kasdien .............................. baseine.</a:t>
            </a:r>
            <a:endParaRPr sz="1729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lt" sz="1729">
                <a:solidFill>
                  <a:schemeClr val="dk1"/>
                </a:solidFill>
              </a:rPr>
              <a:t>5. Tu dažnai ............................. muzikos.</a:t>
            </a:r>
            <a:endParaRPr sz="1729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lt" sz="1729">
                <a:solidFill>
                  <a:schemeClr val="dk1"/>
                </a:solidFill>
              </a:rPr>
              <a:t>6. Aną savaitgalį mes .............................. šachmatais.</a:t>
            </a:r>
            <a:endParaRPr sz="1729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lt" sz="1729">
                <a:solidFill>
                  <a:schemeClr val="dk1"/>
                </a:solidFill>
              </a:rPr>
              <a:t>7. Ar jis moka ............................. gitara?</a:t>
            </a:r>
            <a:endParaRPr sz="1729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lt" sz="1729">
                <a:solidFill>
                  <a:schemeClr val="dk1"/>
                </a:solidFill>
              </a:rPr>
              <a:t>8. Ar jūs .............................. filmą vakar?</a:t>
            </a:r>
            <a:endParaRPr sz="1729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lt" sz="1729">
                <a:solidFill>
                  <a:schemeClr val="dk1"/>
                </a:solidFill>
              </a:rPr>
              <a:t>9. Kitą šeštadienį jie ............................. klube.</a:t>
            </a:r>
            <a:endParaRPr sz="1729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lt" sz="1729">
                <a:solidFill>
                  <a:schemeClr val="dk1"/>
                </a:solidFill>
              </a:rPr>
              <a:t>10. Vasarą mes ............................ ežere.</a:t>
            </a:r>
            <a:endParaRPr sz="1729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lt" sz="1729">
                <a:solidFill>
                  <a:schemeClr val="dk1"/>
                </a:solidFill>
              </a:rPr>
              <a:t>11. Ar kitą žiemą jūs ............................. Italijoje?</a:t>
            </a:r>
            <a:endParaRPr sz="1729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SzPts val="935"/>
              <a:buNone/>
            </a:pPr>
            <a:r>
              <a:rPr lang="lt" sz="1729">
                <a:solidFill>
                  <a:schemeClr val="dk1"/>
                </a:solidFill>
              </a:rPr>
              <a:t>12. Kitą savaitę aš .............................. sporto klube.</a:t>
            </a:r>
            <a:endParaRPr sz="1729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6"/>
          <p:cNvSpPr txBox="1"/>
          <p:nvPr>
            <p:ph type="title"/>
          </p:nvPr>
        </p:nvSpPr>
        <p:spPr>
          <a:xfrm>
            <a:off x="311700" y="54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lt" sz="1820"/>
              <a:t>bėgioti, groti, keliauti, klausyti, plaukioti, slidinėti, sportuoti, šokti, žaisti, žiūrėti, žvejoti</a:t>
            </a:r>
            <a:endParaRPr sz="1820"/>
          </a:p>
        </p:txBody>
      </p:sp>
      <p:sp>
        <p:nvSpPr>
          <p:cNvPr id="130" name="Google Shape;130;p26"/>
          <p:cNvSpPr txBox="1"/>
          <p:nvPr>
            <p:ph idx="1" type="body"/>
          </p:nvPr>
        </p:nvSpPr>
        <p:spPr>
          <a:xfrm>
            <a:off x="311700" y="824700"/>
            <a:ext cx="8520600" cy="431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lt" sz="1729">
                <a:solidFill>
                  <a:schemeClr val="dk1"/>
                </a:solidFill>
              </a:rPr>
              <a:t>1. Aš dažnai ……</a:t>
            </a:r>
            <a:r>
              <a:rPr lang="lt" sz="1729">
                <a:solidFill>
                  <a:srgbClr val="980000"/>
                </a:solidFill>
              </a:rPr>
              <a:t>bėgioju</a:t>
            </a:r>
            <a:r>
              <a:rPr lang="lt" sz="1729">
                <a:solidFill>
                  <a:schemeClr val="dk1"/>
                </a:solidFill>
              </a:rPr>
              <a:t>…… parke.</a:t>
            </a:r>
            <a:endParaRPr sz="1729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lt" sz="1729">
                <a:solidFill>
                  <a:schemeClr val="dk1"/>
                </a:solidFill>
              </a:rPr>
              <a:t>2. Ar tu rytoj ............</a:t>
            </a:r>
            <a:r>
              <a:rPr lang="lt" sz="1729">
                <a:solidFill>
                  <a:srgbClr val="980000"/>
                </a:solidFill>
              </a:rPr>
              <a:t>žaisi</a:t>
            </a:r>
            <a:r>
              <a:rPr lang="lt" sz="1729">
                <a:solidFill>
                  <a:schemeClr val="dk1"/>
                </a:solidFill>
              </a:rPr>
              <a:t>.................. tenisą?</a:t>
            </a:r>
            <a:endParaRPr sz="1729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lt" sz="1729">
                <a:solidFill>
                  <a:schemeClr val="dk1"/>
                </a:solidFill>
              </a:rPr>
              <a:t>3. Pernai aš daug ...........</a:t>
            </a:r>
            <a:r>
              <a:rPr lang="lt" sz="1729">
                <a:solidFill>
                  <a:srgbClr val="980000"/>
                </a:solidFill>
              </a:rPr>
              <a:t>keliavau</a:t>
            </a:r>
            <a:r>
              <a:rPr lang="lt" sz="1729">
                <a:solidFill>
                  <a:schemeClr val="dk1"/>
                </a:solidFill>
              </a:rPr>
              <a:t>................... .</a:t>
            </a:r>
            <a:endParaRPr sz="1729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lt" sz="1729">
                <a:solidFill>
                  <a:schemeClr val="dk1"/>
                </a:solidFill>
              </a:rPr>
              <a:t>4. Jis kasdien ............</a:t>
            </a:r>
            <a:r>
              <a:rPr lang="lt" sz="1729">
                <a:solidFill>
                  <a:srgbClr val="980000"/>
                </a:solidFill>
              </a:rPr>
              <a:t>plaukioja</a:t>
            </a:r>
            <a:r>
              <a:rPr lang="lt" sz="1729">
                <a:solidFill>
                  <a:schemeClr val="dk1"/>
                </a:solidFill>
              </a:rPr>
              <a:t>.................. baseine.</a:t>
            </a:r>
            <a:endParaRPr sz="1729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lt" sz="1729">
                <a:solidFill>
                  <a:schemeClr val="dk1"/>
                </a:solidFill>
              </a:rPr>
              <a:t>5. Tu dažnai .............</a:t>
            </a:r>
            <a:r>
              <a:rPr lang="lt" sz="1729">
                <a:solidFill>
                  <a:srgbClr val="980000"/>
                </a:solidFill>
              </a:rPr>
              <a:t>klausai</a:t>
            </a:r>
            <a:r>
              <a:rPr lang="lt" sz="1729">
                <a:solidFill>
                  <a:schemeClr val="dk1"/>
                </a:solidFill>
              </a:rPr>
              <a:t>................ muzikos.</a:t>
            </a:r>
            <a:endParaRPr sz="1729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lt" sz="1729">
                <a:solidFill>
                  <a:schemeClr val="dk1"/>
                </a:solidFill>
              </a:rPr>
              <a:t>6. Aną savaitgalį mes ............</a:t>
            </a:r>
            <a:r>
              <a:rPr lang="lt" sz="1729">
                <a:solidFill>
                  <a:srgbClr val="980000"/>
                </a:solidFill>
              </a:rPr>
              <a:t>žaidėme</a:t>
            </a:r>
            <a:r>
              <a:rPr lang="lt" sz="1729">
                <a:solidFill>
                  <a:schemeClr val="dk1"/>
                </a:solidFill>
              </a:rPr>
              <a:t>.................. šachmatais.</a:t>
            </a:r>
            <a:endParaRPr sz="1729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lt" sz="1729">
                <a:solidFill>
                  <a:schemeClr val="dk1"/>
                </a:solidFill>
              </a:rPr>
              <a:t>7. Ar jis moka ..............</a:t>
            </a:r>
            <a:r>
              <a:rPr lang="lt" sz="1729">
                <a:solidFill>
                  <a:srgbClr val="980000"/>
                </a:solidFill>
              </a:rPr>
              <a:t>groti</a:t>
            </a:r>
            <a:r>
              <a:rPr lang="lt" sz="1729">
                <a:solidFill>
                  <a:schemeClr val="dk1"/>
                </a:solidFill>
              </a:rPr>
              <a:t>................ gitara?</a:t>
            </a:r>
            <a:endParaRPr sz="1729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lt" sz="1729">
                <a:solidFill>
                  <a:schemeClr val="dk1"/>
                </a:solidFill>
              </a:rPr>
              <a:t>8. Ar jūs ..............</a:t>
            </a:r>
            <a:r>
              <a:rPr lang="lt" sz="1729">
                <a:solidFill>
                  <a:srgbClr val="980000"/>
                </a:solidFill>
              </a:rPr>
              <a:t>žiūrėjote</a:t>
            </a:r>
            <a:r>
              <a:rPr lang="lt" sz="1729">
                <a:solidFill>
                  <a:schemeClr val="dk1"/>
                </a:solidFill>
              </a:rPr>
              <a:t>................ filmą vakar?</a:t>
            </a:r>
            <a:endParaRPr sz="1729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lt" sz="1729">
                <a:solidFill>
                  <a:schemeClr val="dk1"/>
                </a:solidFill>
              </a:rPr>
              <a:t>9. Kitą šeštadienį jie .............</a:t>
            </a:r>
            <a:r>
              <a:rPr lang="lt" sz="1729">
                <a:solidFill>
                  <a:srgbClr val="980000"/>
                </a:solidFill>
              </a:rPr>
              <a:t>šoks</a:t>
            </a:r>
            <a:r>
              <a:rPr lang="lt" sz="1729">
                <a:solidFill>
                  <a:schemeClr val="dk1"/>
                </a:solidFill>
              </a:rPr>
              <a:t>................ klube.</a:t>
            </a:r>
            <a:endParaRPr sz="1729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lt" sz="1729">
                <a:solidFill>
                  <a:schemeClr val="dk1"/>
                </a:solidFill>
              </a:rPr>
              <a:t>10. Vasarą mes ..............</a:t>
            </a:r>
            <a:r>
              <a:rPr lang="lt" sz="1729">
                <a:solidFill>
                  <a:srgbClr val="980000"/>
                </a:solidFill>
              </a:rPr>
              <a:t>žvejojame</a:t>
            </a:r>
            <a:r>
              <a:rPr lang="lt" sz="1729">
                <a:solidFill>
                  <a:schemeClr val="dk1"/>
                </a:solidFill>
              </a:rPr>
              <a:t>............... ežere.</a:t>
            </a:r>
            <a:endParaRPr sz="1729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lt" sz="1729">
                <a:solidFill>
                  <a:schemeClr val="dk1"/>
                </a:solidFill>
              </a:rPr>
              <a:t>11. Ar kitą žiemą jūs ..............</a:t>
            </a:r>
            <a:r>
              <a:rPr lang="lt" sz="1729">
                <a:solidFill>
                  <a:srgbClr val="980000"/>
                </a:solidFill>
              </a:rPr>
              <a:t>slidinėsite</a:t>
            </a:r>
            <a:r>
              <a:rPr lang="lt" sz="1729">
                <a:solidFill>
                  <a:schemeClr val="dk1"/>
                </a:solidFill>
              </a:rPr>
              <a:t>............... Italijoje?</a:t>
            </a:r>
            <a:endParaRPr sz="1729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SzPts val="935"/>
              <a:buNone/>
            </a:pPr>
            <a:r>
              <a:rPr lang="lt" sz="1729">
                <a:solidFill>
                  <a:schemeClr val="dk1"/>
                </a:solidFill>
              </a:rPr>
              <a:t>12. Kitą savaitę aš ...............</a:t>
            </a:r>
            <a:r>
              <a:rPr lang="lt" sz="1729">
                <a:solidFill>
                  <a:srgbClr val="980000"/>
                </a:solidFill>
              </a:rPr>
              <a:t>sportuosiu</a:t>
            </a:r>
            <a:r>
              <a:rPr lang="lt" sz="1729">
                <a:solidFill>
                  <a:schemeClr val="dk1"/>
                </a:solidFill>
              </a:rPr>
              <a:t>............... sporto klube.</a:t>
            </a:r>
            <a:endParaRPr sz="1729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lt"/>
              <a:t>Locative case for plural</a:t>
            </a:r>
            <a:endParaRPr/>
          </a:p>
        </p:txBody>
      </p:sp>
      <p:sp>
        <p:nvSpPr>
          <p:cNvPr id="136" name="Google Shape;136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lt">
                <a:solidFill>
                  <a:schemeClr val="dk1"/>
                </a:solidFill>
              </a:rPr>
              <a:t>I usually eat at restaurants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lt">
                <a:solidFill>
                  <a:schemeClr val="dk1"/>
                </a:solidFill>
              </a:rPr>
              <a:t>My friend lives in Prienai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lt">
                <a:solidFill>
                  <a:schemeClr val="dk1"/>
                </a:solidFill>
              </a:rPr>
              <a:t>There are many miracles in fairy tales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lt">
                <a:solidFill>
                  <a:schemeClr val="dk1"/>
                </a:solidFill>
              </a:rPr>
              <a:t>They eat lunch in cafes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lt">
                <a:solidFill>
                  <a:schemeClr val="dk1"/>
                </a:solidFill>
              </a:rPr>
              <a:t>Many people live in various countries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lt">
                <a:solidFill>
                  <a:schemeClr val="dk1"/>
                </a:solidFill>
              </a:rPr>
              <a:t>There are many beautiful words in songs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8"/>
          <p:cNvSpPr txBox="1"/>
          <p:nvPr>
            <p:ph idx="1" type="body"/>
          </p:nvPr>
        </p:nvSpPr>
        <p:spPr>
          <a:xfrm>
            <a:off x="311700" y="378200"/>
            <a:ext cx="8520600" cy="452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lt">
                <a:solidFill>
                  <a:schemeClr val="dk1"/>
                </a:solidFill>
              </a:rPr>
              <a:t>Vakar mačiau ………… (jis) parduotuvėje.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lt">
                <a:solidFill>
                  <a:schemeClr val="dk1"/>
                </a:solidFill>
              </a:rPr>
              <a:t>Ar nori važiuoti prie ežero su …………. (mes)?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lt">
                <a:solidFill>
                  <a:schemeClr val="dk1"/>
                </a:solidFill>
              </a:rPr>
              <a:t>Ji pakvietė ………. (jie) į svečius.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lt">
                <a:solidFill>
                  <a:schemeClr val="dk1"/>
                </a:solidFill>
              </a:rPr>
              <a:t>Man patinka būti su ……….. (tu).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lt">
                <a:solidFill>
                  <a:schemeClr val="dk1"/>
                </a:solidFill>
              </a:rPr>
              <a:t>Kviečiu ……… (tu) į šventę.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lt">
                <a:solidFill>
                  <a:schemeClr val="dk1"/>
                </a:solidFill>
              </a:rPr>
              <a:t>Jis dabar kalba su …….. (ji).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lt">
                <a:solidFill>
                  <a:schemeClr val="dk1"/>
                </a:solidFill>
              </a:rPr>
              <a:t>Matau ………. (jūs)!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lt">
                <a:solidFill>
                  <a:schemeClr val="dk1"/>
                </a:solidFill>
              </a:rPr>
              <a:t>Ar eisi į kiną su ………. (aš)?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lt">
                <a:solidFill>
                  <a:schemeClr val="dk1"/>
                </a:solidFill>
              </a:rPr>
              <a:t>Matai tas merginas? Aš draugauju su ……….. (jos).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/>
              <a:t>Nauji žodžiai ir frazės</a:t>
            </a:r>
            <a:endParaRPr/>
          </a:p>
        </p:txBody>
      </p:sp>
      <p:sp>
        <p:nvSpPr>
          <p:cNvPr id="147" name="Google Shape;147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Kur nors </a:t>
            </a:r>
            <a:r>
              <a:rPr lang="lt">
                <a:solidFill>
                  <a:srgbClr val="980000"/>
                </a:solidFill>
              </a:rPr>
              <a:t>- somewhere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Būti namuose </a:t>
            </a:r>
            <a:r>
              <a:rPr lang="lt">
                <a:solidFill>
                  <a:srgbClr val="980000"/>
                </a:solidFill>
              </a:rPr>
              <a:t>- to be/stay at home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Leisti laiką </a:t>
            </a:r>
            <a:r>
              <a:rPr lang="lt">
                <a:solidFill>
                  <a:srgbClr val="980000"/>
                </a:solidFill>
              </a:rPr>
              <a:t>- to spend time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Protmūšis </a:t>
            </a:r>
            <a:r>
              <a:rPr lang="lt">
                <a:solidFill>
                  <a:srgbClr val="980000"/>
                </a:solidFill>
              </a:rPr>
              <a:t>- a quiz, a brain battle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Pavyzdžiui </a:t>
            </a:r>
            <a:r>
              <a:rPr lang="lt">
                <a:solidFill>
                  <a:srgbClr val="980000"/>
                </a:solidFill>
              </a:rPr>
              <a:t>- for example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Šiuo metu </a:t>
            </a:r>
            <a:r>
              <a:rPr lang="lt">
                <a:solidFill>
                  <a:srgbClr val="980000"/>
                </a:solidFill>
              </a:rPr>
              <a:t>- at this moment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Galiu daryti tai, kam neturėjau laiko </a:t>
            </a:r>
            <a:r>
              <a:rPr lang="lt">
                <a:solidFill>
                  <a:srgbClr val="980000"/>
                </a:solidFill>
              </a:rPr>
              <a:t>- I can do the things I didn’t have time for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1. …</a:t>
            </a:r>
            <a:r>
              <a:rPr lang="lt">
                <a:solidFill>
                  <a:srgbClr val="980000"/>
                </a:solidFill>
              </a:rPr>
              <a:t>Kur</a:t>
            </a:r>
            <a:r>
              <a:rPr lang="lt">
                <a:solidFill>
                  <a:schemeClr val="dk1"/>
                </a:solidFill>
              </a:rPr>
              <a:t>……….. jūs studijuojate? – Aš studijuoju Dailės akademijoje.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2. ......</a:t>
            </a:r>
            <a:r>
              <a:rPr lang="lt">
                <a:solidFill>
                  <a:srgbClr val="980000"/>
                </a:solidFill>
              </a:rPr>
              <a:t>K</a:t>
            </a:r>
            <a:r>
              <a:rPr lang="lt">
                <a:solidFill>
                  <a:srgbClr val="980000"/>
                </a:solidFill>
              </a:rPr>
              <a:t>ą</a:t>
            </a:r>
            <a:r>
              <a:rPr lang="lt">
                <a:solidFill>
                  <a:schemeClr val="dk1"/>
                </a:solidFill>
              </a:rPr>
              <a:t>.......... jūs studijuojate? – Aš studijuoju biologiją.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3. .......</a:t>
            </a:r>
            <a:r>
              <a:rPr lang="lt">
                <a:solidFill>
                  <a:srgbClr val="980000"/>
                </a:solidFill>
              </a:rPr>
              <a:t>Ar</a:t>
            </a:r>
            <a:r>
              <a:rPr lang="lt">
                <a:solidFill>
                  <a:schemeClr val="dk1"/>
                </a:solidFill>
              </a:rPr>
              <a:t>.......... jūs mokotės italų kalbos? – Ne, mes mokomės lietuvių kalbos.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4. .......</a:t>
            </a:r>
            <a:r>
              <a:rPr lang="lt">
                <a:solidFill>
                  <a:srgbClr val="980000"/>
                </a:solidFill>
              </a:rPr>
              <a:t>Kelintame</a:t>
            </a:r>
            <a:r>
              <a:rPr lang="lt">
                <a:solidFill>
                  <a:schemeClr val="dk1"/>
                </a:solidFill>
              </a:rPr>
              <a:t>......... kurse studijuoja tavo draugas? – Jis studijuoja trečiame kurse.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5. .....</a:t>
            </a:r>
            <a:r>
              <a:rPr lang="lt">
                <a:solidFill>
                  <a:srgbClr val="980000"/>
                </a:solidFill>
              </a:rPr>
              <a:t>Kokia</a:t>
            </a:r>
            <a:r>
              <a:rPr lang="lt">
                <a:solidFill>
                  <a:schemeClr val="dk1"/>
                </a:solidFill>
              </a:rPr>
              <a:t>........... paskaita bus pirmą valandą? – Pirmą valandą bus istorijos paskaita.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6. ......</a:t>
            </a:r>
            <a:r>
              <a:rPr lang="lt">
                <a:solidFill>
                  <a:srgbClr val="980000"/>
                </a:solidFill>
              </a:rPr>
              <a:t>Kelintoje</a:t>
            </a:r>
            <a:r>
              <a:rPr lang="lt">
                <a:solidFill>
                  <a:schemeClr val="dk1"/>
                </a:solidFill>
              </a:rPr>
              <a:t>.......... auditorijoje bus seminaras? – Šimtas pirmoje auditorijoje.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7. .....</a:t>
            </a:r>
            <a:r>
              <a:rPr lang="lt">
                <a:solidFill>
                  <a:srgbClr val="980000"/>
                </a:solidFill>
              </a:rPr>
              <a:t>Kada</a:t>
            </a:r>
            <a:r>
              <a:rPr lang="lt">
                <a:solidFill>
                  <a:schemeClr val="dk1"/>
                </a:solidFill>
              </a:rPr>
              <a:t>......... rašysime testą? – Kitą antradienį vienuoliktą valandą.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lt">
                <a:solidFill>
                  <a:schemeClr val="dk1"/>
                </a:solidFill>
              </a:rPr>
              <a:t>8. .....</a:t>
            </a:r>
            <a:r>
              <a:rPr lang="lt">
                <a:solidFill>
                  <a:srgbClr val="980000"/>
                </a:solidFill>
              </a:rPr>
              <a:t>Kaip</a:t>
            </a:r>
            <a:r>
              <a:rPr lang="lt">
                <a:solidFill>
                  <a:schemeClr val="dk1"/>
                </a:solidFill>
              </a:rPr>
              <a:t>........ angliškai egzaminas? – Egzaminas angliškai yra examination.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60" name="Google Shape;60;p14"/>
          <p:cNvSpPr txBox="1"/>
          <p:nvPr/>
        </p:nvSpPr>
        <p:spPr>
          <a:xfrm>
            <a:off x="1293275" y="340375"/>
            <a:ext cx="7223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 sz="1800"/>
              <a:t>Ar, Kada, Ką, Kaip, Kelintame, Kelintoje, Kur, Kokia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248675" y="104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lt" sz="1800"/>
              <a:t>išlaikė, klausome, laikysiu, moko, mokotės, pakartoti,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lt" sz="1800"/>
              <a:t>pamiršau, paskolinti, rašėme, žinai</a:t>
            </a:r>
            <a:endParaRPr sz="1800"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248675" y="996000"/>
            <a:ext cx="8520600" cy="41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rgbClr val="000000"/>
                </a:solidFill>
              </a:rPr>
              <a:t>1. Kitą savaitę aš ……</a:t>
            </a:r>
            <a:r>
              <a:rPr lang="lt">
                <a:solidFill>
                  <a:srgbClr val="980000"/>
                </a:solidFill>
              </a:rPr>
              <a:t>laikysiu</a:t>
            </a:r>
            <a:r>
              <a:rPr lang="lt">
                <a:solidFill>
                  <a:srgbClr val="000000"/>
                </a:solidFill>
              </a:rPr>
              <a:t>…..…. istorijos egzaminą.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rgbClr val="000000"/>
                </a:solidFill>
              </a:rPr>
              <a:t>2. Ar tu ..........</a:t>
            </a:r>
            <a:r>
              <a:rPr lang="lt">
                <a:solidFill>
                  <a:srgbClr val="980000"/>
                </a:solidFill>
              </a:rPr>
              <a:t>žinai</a:t>
            </a:r>
            <a:r>
              <a:rPr lang="lt">
                <a:solidFill>
                  <a:srgbClr val="000000"/>
                </a:solidFill>
              </a:rPr>
              <a:t>................., kur bus ekonomikos paskaita?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rgbClr val="000000"/>
                </a:solidFill>
              </a:rPr>
              <a:t>3. Vakar Tomas ..............</a:t>
            </a:r>
            <a:r>
              <a:rPr lang="lt">
                <a:solidFill>
                  <a:srgbClr val="980000"/>
                </a:solidFill>
              </a:rPr>
              <a:t>išlaikė</a:t>
            </a:r>
            <a:r>
              <a:rPr lang="lt">
                <a:solidFill>
                  <a:srgbClr val="000000"/>
                </a:solidFill>
              </a:rPr>
              <a:t>................ prancūzų kalbos egzaminą.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rgbClr val="000000"/>
                </a:solidFill>
              </a:rPr>
              <a:t>4. Ar gali ..............</a:t>
            </a:r>
            <a:r>
              <a:rPr lang="lt">
                <a:solidFill>
                  <a:srgbClr val="980000"/>
                </a:solidFill>
              </a:rPr>
              <a:t>paskolinti</a:t>
            </a:r>
            <a:r>
              <a:rPr lang="lt">
                <a:solidFill>
                  <a:srgbClr val="000000"/>
                </a:solidFill>
              </a:rPr>
              <a:t>................ žodyną?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rgbClr val="000000"/>
                </a:solidFill>
              </a:rPr>
              <a:t>5. Kur jūs ...........</a:t>
            </a:r>
            <a:r>
              <a:rPr lang="lt">
                <a:solidFill>
                  <a:srgbClr val="980000"/>
                </a:solidFill>
              </a:rPr>
              <a:t>mokotės</a:t>
            </a:r>
            <a:r>
              <a:rPr lang="lt">
                <a:solidFill>
                  <a:srgbClr val="000000"/>
                </a:solidFill>
              </a:rPr>
              <a:t>................. anglų kalbos?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rgbClr val="000000"/>
                </a:solidFill>
              </a:rPr>
              <a:t>6. Vakar mes .............</a:t>
            </a:r>
            <a:r>
              <a:rPr lang="lt">
                <a:solidFill>
                  <a:srgbClr val="980000"/>
                </a:solidFill>
              </a:rPr>
              <a:t>rašėme</a:t>
            </a:r>
            <a:r>
              <a:rPr lang="lt">
                <a:solidFill>
                  <a:srgbClr val="000000"/>
                </a:solidFill>
              </a:rPr>
              <a:t>.................. biologijos testą.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rgbClr val="000000"/>
                </a:solidFill>
              </a:rPr>
              <a:t>7. Aš ...........</a:t>
            </a:r>
            <a:r>
              <a:rPr lang="lt">
                <a:solidFill>
                  <a:srgbClr val="980000"/>
                </a:solidFill>
              </a:rPr>
              <a:t>pamiršau</a:t>
            </a:r>
            <a:r>
              <a:rPr lang="lt">
                <a:solidFill>
                  <a:srgbClr val="000000"/>
                </a:solidFill>
              </a:rPr>
              <a:t>................... padaryti namų darbą!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rgbClr val="000000"/>
                </a:solidFill>
              </a:rPr>
              <a:t>8. Per paskaitą mes dažnai .............</a:t>
            </a:r>
            <a:r>
              <a:rPr lang="lt">
                <a:solidFill>
                  <a:srgbClr val="980000"/>
                </a:solidFill>
              </a:rPr>
              <a:t>kl</a:t>
            </a:r>
            <a:r>
              <a:rPr lang="lt">
                <a:solidFill>
                  <a:srgbClr val="980000"/>
                </a:solidFill>
              </a:rPr>
              <a:t>ausome</a:t>
            </a:r>
            <a:r>
              <a:rPr lang="lt">
                <a:solidFill>
                  <a:srgbClr val="000000"/>
                </a:solidFill>
              </a:rPr>
              <a:t>................. pokalbių.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rgbClr val="000000"/>
                </a:solidFill>
              </a:rPr>
              <a:t>9. Dėstytojau, ar galite .............</a:t>
            </a:r>
            <a:r>
              <a:rPr lang="lt">
                <a:solidFill>
                  <a:srgbClr val="980000"/>
                </a:solidFill>
              </a:rPr>
              <a:t>pakarto</a:t>
            </a:r>
            <a:r>
              <a:rPr lang="lt">
                <a:solidFill>
                  <a:srgbClr val="980000"/>
                </a:solidFill>
              </a:rPr>
              <a:t>ti</a:t>
            </a:r>
            <a:r>
              <a:rPr lang="lt">
                <a:solidFill>
                  <a:srgbClr val="000000"/>
                </a:solidFill>
              </a:rPr>
              <a:t>.................... ?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lt">
                <a:solidFill>
                  <a:srgbClr val="000000"/>
                </a:solidFill>
              </a:rPr>
              <a:t>10. Kristina .................</a:t>
            </a:r>
            <a:r>
              <a:rPr lang="lt">
                <a:solidFill>
                  <a:srgbClr val="980000"/>
                </a:solidFill>
              </a:rPr>
              <a:t>moko</a:t>
            </a:r>
            <a:r>
              <a:rPr lang="lt">
                <a:solidFill>
                  <a:srgbClr val="000000"/>
                </a:solidFill>
              </a:rPr>
              <a:t>............... vaikus matematikos.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lt"/>
              <a:t>Mano šeimos laisvalaikis</a:t>
            </a:r>
            <a:endParaRPr/>
          </a:p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311700" y="642950"/>
            <a:ext cx="8520600" cy="42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Aš esu Kristina. Turiu vyrą, du sūnus ir dukterį. Mūsų šeima yra labai draugiška. Mums patinka būti kartu. Kai šilta, savaitgalį mes paprastai sportuojame: aš bėgioju, vyras su sūnumis žaidžia futbolą, duktė mėgsta važinėti dviračiu. Rudenį ir žiemą mes su vyru einame į operą arba baletą, vaikai eina į kiną. Kartais savaitgalį niekur neiname, esame namie. Tada klausome muzikos, duktė groja pianinu, vyras su sūnumis žaidžia šachmatais. 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lt">
                <a:solidFill>
                  <a:schemeClr val="dk1"/>
                </a:solidFill>
              </a:rPr>
              <a:t>Visada labai laukiame atostogų. Žiemą, gruodžio mėnesį, savaitę atostogavome kalnuose. Vyras labai mėgsta slidinėti, o aš ne. Bet per atostogas pirmą kartą slidinėjau! Truputį bijojau, bet po dviejų dienų slidinėjau kartu su visais. Buvo puiku!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lt"/>
              <a:t>Mano šeimos laisvalaikis</a:t>
            </a:r>
            <a:endParaRPr/>
          </a:p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642950"/>
            <a:ext cx="8520600" cy="42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Vasarą mes mėgstame keliauti. Šią vasarą važiuosime į Italiją, į Sorentą. Skrisime lėktuvu, nes važiuoti automobiliu per ilga kelionė. Gyvensime viešbutyje prie jūros. Aš ir dukra mėgstame vaikščioti po miestą. O vyras su berniukais galėtų visą dieną būti prie jūros: jie žaidžia, plaukioja, bėgioja. 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lt">
                <a:solidFill>
                  <a:schemeClr val="dk1"/>
                </a:solidFill>
              </a:rPr>
              <a:t>Jiems linksma! Mūsų seneliai gyvena kaime, sodyboje prie miško. Per atostogas visada važiuojame pas senelius, vyro tėvus. Mano sūnūs su seneliu žvejoja ežere, o dukra su močiute labai mėgsta grybauti. Rytą jos išeina į mišką, o vakare jau verdame grybus su bulvėmis. Visiems patinka grybai, labai skanu!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idx="1" type="body"/>
          </p:nvPr>
        </p:nvSpPr>
        <p:spPr>
          <a:xfrm>
            <a:off x="311700" y="327775"/>
            <a:ext cx="8520600" cy="45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1 Kristina turi tris vaikus.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2 Šeimai patinka sportuoti.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3 Rudenį šeima su vaikais eina į operą.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4 Kristinos šeima nemėgsta muzikos.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5 Kristina anksčiau nemokėjo slidinėti.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6 Šią vasarą šeima važiuos į Italiją automobiliu.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7 Kristinos vyras su sūnumis mėgsta būti prie jūros.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8 Sūnūs nemėgsta žvejoti.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9 Močiutei ir anūkei patinka grybauti.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lt">
                <a:solidFill>
                  <a:schemeClr val="dk1"/>
                </a:solidFill>
              </a:rPr>
              <a:t>10 Kaime šeima valgo grybus.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/>
          <p:nvPr>
            <p:ph idx="1" type="body"/>
          </p:nvPr>
        </p:nvSpPr>
        <p:spPr>
          <a:xfrm>
            <a:off x="311700" y="327775"/>
            <a:ext cx="8520600" cy="45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1 Kristina turi tris vaikus.  </a:t>
            </a:r>
            <a:r>
              <a:rPr lang="lt">
                <a:solidFill>
                  <a:srgbClr val="980000"/>
                </a:solidFill>
              </a:rPr>
              <a:t>T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2 Šeimai patinka sportuoti. </a:t>
            </a:r>
            <a:r>
              <a:rPr lang="lt">
                <a:solidFill>
                  <a:srgbClr val="980000"/>
                </a:solidFill>
              </a:rPr>
              <a:t>T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3 Rudenį šeima su vaikais eina į operą. </a:t>
            </a:r>
            <a:r>
              <a:rPr lang="lt">
                <a:solidFill>
                  <a:srgbClr val="980000"/>
                </a:solidFill>
              </a:rPr>
              <a:t>N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4 Kristinos šeima nemėgsta muzikos. </a:t>
            </a:r>
            <a:r>
              <a:rPr lang="lt">
                <a:solidFill>
                  <a:srgbClr val="980000"/>
                </a:solidFill>
              </a:rPr>
              <a:t>N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5 Kristina anksčiau nemokėjo slidinėti. </a:t>
            </a:r>
            <a:r>
              <a:rPr lang="lt">
                <a:solidFill>
                  <a:srgbClr val="980000"/>
                </a:solidFill>
              </a:rPr>
              <a:t>T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6 Šią vasarą šeima važiuos į Italiją automobiliu. </a:t>
            </a:r>
            <a:r>
              <a:rPr lang="lt">
                <a:solidFill>
                  <a:srgbClr val="980000"/>
                </a:solidFill>
              </a:rPr>
              <a:t>N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7 Kristinos vyras su sūnumis mėgsta būti prie jūros. </a:t>
            </a:r>
            <a:r>
              <a:rPr lang="lt">
                <a:solidFill>
                  <a:srgbClr val="980000"/>
                </a:solidFill>
              </a:rPr>
              <a:t>T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8 Sūnūs nemėgsta žvejoti. </a:t>
            </a:r>
            <a:r>
              <a:rPr lang="lt">
                <a:solidFill>
                  <a:srgbClr val="980000"/>
                </a:solidFill>
              </a:rPr>
              <a:t>N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9 Močiutei ir anūkei patinka grybauti. </a:t>
            </a:r>
            <a:r>
              <a:rPr lang="lt">
                <a:solidFill>
                  <a:srgbClr val="980000"/>
                </a:solidFill>
              </a:rPr>
              <a:t>T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lt">
                <a:solidFill>
                  <a:schemeClr val="dk1"/>
                </a:solidFill>
              </a:rPr>
              <a:t>10 Kaime šeima valgo grybus. </a:t>
            </a:r>
            <a:r>
              <a:rPr lang="lt">
                <a:solidFill>
                  <a:srgbClr val="980000"/>
                </a:solidFill>
              </a:rPr>
              <a:t>T</a:t>
            </a:r>
            <a:endParaRPr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lt"/>
              <a:t>Diskusija</a:t>
            </a:r>
            <a:endParaRPr/>
          </a:p>
        </p:txBody>
      </p:sp>
      <p:sp>
        <p:nvSpPr>
          <p:cNvPr id="94" name="Google Shape;9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lt">
                <a:solidFill>
                  <a:schemeClr val="dk1"/>
                </a:solidFill>
              </a:rPr>
              <a:t>Ką veiki laisvalaikiu?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lt">
                <a:solidFill>
                  <a:schemeClr val="dk1"/>
                </a:solidFill>
              </a:rPr>
              <a:t>Ką veiki per atostogas?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lt">
                <a:solidFill>
                  <a:schemeClr val="dk1"/>
                </a:solidFill>
              </a:rPr>
              <a:t>Ką veiki savaitgaliais?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lt">
                <a:solidFill>
                  <a:schemeClr val="dk1"/>
                </a:solidFill>
              </a:rPr>
              <a:t>Ką veiki penktadieniais?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lt">
                <a:solidFill>
                  <a:schemeClr val="dk1"/>
                </a:solidFill>
              </a:rPr>
              <a:t>Kokia yra tavo mėgstamiausia savaitės diena? Kodėl?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lt">
                <a:solidFill>
                  <a:schemeClr val="dk1"/>
                </a:solidFill>
              </a:rPr>
              <a:t>Koks tavo mėgstamiausias mėnesis? Kodėl?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lt"/>
              <a:t>Accusative case of pronouns</a:t>
            </a:r>
            <a:endParaRPr/>
          </a:p>
        </p:txBody>
      </p:sp>
      <p:sp>
        <p:nvSpPr>
          <p:cNvPr id="100" name="Google Shape;100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1. Rytoj mano gimtadienis. Ateik pas ………… (aš) į svečius!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2. Mano seneliai gyvena kaime. Rytoj važiuoju pas ………… (jie).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3. Aš atvažiuosiu pas ……………. (tu) rytoj.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4. Savaitgalį pas ……….. (mes) atvažiuos draugai.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5. Aš dažnai klausau šios dainos. Labai mėgstu ……….. (ji).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6. Man patinka šis paveikslas. Pirksiu ………… (jis).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7. Kviečiu ………… (jūs) į spektaklį!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lt">
                <a:solidFill>
                  <a:schemeClr val="dk1"/>
                </a:solidFill>
              </a:rPr>
              <a:t>8. Aš turiu dvi drauges. Dažnai einu pas ………… (jos) į svečius.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