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9A363FE-E71E-4B7E-83FC-DC5A5E7B3031}">
  <a:tblStyle styleId="{69A363FE-E71E-4B7E-83FC-DC5A5E7B30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3f63142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3f63142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20dff05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20dff05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20dff052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20dff052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20dff052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20dff052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f3f63142e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f3f63142e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3f63142e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f3f63142e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20dff0521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20dff0521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20dff0521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20dff0521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c20dff0521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c20dff0521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ksternams.nsa.smm.lt/lt-exam/lt-levels-and-categori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229100"/>
            <a:ext cx="8520600" cy="472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1. Klasėje sėdi 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šeši berniukai ir penkios mergaitės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 (6 berniukas, 5 mergaitė)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2. Aš matau …...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septynias gražias gėles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....... (7 graži gėlė)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3. Mano draugė turi .......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tris mažas kates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........ (3 maža katė)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4. Autobusu važiavo 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keturios mielos tetos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 (4 miela teta)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5. Ji augina 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du stiprius sūnus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 (2 stiprus sūnus)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6. Lauke bėgioja ......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dešimt šunų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 (10 šuo)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7. Pusryčiams valgiau 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devynias mažas bandeles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 (9 maža bandelė)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8. Tėtis pirko ......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aštuonias naujas knygas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....... (8 nauja knyga)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9. Mokykloje mokosi 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dvidešimt trys geri vaikai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....... (23 geras vaikas)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10. Į mano šventę atėjo ......</a:t>
            </a:r>
            <a:r>
              <a:rPr lang="lt" sz="1500">
                <a:solidFill>
                  <a:srgbClr val="980000"/>
                </a:solidFill>
                <a:highlight>
                  <a:srgbClr val="FFFFFF"/>
                </a:highlight>
              </a:rPr>
              <a:t>septyni geri puikūs draugai</a:t>
            </a:r>
            <a:r>
              <a:rPr lang="lt" sz="1500">
                <a:solidFill>
                  <a:srgbClr val="222222"/>
                </a:solidFill>
                <a:highlight>
                  <a:srgbClr val="FFFFFF"/>
                </a:highlight>
              </a:rPr>
              <a:t>..... (7 geras puikus draugas)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Kas čia yra?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750" y="572700"/>
            <a:ext cx="8046500" cy="457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Ko čia nėra?</a:t>
            </a:r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415" y="572700"/>
            <a:ext cx="8376885" cy="457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415225"/>
            <a:ext cx="8520600" cy="45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mama ir tėvas yra mano ……….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vaikų motina yra mano ……….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brolio duktė yra mano ……….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Tėvo sesuo yra mano ………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brolis yra mano ……..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vaikų tėvas yra mano ……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Tėvo mama yra mano ……..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Aš, mano vyras, sūnus ir duktė yra mano ………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tėvas yra mano 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brolio sūnus yra mano ………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311700" y="415225"/>
            <a:ext cx="8520600" cy="45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mama ir tėvas yra mano …</a:t>
            </a:r>
            <a:r>
              <a:rPr lang="lt">
                <a:solidFill>
                  <a:srgbClr val="980000"/>
                </a:solidFill>
              </a:rPr>
              <a:t>tėvai</a:t>
            </a:r>
            <a:r>
              <a:rPr lang="lt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vaikų motina yra mano …</a:t>
            </a:r>
            <a:r>
              <a:rPr lang="lt">
                <a:solidFill>
                  <a:srgbClr val="980000"/>
                </a:solidFill>
              </a:rPr>
              <a:t>žmona</a:t>
            </a:r>
            <a:r>
              <a:rPr lang="lt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brolio duktė yra mano …</a:t>
            </a:r>
            <a:r>
              <a:rPr lang="lt">
                <a:solidFill>
                  <a:srgbClr val="980000"/>
                </a:solidFill>
              </a:rPr>
              <a:t>pusseserė</a:t>
            </a:r>
            <a:r>
              <a:rPr lang="lt">
                <a:solidFill>
                  <a:schemeClr val="dk1"/>
                </a:solidFill>
              </a:rPr>
              <a:t>…….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Tėvo sesuo yra mano …</a:t>
            </a:r>
            <a:r>
              <a:rPr lang="lt">
                <a:solidFill>
                  <a:srgbClr val="980000"/>
                </a:solidFill>
              </a:rPr>
              <a:t>teta</a:t>
            </a:r>
            <a:r>
              <a:rPr lang="lt">
                <a:solidFill>
                  <a:schemeClr val="dk1"/>
                </a:solidFill>
              </a:rPr>
              <a:t>……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brolis yra mano …</a:t>
            </a:r>
            <a:r>
              <a:rPr lang="lt">
                <a:solidFill>
                  <a:srgbClr val="980000"/>
                </a:solidFill>
              </a:rPr>
              <a:t>dėdė</a:t>
            </a:r>
            <a:r>
              <a:rPr lang="lt">
                <a:solidFill>
                  <a:schemeClr val="dk1"/>
                </a:solidFill>
              </a:rPr>
              <a:t>…..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Mano vaikų tėvas yra mano …</a:t>
            </a:r>
            <a:r>
              <a:rPr lang="lt">
                <a:solidFill>
                  <a:srgbClr val="980000"/>
                </a:solidFill>
              </a:rPr>
              <a:t>vyras</a:t>
            </a:r>
            <a:r>
              <a:rPr lang="lt">
                <a:solidFill>
                  <a:schemeClr val="dk1"/>
                </a:solidFill>
              </a:rPr>
              <a:t>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Tėvo mama yra mano …</a:t>
            </a:r>
            <a:r>
              <a:rPr lang="lt">
                <a:solidFill>
                  <a:srgbClr val="980000"/>
                </a:solidFill>
              </a:rPr>
              <a:t>močiutė / senelė</a:t>
            </a:r>
            <a:r>
              <a:rPr lang="lt">
                <a:solidFill>
                  <a:schemeClr val="dk1"/>
                </a:solidFill>
              </a:rPr>
              <a:t>…..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Aš, mano vyras, sūnus ir duktė yra mano …</a:t>
            </a:r>
            <a:r>
              <a:rPr lang="lt">
                <a:solidFill>
                  <a:srgbClr val="980000"/>
                </a:solidFill>
              </a:rPr>
              <a:t>šeima</a:t>
            </a:r>
            <a:r>
              <a:rPr lang="lt">
                <a:solidFill>
                  <a:schemeClr val="dk1"/>
                </a:solidFill>
              </a:rPr>
              <a:t>……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tėvas yra mano …</a:t>
            </a:r>
            <a:r>
              <a:rPr lang="lt">
                <a:solidFill>
                  <a:srgbClr val="980000"/>
                </a:solidFill>
              </a:rPr>
              <a:t>senelis</a:t>
            </a:r>
            <a:r>
              <a:rPr lang="lt">
                <a:solidFill>
                  <a:schemeClr val="dk1"/>
                </a:solidFill>
              </a:rPr>
              <a:t>….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Mamos brolio sūnus yra mano …</a:t>
            </a:r>
            <a:r>
              <a:rPr lang="lt">
                <a:solidFill>
                  <a:srgbClr val="980000"/>
                </a:solidFill>
              </a:rPr>
              <a:t>pusbrolis</a:t>
            </a:r>
            <a:r>
              <a:rPr lang="lt">
                <a:solidFill>
                  <a:schemeClr val="dk1"/>
                </a:solidFill>
              </a:rPr>
              <a:t>……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18"/>
          <p:cNvGraphicFramePr/>
          <p:nvPr/>
        </p:nvGraphicFramePr>
        <p:xfrm>
          <a:off x="624338" y="51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{69A363FE-E71E-4B7E-83FC-DC5A5E7B3031}</a:tableStyleId>
              </a:tblPr>
              <a:tblGrid>
                <a:gridCol w="2910425"/>
                <a:gridCol w="4984900"/>
              </a:tblGrid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Vaikas - vaikai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vaikų jūs turite?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Sesuo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Draugas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Brolis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Sekretorė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Miestas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Senelis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Teta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Draugė 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624338" y="514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{69A363FE-E71E-4B7E-83FC-DC5A5E7B3031}</a:tableStyleId>
              </a:tblPr>
              <a:tblGrid>
                <a:gridCol w="2910425"/>
                <a:gridCol w="4984900"/>
              </a:tblGrid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Vaikas - vaikai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vaikų jūs turite?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Sesuo 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- seserys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seserų jūs turite?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Draugas 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- draugai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draugų tu turi?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Brolis 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- broliai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brolių ji turi?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Sekretorė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 - sekretorės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sekretorių jis turi?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Miestas 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- miestai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miestų yra Lietuvoje?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Senelis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 - seneliai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senelių jūs turite?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Teta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 - tetos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tetų mes turime?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/>
                        <a:t>Draugė</a:t>
                      </a: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 - draugės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2000">
                          <a:solidFill>
                            <a:srgbClr val="980000"/>
                          </a:solidFill>
                        </a:rPr>
                        <a:t>Kiek draugių ji turi?</a:t>
                      </a:r>
                      <a:endParaRPr sz="20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lt" u="sng">
                <a:solidFill>
                  <a:schemeClr val="hlink"/>
                </a:solidFill>
                <a:hlinkClick r:id="rId3"/>
              </a:rPr>
              <a:t>https://eksternams.nsa.smm.lt/lt-exam/lt-levels-and-categories</a:t>
            </a:r>
            <a:r>
              <a:rPr lang="lt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Nauji žodžiai ir frazės</a:t>
            </a:r>
            <a:endParaRPr/>
          </a:p>
        </p:txBody>
      </p:sp>
      <p:sp>
        <p:nvSpPr>
          <p:cNvPr id="98" name="Google Shape;9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Kūdikis </a:t>
            </a:r>
            <a:r>
              <a:rPr lang="lt">
                <a:solidFill>
                  <a:srgbClr val="980000"/>
                </a:solidFill>
              </a:rPr>
              <a:t>- a baby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Anūkas </a:t>
            </a:r>
            <a:r>
              <a:rPr lang="lt">
                <a:solidFill>
                  <a:srgbClr val="980000"/>
                </a:solidFill>
              </a:rPr>
              <a:t>- a grandson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Anūkė </a:t>
            </a:r>
            <a:r>
              <a:rPr lang="lt">
                <a:solidFill>
                  <a:srgbClr val="980000"/>
                </a:solidFill>
              </a:rPr>
              <a:t>- a granddaughter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Išsiskyręs </a:t>
            </a:r>
            <a:r>
              <a:rPr lang="lt">
                <a:solidFill>
                  <a:srgbClr val="980000"/>
                </a:solidFill>
              </a:rPr>
              <a:t> - divorced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Giminės </a:t>
            </a:r>
            <a:r>
              <a:rPr lang="lt">
                <a:solidFill>
                  <a:srgbClr val="980000"/>
                </a:solidFill>
              </a:rPr>
              <a:t>- relatives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Pasiilgti </a:t>
            </a:r>
            <a:r>
              <a:rPr lang="lt">
                <a:solidFill>
                  <a:srgbClr val="980000"/>
                </a:solidFill>
              </a:rPr>
              <a:t>- to long somebody, to miss somebody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Girdėti </a:t>
            </a:r>
            <a:r>
              <a:rPr lang="lt">
                <a:solidFill>
                  <a:srgbClr val="980000"/>
                </a:solidFill>
              </a:rPr>
              <a:t>- to hear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