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59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vVC+zEZOn3xLI2LGsAkOcV8bA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lt"/>
              <a:t>Ką? Ackusativ</a:t>
            </a:r>
            <a:endParaRPr/>
          </a:p>
        </p:txBody>
      </p:sp>
      <p:sp>
        <p:nvSpPr>
          <p:cNvPr id="93" name="Google Shape;93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lt">
                <a:solidFill>
                  <a:srgbClr val="000000"/>
                </a:solidFill>
              </a:rPr>
              <a:t>Turiu - ką?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lt">
                <a:solidFill>
                  <a:srgbClr val="000000"/>
                </a:solidFill>
              </a:rPr>
              <a:t>Mėgstu - ką?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lt">
                <a:solidFill>
                  <a:srgbClr val="000000"/>
                </a:solidFill>
              </a:rPr>
              <a:t>Matau - ką?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lt">
                <a:solidFill>
                  <a:srgbClr val="000000"/>
                </a:solidFill>
              </a:rPr>
              <a:t>        vns.                     dgs.</a:t>
            </a:r>
            <a:endParaRPr>
              <a:solidFill>
                <a:srgbClr val="000000"/>
              </a:solidFill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lt">
                <a:solidFill>
                  <a:srgbClr val="000000"/>
                </a:solidFill>
              </a:rPr>
              <a:t>-ą, -į                      - us   </a:t>
            </a:r>
            <a:endParaRPr>
              <a:solidFill>
                <a:srgbClr val="000000"/>
              </a:solidFill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lt">
                <a:solidFill>
                  <a:srgbClr val="000000"/>
                </a:solidFill>
              </a:rPr>
              <a:t>-ų                         - us</a:t>
            </a:r>
            <a:endParaRPr>
              <a:solidFill>
                <a:srgbClr val="000000"/>
              </a:solidFill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lt">
                <a:solidFill>
                  <a:srgbClr val="000000"/>
                </a:solidFill>
              </a:rPr>
              <a:t>-ą                         - as, </a:t>
            </a:r>
            <a:endParaRPr>
              <a:solidFill>
                <a:srgbClr val="000000"/>
              </a:solidFill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lt">
                <a:solidFill>
                  <a:srgbClr val="000000"/>
                </a:solidFill>
              </a:rPr>
              <a:t>-ę                         - es  </a:t>
            </a:r>
            <a:endParaRPr>
              <a:solidFill>
                <a:srgbClr val="000000"/>
              </a:solidFill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lt">
                <a:solidFill>
                  <a:srgbClr val="000000"/>
                </a:solidFill>
              </a:rPr>
              <a:t>-į                            -is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lt"/>
              <a:t>Ko? Genitiv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lt"/>
              <a:t>    </a:t>
            </a:r>
            <a:endParaRPr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None/>
            </a:pPr>
            <a:r>
              <a:rPr lang="lt">
                <a:solidFill>
                  <a:srgbClr val="FF0000"/>
                </a:solidFill>
              </a:rPr>
              <a:t>Ne</a:t>
            </a:r>
            <a:r>
              <a:rPr lang="lt">
                <a:solidFill>
                  <a:srgbClr val="000000"/>
                </a:solidFill>
              </a:rPr>
              <a:t>noriu - ko?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FF0000"/>
              </a:buClr>
              <a:buSzPts val="1800"/>
              <a:buNone/>
            </a:pPr>
            <a:r>
              <a:rPr lang="lt">
                <a:solidFill>
                  <a:srgbClr val="FF0000"/>
                </a:solidFill>
              </a:rPr>
              <a:t>Ne</a:t>
            </a:r>
            <a:r>
              <a:rPr lang="lt">
                <a:solidFill>
                  <a:srgbClr val="000000"/>
                </a:solidFill>
              </a:rPr>
              <a:t>mėgstu - ko?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FF0000"/>
              </a:buClr>
              <a:buSzPts val="1800"/>
              <a:buNone/>
            </a:pPr>
            <a:r>
              <a:rPr lang="lt">
                <a:solidFill>
                  <a:srgbClr val="FF0000"/>
                </a:solidFill>
              </a:rPr>
              <a:t>Ne</a:t>
            </a:r>
            <a:r>
              <a:rPr lang="lt">
                <a:solidFill>
                  <a:srgbClr val="000000"/>
                </a:solidFill>
              </a:rPr>
              <a:t>matau - ko?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lt">
                <a:solidFill>
                  <a:srgbClr val="000000"/>
                </a:solidFill>
              </a:rPr>
              <a:t>        vns.                         dgs.</a:t>
            </a:r>
            <a:endParaRPr>
              <a:solidFill>
                <a:srgbClr val="000000"/>
              </a:solidFill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lt">
                <a:solidFill>
                  <a:srgbClr val="000000"/>
                </a:solidFill>
              </a:rPr>
              <a:t>- (i)o                        - (i)ų, </a:t>
            </a:r>
            <a:endParaRPr>
              <a:solidFill>
                <a:srgbClr val="000000"/>
              </a:solidFill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lt">
                <a:solidFill>
                  <a:srgbClr val="000000"/>
                </a:solidFill>
              </a:rPr>
              <a:t>-aus                         - ų</a:t>
            </a:r>
            <a:endParaRPr>
              <a:solidFill>
                <a:srgbClr val="000000"/>
              </a:solidFill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lt">
                <a:solidFill>
                  <a:srgbClr val="000000"/>
                </a:solidFill>
              </a:rPr>
              <a:t>-os                           - ų, </a:t>
            </a:r>
            <a:endParaRPr>
              <a:solidFill>
                <a:srgbClr val="000000"/>
              </a:solidFill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lt">
                <a:solidFill>
                  <a:srgbClr val="000000"/>
                </a:solidFill>
              </a:rPr>
              <a:t>-ės                           -ių</a:t>
            </a:r>
            <a:endParaRPr>
              <a:solidFill>
                <a:srgbClr val="000000"/>
              </a:solidFill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lt">
                <a:solidFill>
                  <a:srgbClr val="000000"/>
                </a:solidFill>
              </a:rPr>
              <a:t>-ies                          - ų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A33B6-BD5A-4D52-9218-52E9B3114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691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err="1"/>
              <a:t>Įvardžiai</a:t>
            </a:r>
            <a:r>
              <a:rPr lang="en-US" sz="3600" dirty="0"/>
              <a:t>: </a:t>
            </a:r>
            <a:r>
              <a:rPr lang="en-US" sz="3600" dirty="0" err="1"/>
              <a:t>aš</a:t>
            </a:r>
            <a:r>
              <a:rPr lang="en-US" sz="3600" dirty="0"/>
              <a:t>, </a:t>
            </a:r>
            <a:r>
              <a:rPr lang="en-US" sz="3600" dirty="0" err="1"/>
              <a:t>tu</a:t>
            </a:r>
            <a:r>
              <a:rPr lang="en-US" sz="3600" dirty="0"/>
              <a:t>, </a:t>
            </a:r>
            <a:r>
              <a:rPr lang="en-US" sz="3600" dirty="0" err="1"/>
              <a:t>jis</a:t>
            </a:r>
            <a:r>
              <a:rPr lang="en-US" sz="3600" dirty="0"/>
              <a:t>, </a:t>
            </a:r>
            <a:r>
              <a:rPr lang="en-US" sz="3600" dirty="0" err="1"/>
              <a:t>ji,mes</a:t>
            </a:r>
            <a:r>
              <a:rPr lang="en-US" sz="3600" dirty="0"/>
              <a:t> , </a:t>
            </a:r>
            <a:r>
              <a:rPr lang="en-US" sz="3600" dirty="0" err="1"/>
              <a:t>jūs</a:t>
            </a:r>
            <a:r>
              <a:rPr lang="en-US" sz="3600" dirty="0"/>
              <a:t>, </a:t>
            </a:r>
            <a:r>
              <a:rPr lang="en-US" sz="3600" dirty="0" err="1"/>
              <a:t>jie</a:t>
            </a:r>
            <a:r>
              <a:rPr lang="en-US" sz="3600" dirty="0"/>
              <a:t>, </a:t>
            </a:r>
            <a:r>
              <a:rPr lang="en-US" sz="3600" dirty="0" err="1"/>
              <a:t>jos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BB1EC-EB8F-4941-9F88-01442DAC3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8747" y="1846173"/>
            <a:ext cx="10987355" cy="4351338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1600"/>
              </a:spcAft>
            </a:pPr>
            <a:r>
              <a:rPr lang="lt-LT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Dabar: </a:t>
            </a:r>
            <a:endParaRPr lang="lt-LT" sz="2400" b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1600"/>
              </a:spcAft>
            </a:pPr>
            <a:r>
              <a:rPr lang="lt-LT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____ valgau, ____ neša, ____ perkame, _____ dirbu, ______ mylite, ______ tyliu, ______ geriu, _______ esu, _____ yra lietuvė, _____ einame, ____ plaukiu,______ turiu, ______ bėgame, _____ darai, ____ miega, </a:t>
            </a:r>
            <a:endParaRPr lang="lt-LT" sz="2400" b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1600"/>
              </a:spcAft>
            </a:pPr>
            <a:r>
              <a:rPr lang="lt-LT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Vakar:</a:t>
            </a:r>
            <a:endParaRPr lang="lt-LT" sz="2400" b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1600"/>
              </a:spcAft>
            </a:pPr>
            <a:r>
              <a:rPr lang="lt-LT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_____ nešė, _____ dariau, _____ gėrėte, ______ valgėme, ______ miegojome, ______ plovei, _____ žaidė, ______ tvarkei, ______ važiavo, ______ skaitei, _____ turėjai, _____ buvome, ______ gavo, ______ dirbai, ____ ėjo, ___ buvau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lt-LT" sz="2400" b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83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322200" y="5666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lt"/>
              <a:t>d - dž ir t - č</a:t>
            </a:r>
            <a:endParaRPr/>
          </a:p>
        </p:txBody>
      </p:sp>
      <p:sp>
        <p:nvSpPr>
          <p:cNvPr id="105" name="Google Shape;105;p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lt" sz="3200">
                <a:solidFill>
                  <a:srgbClr val="000000"/>
                </a:solidFill>
              </a:rPr>
              <a:t>Ma</a:t>
            </a:r>
            <a:r>
              <a:rPr lang="lt" sz="3200">
                <a:solidFill>
                  <a:srgbClr val="FF0000"/>
                </a:solidFill>
              </a:rPr>
              <a:t>t</a:t>
            </a:r>
            <a:r>
              <a:rPr lang="lt" sz="3200">
                <a:solidFill>
                  <a:srgbClr val="000000"/>
                </a:solidFill>
              </a:rPr>
              <a:t>ė, žai</a:t>
            </a:r>
            <a:r>
              <a:rPr lang="lt" sz="3200">
                <a:solidFill>
                  <a:srgbClr val="FF0000"/>
                </a:solidFill>
              </a:rPr>
              <a:t>d</a:t>
            </a:r>
            <a:r>
              <a:rPr lang="lt" sz="3200">
                <a:solidFill>
                  <a:srgbClr val="000000"/>
                </a:solidFill>
              </a:rPr>
              <a:t>ė i datid</a:t>
            </a:r>
            <a:endParaRPr sz="32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lt">
                <a:solidFill>
                  <a:srgbClr val="000000"/>
                </a:solidFill>
              </a:rPr>
              <a:t>Aš ma</a:t>
            </a:r>
            <a:r>
              <a:rPr lang="lt">
                <a:solidFill>
                  <a:srgbClr val="FF0000"/>
                </a:solidFill>
              </a:rPr>
              <a:t>č</a:t>
            </a:r>
            <a:r>
              <a:rPr lang="lt">
                <a:solidFill>
                  <a:srgbClr val="000000"/>
                </a:solidFill>
              </a:rPr>
              <a:t>iau, žai</a:t>
            </a:r>
            <a:r>
              <a:rPr lang="lt">
                <a:solidFill>
                  <a:srgbClr val="FF0000"/>
                </a:solidFill>
              </a:rPr>
              <a:t>dž</a:t>
            </a:r>
            <a:r>
              <a:rPr lang="lt">
                <a:solidFill>
                  <a:srgbClr val="000000"/>
                </a:solidFill>
              </a:rPr>
              <a:t>iau        Mes matėme, žaidėme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lt">
                <a:solidFill>
                  <a:srgbClr val="000000"/>
                </a:solidFill>
              </a:rPr>
              <a:t>Tu matei, žaidei               Jūs matėte, žaidėte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lt">
                <a:solidFill>
                  <a:srgbClr val="000000"/>
                </a:solidFill>
              </a:rPr>
              <a:t>Jis, ji mat</a:t>
            </a:r>
            <a:r>
              <a:rPr lang="lt">
                <a:solidFill>
                  <a:srgbClr val="FF0000"/>
                </a:solidFill>
              </a:rPr>
              <a:t>ė</a:t>
            </a:r>
            <a:r>
              <a:rPr lang="lt">
                <a:solidFill>
                  <a:srgbClr val="000000"/>
                </a:solidFill>
              </a:rPr>
              <a:t>, žaidė            Jie, jos matė, žaidė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rgbClr val="000000"/>
              </a:buClr>
              <a:buSzPts val="1800"/>
              <a:buNone/>
            </a:pPr>
            <a:r>
              <a:rPr lang="lt" i="1">
                <a:solidFill>
                  <a:srgbClr val="000000"/>
                </a:solidFill>
              </a:rPr>
              <a:t>skai</a:t>
            </a:r>
            <a:r>
              <a:rPr lang="lt" i="1">
                <a:solidFill>
                  <a:srgbClr val="FF0000"/>
                </a:solidFill>
              </a:rPr>
              <a:t>t</a:t>
            </a:r>
            <a:r>
              <a:rPr lang="lt" i="1">
                <a:solidFill>
                  <a:srgbClr val="000000"/>
                </a:solidFill>
              </a:rPr>
              <a:t>ė, me</a:t>
            </a:r>
            <a:r>
              <a:rPr lang="lt" i="1">
                <a:solidFill>
                  <a:srgbClr val="FF0000"/>
                </a:solidFill>
              </a:rPr>
              <a:t>t</a:t>
            </a:r>
            <a:r>
              <a:rPr lang="lt" i="1">
                <a:solidFill>
                  <a:srgbClr val="000000"/>
                </a:solidFill>
              </a:rPr>
              <a:t>ė, gau</a:t>
            </a:r>
            <a:r>
              <a:rPr lang="lt" i="1">
                <a:solidFill>
                  <a:srgbClr val="FF0000"/>
                </a:solidFill>
              </a:rPr>
              <a:t>d</a:t>
            </a:r>
            <a:r>
              <a:rPr lang="lt" i="1">
                <a:solidFill>
                  <a:srgbClr val="000000"/>
                </a:solidFill>
              </a:rPr>
              <a:t>ė, vertė, baudė, valgė</a:t>
            </a:r>
            <a:endParaRPr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lt" sz="3200" b="1"/>
              <a:t>Nuotaika</a:t>
            </a:r>
            <a:endParaRPr sz="3200" b="1"/>
          </a:p>
        </p:txBody>
      </p:sp>
      <p:sp>
        <p:nvSpPr>
          <p:cNvPr id="111" name="Google Shape;111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lt" dirty="0">
                <a:solidFill>
                  <a:srgbClr val="000000"/>
                </a:solidFill>
              </a:rPr>
              <a:t>gera nuotaika: smagu, malonu, puikiai einasi, žvalus, išsimiegojęs, pailsėjęs,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lt" dirty="0">
                <a:solidFill>
                  <a:srgbClr val="000000"/>
                </a:solidFill>
              </a:rPr>
              <a:t>bloga nuotaika: pikta, nemalonu, sunku, pavargęs, susirūpinęs, neramu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lt"/>
              <a:t>Martynas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32ECD-2633-4798-8BD2-60B7E085ED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26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</a:rPr>
              <a:t>mergina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</a:p>
          <a:p>
            <a:pPr marL="4826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</a:rPr>
              <a:t>gyvenamoji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vieta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</a:p>
          <a:p>
            <a:pPr marL="4826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</a:rPr>
              <a:t>vaikai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</a:p>
          <a:p>
            <a:pPr marL="4826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</a:rPr>
              <a:t>veiklos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ryte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</a:p>
          <a:p>
            <a:pPr marL="4826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</a:rPr>
              <a:t>pusryčiai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</a:p>
          <a:p>
            <a:pPr marL="4826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</a:rPr>
              <a:t>dirba</a:t>
            </a:r>
            <a:r>
              <a:rPr lang="en-US" sz="2400" dirty="0">
                <a:solidFill>
                  <a:srgbClr val="000000"/>
                </a:solidFill>
              </a:rPr>
              <a:t>:</a:t>
            </a:r>
          </a:p>
          <a:p>
            <a:pPr marL="4826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</a:rPr>
              <a:t>vakaras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</a:p>
          <a:p>
            <a:pPr marL="4826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</a:rPr>
              <a:t>maistas</a:t>
            </a:r>
            <a:r>
              <a:rPr lang="en-US" sz="2400" dirty="0">
                <a:solidFill>
                  <a:srgbClr val="000000"/>
                </a:solidFill>
              </a:rPr>
              <a:t>:</a:t>
            </a:r>
          </a:p>
          <a:p>
            <a:pPr marL="4826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</a:rPr>
              <a:t>tvarkytis</a:t>
            </a:r>
            <a:r>
              <a:rPr lang="en-US" sz="2400" dirty="0">
                <a:solidFill>
                  <a:srgbClr val="000000"/>
                </a:solidFill>
              </a:rPr>
              <a:t>:  </a:t>
            </a:r>
          </a:p>
          <a:p>
            <a:pPr marL="4826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</a:rPr>
              <a:t>apsipirkti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</a:p>
          <a:p>
            <a:pPr marL="4826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</a:rPr>
              <a:t>Šeštadienis</a:t>
            </a:r>
            <a:r>
              <a:rPr lang="en-US" sz="2400" dirty="0">
                <a:solidFill>
                  <a:srgbClr val="000000"/>
                </a:solidFill>
              </a:rPr>
              <a:t>:</a:t>
            </a:r>
          </a:p>
          <a:p>
            <a:pPr marL="4826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</a:rPr>
              <a:t>Sekmadienis</a:t>
            </a:r>
            <a:r>
              <a:rPr lang="en-US" sz="2400" dirty="0">
                <a:solidFill>
                  <a:srgbClr val="000000"/>
                </a:solidFill>
              </a:rPr>
              <a:t>: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317</Words>
  <Application>Microsoft Office PowerPoint</Application>
  <PresentationFormat>Widescreen</PresentationFormat>
  <Paragraphs>48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Ką? Ackusativ</vt:lpstr>
      <vt:lpstr>Ko? Genitiv     </vt:lpstr>
      <vt:lpstr>Įvardžiai: aš, tu, jis, ji,mes , jūs, jie, jos </vt:lpstr>
      <vt:lpstr>d - dž ir t - č</vt:lpstr>
      <vt:lpstr>Nuotaika</vt:lpstr>
      <vt:lpstr>Martynas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Ką? Ackusativ</dc:title>
  <dc:creator>Jurate Cibirkaite</dc:creator>
  <cp:lastModifiedBy>Jurate Cibirkaite</cp:lastModifiedBy>
  <cp:revision>4</cp:revision>
  <dcterms:created xsi:type="dcterms:W3CDTF">2021-08-13T07:21:41Z</dcterms:created>
  <dcterms:modified xsi:type="dcterms:W3CDTF">2021-10-18T11:54:06Z</dcterms:modified>
</cp:coreProperties>
</file>