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3E_F5F924FE.xml" ContentType="application/vnd.ms-powerpoint.comment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302" r:id="rId3"/>
    <p:sldId id="303" r:id="rId4"/>
    <p:sldId id="305" r:id="rId5"/>
    <p:sldId id="307" r:id="rId6"/>
    <p:sldId id="318" r:id="rId7"/>
    <p:sldId id="309" r:id="rId8"/>
  </p:sldIdLst>
  <p:sldSz cx="12192000" cy="6858000"/>
  <p:notesSz cx="6858000" cy="9144000"/>
  <p:embeddedFontLst>
    <p:embeddedFont>
      <p:font typeface="Raleway" pitchFamily="2" charset="77"/>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CLd5ZkPm7CT5kvhe9fbpvLacOt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25646-1D6D-4348-829C-F8B4916F932E}" name="Aleksandr Poniatajev" initials="AP" userId="24a20689abd6a62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5"/>
    <p:restoredTop sz="94698"/>
  </p:normalViewPr>
  <p:slideViewPr>
    <p:cSldViewPr snapToGrid="0">
      <p:cViewPr varScale="1">
        <p:scale>
          <a:sx n="111" d="100"/>
          <a:sy n="111" d="100"/>
        </p:scale>
        <p:origin x="122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51" Type="http://schemas.openxmlformats.org/officeDocument/2006/relationships/tableStyles" Target="tableStyles.xml"/><Relationship Id="rId3" Type="http://schemas.openxmlformats.org/officeDocument/2006/relationships/slide" Target="slides/slide2.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49" Type="http://schemas.openxmlformats.org/officeDocument/2006/relationships/viewProps" Target="viewProps.xml"/><Relationship Id="rId10" Type="http://schemas.openxmlformats.org/officeDocument/2006/relationships/font" Target="fonts/font1.fntdata"/><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notesMaster" Target="notesMasters/notesMaster1.xml"/><Relationship Id="rId48" Type="http://schemas.openxmlformats.org/officeDocument/2006/relationships/presProps" Target="presProps.xml"/></Relationships>
</file>

<file path=ppt/comments/modernComment_13E_F5F924FE.xml><?xml version="1.0" encoding="utf-8"?>
<p188:cmLst xmlns:a="http://schemas.openxmlformats.org/drawingml/2006/main" xmlns:r="http://schemas.openxmlformats.org/officeDocument/2006/relationships" xmlns:p188="http://schemas.microsoft.com/office/powerpoint/2018/8/main">
  <p188:cm id="{B7C955F2-2FBA-5348-8965-802354FCAF75}" authorId="{F3925646-1D6D-4348-829C-F8B4916F932E}" created="2024-04-02T14:29:06.904">
    <pc:sldMkLst xmlns:pc="http://schemas.microsoft.com/office/powerpoint/2013/main/command">
      <pc:docMk/>
      <pc:sldMk cId="4126745854" sldId="318"/>
    </pc:sldMkLst>
    <p188:txBody>
      <a:bodyPr/>
      <a:lstStyle/>
      <a:p>
        <a:r>
          <a:rPr lang="lt-LT"/>
          <a:t>1. Aš perku geltonus bananus. Jie yra dideli ir skanūs. 
2. Mergaitės yra linksmos ir protingos. Nežinau jų vardų. Jie yra sunkūs. 
3. Nupirkau braškių savo trims mažiems vaikams. Jie valgo braškes savo mažomis rankomis.
4. Man nepatinka būti dideliuose miestuose. Man patinka važiuoti į mažus ir jaukius miestelius.
5. Ji neturi vyresnių seserų; ji turi
keturis vyresnius brolius.
6. Mūsų močiutė yra sena ir graži. Ji buvo septyniose šalyse. Ji mėgsta keliauti į gražias vietas su savo dvejomis/dviem draugėmis.
7. Jų duktė turi rožinius plaukus. Manau, kad tai yra gražu, bet niekada nenorėčiau turėti rožinių plaukų.
8. Studentai valgo pigiai ir skaniai. Vakar vienas studentas valgė du riebius cepelinus.
9. Prieš savaitę aš susipažinau su penkiais aukštais žmonėmis. Susipažinau su jais mažame ir tamsiame bare aukštiems žmonėms.
10. Lietuvos miestuose jautiena yra brangi, gal truputį pigesnė kaime. Mano mama dažnai perka šešis kilogramus raudonos  mėsos.
Miestelis - a town 
septynios šalys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b292c815a6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b292c815a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893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b292c815a6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b292c815a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467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b292c815a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1" name="Google Shape;131;g1b292c815a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695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b292c815a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1" name="Google Shape;131;g1b292c815a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258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b292c815a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1" name="Google Shape;131;g1b292c815a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103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b292c815a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1" name="Google Shape;131;g1b292c815a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9562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3E_F5F924FE.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658762"/>
            <a:ext cx="9144000" cy="63909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lt-LT" sz="3600" b="1">
                <a:solidFill>
                  <a:srgbClr val="073763"/>
                </a:solidFill>
              </a:rPr>
              <a:t>„Šiaurės kryptimi“ kalbų mokykla</a:t>
            </a:r>
            <a:endParaRPr sz="3600" b="1">
              <a:solidFill>
                <a:srgbClr val="073763"/>
              </a:solidFill>
            </a:endParaRPr>
          </a:p>
        </p:txBody>
      </p:sp>
      <p:sp>
        <p:nvSpPr>
          <p:cNvPr id="85" name="Google Shape;85;p1"/>
          <p:cNvSpPr txBox="1">
            <a:spLocks noGrp="1"/>
          </p:cNvSpPr>
          <p:nvPr>
            <p:ph type="subTitle" idx="1"/>
          </p:nvPr>
        </p:nvSpPr>
        <p:spPr>
          <a:xfrm>
            <a:off x="1524000" y="1622323"/>
            <a:ext cx="9144000" cy="36354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None/>
            </a:pPr>
            <a:r>
              <a:rPr lang="lt-LT" sz="4000" b="1" dirty="0">
                <a:solidFill>
                  <a:srgbClr val="073763"/>
                </a:solidFill>
                <a:latin typeface="Raleway"/>
                <a:ea typeface="Raleway"/>
                <a:cs typeface="Raleway"/>
                <a:sym typeface="Raleway"/>
              </a:rPr>
              <a:t>A2.2</a:t>
            </a:r>
            <a:endParaRPr sz="4000" b="1" dirty="0">
              <a:solidFill>
                <a:srgbClr val="073763"/>
              </a:solidFill>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None/>
            </a:pPr>
            <a:endParaRPr sz="4600" b="1" dirty="0">
              <a:solidFill>
                <a:srgbClr val="1A1A1A"/>
              </a:solidFill>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None/>
            </a:pPr>
            <a:r>
              <a:rPr lang="lt-LT" b="1" dirty="0">
                <a:solidFill>
                  <a:schemeClr val="bg2">
                    <a:lumMod val="75000"/>
                  </a:schemeClr>
                </a:solidFill>
                <a:latin typeface="Raleway" pitchFamily="2" charset="77"/>
              </a:rPr>
              <a:t>Septinta pamoka</a:t>
            </a:r>
          </a:p>
          <a:p>
            <a:pPr marL="0" lvl="0" indent="0" algn="l" rtl="0">
              <a:lnSpc>
                <a:spcPct val="100000"/>
              </a:lnSpc>
              <a:spcBef>
                <a:spcPts val="0"/>
              </a:spcBef>
              <a:spcAft>
                <a:spcPts val="0"/>
              </a:spcAft>
              <a:buClr>
                <a:schemeClr val="dk1"/>
              </a:buClr>
              <a:buSzPts val="1100"/>
              <a:buNone/>
            </a:pPr>
            <a:endParaRPr lang="lt-LT" b="1" dirty="0">
              <a:solidFill>
                <a:schemeClr val="bg2">
                  <a:lumMod val="75000"/>
                </a:schemeClr>
              </a:solidFill>
              <a:latin typeface="Raleway" pitchFamily="2" charset="77"/>
            </a:endParaRPr>
          </a:p>
          <a:p>
            <a:pPr marL="0" lvl="0" indent="0" algn="l" rtl="0">
              <a:lnSpc>
                <a:spcPct val="100000"/>
              </a:lnSpc>
              <a:spcBef>
                <a:spcPts val="0"/>
              </a:spcBef>
              <a:spcAft>
                <a:spcPts val="0"/>
              </a:spcAft>
              <a:buClr>
                <a:schemeClr val="dk1"/>
              </a:buClr>
              <a:buSzPts val="1100"/>
              <a:buNone/>
            </a:pPr>
            <a:r>
              <a:rPr lang="lt-LT" b="1" dirty="0">
                <a:solidFill>
                  <a:schemeClr val="bg2">
                    <a:lumMod val="75000"/>
                  </a:schemeClr>
                </a:solidFill>
                <a:latin typeface="Raleway" pitchFamily="2" charset="77"/>
              </a:rPr>
              <a:t>2024.04.02</a:t>
            </a:r>
            <a:endParaRPr b="1" dirty="0">
              <a:solidFill>
                <a:schemeClr val="bg2">
                  <a:lumMod val="75000"/>
                </a:schemeClr>
              </a:solidFill>
              <a:latin typeface="Raleway" pitchFamily="2" charset="77"/>
            </a:endParaRPr>
          </a:p>
          <a:p>
            <a:pPr marL="0" lvl="0" indent="0" algn="l" rtl="0">
              <a:lnSpc>
                <a:spcPct val="100000"/>
              </a:lnSpc>
              <a:spcBef>
                <a:spcPts val="0"/>
              </a:spcBef>
              <a:spcAft>
                <a:spcPts val="0"/>
              </a:spcAft>
              <a:buClr>
                <a:schemeClr val="dk1"/>
              </a:buClr>
              <a:buSzPts val="1100"/>
              <a:buNone/>
            </a:pPr>
            <a:endParaRPr dirty="0"/>
          </a:p>
        </p:txBody>
      </p:sp>
      <p:pic>
        <p:nvPicPr>
          <p:cNvPr id="86" name="Google Shape;86;p1"/>
          <p:cNvPicPr preferRelativeResize="0"/>
          <p:nvPr/>
        </p:nvPicPr>
        <p:blipFill rotWithShape="1">
          <a:blip r:embed="rId3">
            <a:alphaModFix/>
          </a:blip>
          <a:srcRect/>
          <a:stretch/>
        </p:blipFill>
        <p:spPr>
          <a:xfrm>
            <a:off x="10766477" y="5500633"/>
            <a:ext cx="867424" cy="8674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1b292c815a6_0_23"/>
          <p:cNvPicPr preferRelativeResize="0"/>
          <p:nvPr/>
        </p:nvPicPr>
        <p:blipFill rotWithShape="1">
          <a:blip r:embed="rId3">
            <a:alphaModFix/>
          </a:blip>
          <a:srcRect/>
          <a:stretch/>
        </p:blipFill>
        <p:spPr>
          <a:xfrm>
            <a:off x="10993199" y="5964350"/>
            <a:ext cx="613225" cy="613225"/>
          </a:xfrm>
          <a:prstGeom prst="rect">
            <a:avLst/>
          </a:prstGeom>
          <a:noFill/>
          <a:ln>
            <a:noFill/>
          </a:ln>
        </p:spPr>
      </p:pic>
      <p:sp>
        <p:nvSpPr>
          <p:cNvPr id="143" name="Google Shape;143;g1b292c815a6_0_23"/>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BŪDVARDŽIAI (VNS)</a:t>
            </a:r>
          </a:p>
          <a:p>
            <a:pPr marL="0" lvl="0" indent="0" algn="ctr" rtl="0">
              <a:lnSpc>
                <a:spcPct val="90000"/>
              </a:lnSpc>
              <a:spcBef>
                <a:spcPts val="0"/>
              </a:spcBef>
              <a:spcAft>
                <a:spcPts val="0"/>
              </a:spcAft>
              <a:buClr>
                <a:schemeClr val="dk1"/>
              </a:buClr>
              <a:buSzPts val="4400"/>
              <a:buFont typeface="Calibri"/>
              <a:buNone/>
            </a:pPr>
            <a:endParaRPr lang="lt-LT" sz="4000" b="1" dirty="0">
              <a:solidFill>
                <a:srgbClr val="073763"/>
              </a:solidFill>
            </a:endParaRPr>
          </a:p>
        </p:txBody>
      </p:sp>
      <p:pic>
        <p:nvPicPr>
          <p:cNvPr id="3" name="Picture 2" descr="A screenshot of a computer&#10;&#10;Description automatically generated">
            <a:extLst>
              <a:ext uri="{FF2B5EF4-FFF2-40B4-BE49-F238E27FC236}">
                <a16:creationId xmlns:a16="http://schemas.microsoft.com/office/drawing/2014/main" id="{F591396A-4402-2FA1-B4D1-0012DF7972DC}"/>
              </a:ext>
            </a:extLst>
          </p:cNvPr>
          <p:cNvPicPr>
            <a:picLocks noChangeAspect="1"/>
          </p:cNvPicPr>
          <p:nvPr/>
        </p:nvPicPr>
        <p:blipFill>
          <a:blip r:embed="rId4"/>
          <a:stretch>
            <a:fillRect/>
          </a:stretch>
        </p:blipFill>
        <p:spPr>
          <a:xfrm>
            <a:off x="619593" y="1517858"/>
            <a:ext cx="4640283" cy="3822284"/>
          </a:xfrm>
          <a:prstGeom prst="rect">
            <a:avLst/>
          </a:prstGeom>
        </p:spPr>
      </p:pic>
      <p:graphicFrame>
        <p:nvGraphicFramePr>
          <p:cNvPr id="5" name="Table 4">
            <a:extLst>
              <a:ext uri="{FF2B5EF4-FFF2-40B4-BE49-F238E27FC236}">
                <a16:creationId xmlns:a16="http://schemas.microsoft.com/office/drawing/2014/main" id="{D1040DBE-DC0F-B704-5EA1-2881F3591113}"/>
              </a:ext>
            </a:extLst>
          </p:cNvPr>
          <p:cNvGraphicFramePr>
            <a:graphicFrameLocks noGrp="1"/>
          </p:cNvGraphicFramePr>
          <p:nvPr>
            <p:extLst>
              <p:ext uri="{D42A27DB-BD31-4B8C-83A1-F6EECF244321}">
                <p14:modId xmlns:p14="http://schemas.microsoft.com/office/powerpoint/2010/main" val="3061905838"/>
              </p:ext>
            </p:extLst>
          </p:nvPr>
        </p:nvGraphicFramePr>
        <p:xfrm>
          <a:off x="5654917" y="1405464"/>
          <a:ext cx="5063240" cy="2023536"/>
        </p:xfrm>
        <a:graphic>
          <a:graphicData uri="http://schemas.openxmlformats.org/drawingml/2006/table">
            <a:tbl>
              <a:tblPr firstRow="1" bandRow="1">
                <a:tableStyleId>{F5AB1C69-6EDB-4FF4-983F-18BD219EF322}</a:tableStyleId>
              </a:tblPr>
              <a:tblGrid>
                <a:gridCol w="2044977">
                  <a:extLst>
                    <a:ext uri="{9D8B030D-6E8A-4147-A177-3AD203B41FA5}">
                      <a16:colId xmlns:a16="http://schemas.microsoft.com/office/drawing/2014/main" val="85854141"/>
                    </a:ext>
                  </a:extLst>
                </a:gridCol>
                <a:gridCol w="1019305">
                  <a:extLst>
                    <a:ext uri="{9D8B030D-6E8A-4147-A177-3AD203B41FA5}">
                      <a16:colId xmlns:a16="http://schemas.microsoft.com/office/drawing/2014/main" val="1629830359"/>
                    </a:ext>
                  </a:extLst>
                </a:gridCol>
                <a:gridCol w="1040989">
                  <a:extLst>
                    <a:ext uri="{9D8B030D-6E8A-4147-A177-3AD203B41FA5}">
                      <a16:colId xmlns:a16="http://schemas.microsoft.com/office/drawing/2014/main" val="210525384"/>
                    </a:ext>
                  </a:extLst>
                </a:gridCol>
                <a:gridCol w="957969">
                  <a:extLst>
                    <a:ext uri="{9D8B030D-6E8A-4147-A177-3AD203B41FA5}">
                      <a16:colId xmlns:a16="http://schemas.microsoft.com/office/drawing/2014/main" val="1157682163"/>
                    </a:ext>
                  </a:extLst>
                </a:gridCol>
              </a:tblGrid>
              <a:tr h="337256">
                <a:tc>
                  <a:txBody>
                    <a:bodyPr/>
                    <a:lstStyle/>
                    <a:p>
                      <a:pPr algn="ctr"/>
                      <a:r>
                        <a:rPr lang="lt-LT" dirty="0">
                          <a:latin typeface="Calibri" panose="020F0502020204030204" pitchFamily="34" charset="0"/>
                          <a:cs typeface="Calibri" panose="020F0502020204030204" pitchFamily="34" charset="0"/>
                        </a:rPr>
                        <a:t>LINKSNIS</a:t>
                      </a:r>
                    </a:p>
                  </a:txBody>
                  <a:tcPr anchor="ctr"/>
                </a:tc>
                <a:tc>
                  <a:txBody>
                    <a:bodyPr/>
                    <a:lstStyle/>
                    <a:p>
                      <a:pPr algn="ctr"/>
                      <a:r>
                        <a:rPr lang="lt-LT" dirty="0">
                          <a:latin typeface="Calibri" panose="020F0502020204030204" pitchFamily="34" charset="0"/>
                          <a:cs typeface="Calibri" panose="020F0502020204030204" pitchFamily="34" charset="0"/>
                        </a:rPr>
                        <a:t>LINKSM</a:t>
                      </a:r>
                      <a:r>
                        <a:rPr lang="lt-LT" dirty="0">
                          <a:solidFill>
                            <a:srgbClr val="FF0000"/>
                          </a:solidFill>
                          <a:latin typeface="Calibri" panose="020F0502020204030204" pitchFamily="34" charset="0"/>
                          <a:cs typeface="Calibri" panose="020F0502020204030204" pitchFamily="34" charset="0"/>
                        </a:rPr>
                        <a:t>AS</a:t>
                      </a:r>
                    </a:p>
                  </a:txBody>
                  <a:tcPr anchor="ctr"/>
                </a:tc>
                <a:tc>
                  <a:txBody>
                    <a:bodyPr/>
                    <a:lstStyle/>
                    <a:p>
                      <a:pPr algn="ctr"/>
                      <a:r>
                        <a:rPr lang="lt-LT" dirty="0">
                          <a:latin typeface="Calibri" panose="020F0502020204030204" pitchFamily="34" charset="0"/>
                          <a:cs typeface="Calibri" panose="020F0502020204030204" pitchFamily="34" charset="0"/>
                        </a:rPr>
                        <a:t>GRAŽ</a:t>
                      </a:r>
                      <a:r>
                        <a:rPr lang="lt-LT" dirty="0">
                          <a:solidFill>
                            <a:srgbClr val="FF0000"/>
                          </a:solidFill>
                          <a:latin typeface="Calibri" panose="020F0502020204030204" pitchFamily="34" charset="0"/>
                          <a:cs typeface="Calibri" panose="020F0502020204030204" pitchFamily="34" charset="0"/>
                        </a:rPr>
                        <a:t>US</a:t>
                      </a:r>
                    </a:p>
                  </a:txBody>
                  <a:tcPr anchor="ctr"/>
                </a:tc>
                <a:tc>
                  <a:txBody>
                    <a:bodyPr/>
                    <a:lstStyle/>
                    <a:p>
                      <a:pPr algn="ctr"/>
                      <a:r>
                        <a:rPr lang="lt-LT" dirty="0">
                          <a:latin typeface="Calibri" panose="020F0502020204030204" pitchFamily="34" charset="0"/>
                          <a:cs typeface="Calibri" panose="020F0502020204030204" pitchFamily="34" charset="0"/>
                        </a:rPr>
                        <a:t>ROŽIN</a:t>
                      </a:r>
                      <a:r>
                        <a:rPr lang="lt-LT" dirty="0">
                          <a:solidFill>
                            <a:srgbClr val="FF0000"/>
                          </a:solidFill>
                          <a:latin typeface="Calibri" panose="020F0502020204030204" pitchFamily="34" charset="0"/>
                          <a:cs typeface="Calibri" panose="020F0502020204030204" pitchFamily="34" charset="0"/>
                        </a:rPr>
                        <a:t>IS</a:t>
                      </a:r>
                    </a:p>
                  </a:txBody>
                  <a:tcPr anchor="ctr"/>
                </a:tc>
                <a:extLst>
                  <a:ext uri="{0D108BD9-81ED-4DB2-BD59-A6C34878D82A}">
                    <a16:rowId xmlns:a16="http://schemas.microsoft.com/office/drawing/2014/main" val="2075150741"/>
                  </a:ext>
                </a:extLst>
              </a:tr>
              <a:tr h="337256">
                <a:tc>
                  <a:txBody>
                    <a:bodyPr/>
                    <a:lstStyle/>
                    <a:p>
                      <a:pPr algn="ctr"/>
                      <a:r>
                        <a:rPr lang="lt-LT" dirty="0">
                          <a:latin typeface="Calibri" panose="020F0502020204030204" pitchFamily="34" charset="0"/>
                          <a:cs typeface="Calibri" panose="020F0502020204030204" pitchFamily="34" charset="0"/>
                        </a:rPr>
                        <a:t>GENITIVE (KO?)</a:t>
                      </a:r>
                    </a:p>
                  </a:txBody>
                  <a:tcPr anchor="ctr"/>
                </a:tc>
                <a:tc>
                  <a:txBody>
                    <a:bodyPr/>
                    <a:lstStyle/>
                    <a:p>
                      <a:pPr algn="ctr"/>
                      <a:r>
                        <a:rPr lang="lt-LT" dirty="0">
                          <a:latin typeface="Calibri" panose="020F0502020204030204" pitchFamily="34" charset="0"/>
                          <a:cs typeface="Calibri" panose="020F0502020204030204" pitchFamily="34" charset="0"/>
                        </a:rPr>
                        <a:t>-o</a:t>
                      </a:r>
                    </a:p>
                  </a:txBody>
                  <a:tcPr anchor="ctr"/>
                </a:tc>
                <a:tc>
                  <a:txBody>
                    <a:bodyPr/>
                    <a:lstStyle/>
                    <a:p>
                      <a:pPr algn="ctr"/>
                      <a:r>
                        <a:rPr lang="lt-LT" dirty="0">
                          <a:latin typeface="Calibri" panose="020F0502020204030204" pitchFamily="34" charset="0"/>
                          <a:cs typeface="Calibri" panose="020F0502020204030204" pitchFamily="34" charset="0"/>
                        </a:rPr>
                        <a:t>-aus</a:t>
                      </a:r>
                    </a:p>
                  </a:txBody>
                  <a:tcPr anchor="ctr"/>
                </a:tc>
                <a:tc>
                  <a:txBody>
                    <a:bodyPr/>
                    <a:lstStyle/>
                    <a:p>
                      <a:pPr algn="ctr"/>
                      <a:r>
                        <a:rPr lang="lt-LT" dirty="0">
                          <a:latin typeface="Calibri" panose="020F0502020204030204" pitchFamily="34" charset="0"/>
                          <a:cs typeface="Calibri" panose="020F0502020204030204" pitchFamily="34" charset="0"/>
                        </a:rPr>
                        <a:t>-io</a:t>
                      </a:r>
                    </a:p>
                  </a:txBody>
                  <a:tcPr anchor="ctr"/>
                </a:tc>
                <a:extLst>
                  <a:ext uri="{0D108BD9-81ED-4DB2-BD59-A6C34878D82A}">
                    <a16:rowId xmlns:a16="http://schemas.microsoft.com/office/drawing/2014/main" val="1750340288"/>
                  </a:ext>
                </a:extLst>
              </a:tr>
              <a:tr h="337256">
                <a:tc>
                  <a:txBody>
                    <a:bodyPr/>
                    <a:lstStyle/>
                    <a:p>
                      <a:pPr algn="ctr"/>
                      <a:r>
                        <a:rPr lang="lt-LT" dirty="0">
                          <a:latin typeface="Calibri" panose="020F0502020204030204" pitchFamily="34" charset="0"/>
                          <a:cs typeface="Calibri" panose="020F0502020204030204" pitchFamily="34" charset="0"/>
                        </a:rPr>
                        <a:t>DATIVE (KAM?)</a:t>
                      </a:r>
                    </a:p>
                  </a:txBody>
                  <a:tcPr anchor="ctr"/>
                </a:tc>
                <a:tc>
                  <a:txBody>
                    <a:bodyPr/>
                    <a:lstStyle/>
                    <a:p>
                      <a:pPr algn="ctr"/>
                      <a:r>
                        <a:rPr lang="lt-LT" dirty="0">
                          <a:latin typeface="Calibri" panose="020F0502020204030204" pitchFamily="34" charset="0"/>
                          <a:cs typeface="Calibri" panose="020F0502020204030204" pitchFamily="34" charset="0"/>
                        </a:rPr>
                        <a:t>-am</a:t>
                      </a:r>
                    </a:p>
                  </a:txBody>
                  <a:tcPr anchor="ctr"/>
                </a:tc>
                <a:tc>
                  <a:txBody>
                    <a:bodyPr/>
                    <a:lstStyle/>
                    <a:p>
                      <a:pPr algn="ctr"/>
                      <a:r>
                        <a:rPr lang="lt-LT" dirty="0">
                          <a:latin typeface="Calibri" panose="020F0502020204030204" pitchFamily="34" charset="0"/>
                          <a:cs typeface="Calibri" panose="020F0502020204030204" pitchFamily="34" charset="0"/>
                        </a:rPr>
                        <a:t>-iam</a:t>
                      </a:r>
                    </a:p>
                  </a:txBody>
                  <a:tcPr anchor="ctr"/>
                </a:tc>
                <a:tc>
                  <a:txBody>
                    <a:bodyPr/>
                    <a:lstStyle/>
                    <a:p>
                      <a:pPr algn="ctr"/>
                      <a:r>
                        <a:rPr lang="lt-LT" dirty="0">
                          <a:latin typeface="Calibri" panose="020F0502020204030204" pitchFamily="34" charset="0"/>
                          <a:cs typeface="Calibri" panose="020F0502020204030204" pitchFamily="34" charset="0"/>
                        </a:rPr>
                        <a:t>-iam</a:t>
                      </a:r>
                    </a:p>
                  </a:txBody>
                  <a:tcPr anchor="ctr"/>
                </a:tc>
                <a:extLst>
                  <a:ext uri="{0D108BD9-81ED-4DB2-BD59-A6C34878D82A}">
                    <a16:rowId xmlns:a16="http://schemas.microsoft.com/office/drawing/2014/main" val="3141751778"/>
                  </a:ext>
                </a:extLst>
              </a:tr>
              <a:tr h="337256">
                <a:tc>
                  <a:txBody>
                    <a:bodyPr/>
                    <a:lstStyle/>
                    <a:p>
                      <a:pPr algn="ctr"/>
                      <a:r>
                        <a:rPr lang="lt-LT" dirty="0">
                          <a:latin typeface="Calibri" panose="020F0502020204030204" pitchFamily="34" charset="0"/>
                          <a:cs typeface="Calibri" panose="020F0502020204030204" pitchFamily="34" charset="0"/>
                        </a:rPr>
                        <a:t>ACCUSATIVE (KĄ?)</a:t>
                      </a:r>
                    </a:p>
                  </a:txBody>
                  <a:tcPr anchor="ctr"/>
                </a:tc>
                <a:tc>
                  <a:txBody>
                    <a:bodyPr/>
                    <a:lstStyle/>
                    <a:p>
                      <a:pPr algn="ctr"/>
                      <a:r>
                        <a:rPr lang="lt-LT" dirty="0">
                          <a:latin typeface="Calibri" panose="020F0502020204030204" pitchFamily="34" charset="0"/>
                          <a:cs typeface="Calibri" panose="020F0502020204030204" pitchFamily="34" charset="0"/>
                        </a:rPr>
                        <a:t>-ą</a:t>
                      </a:r>
                    </a:p>
                  </a:txBody>
                  <a:tcPr anchor="ctr"/>
                </a:tc>
                <a:tc>
                  <a:txBody>
                    <a:bodyPr/>
                    <a:lstStyle/>
                    <a:p>
                      <a:pPr algn="ctr"/>
                      <a:r>
                        <a:rPr lang="lt-LT" dirty="0">
                          <a:latin typeface="Calibri" panose="020F0502020204030204" pitchFamily="34" charset="0"/>
                          <a:cs typeface="Calibri" panose="020F0502020204030204" pitchFamily="34" charset="0"/>
                        </a:rPr>
                        <a:t>-ų</a:t>
                      </a:r>
                    </a:p>
                  </a:txBody>
                  <a:tcPr anchor="ctr"/>
                </a:tc>
                <a:tc>
                  <a:txBody>
                    <a:bodyPr/>
                    <a:lstStyle/>
                    <a:p>
                      <a:pPr algn="ctr"/>
                      <a:r>
                        <a:rPr lang="lt-LT" dirty="0">
                          <a:latin typeface="Calibri" panose="020F0502020204030204" pitchFamily="34" charset="0"/>
                          <a:cs typeface="Calibri" panose="020F0502020204030204" pitchFamily="34" charset="0"/>
                        </a:rPr>
                        <a:t>-į</a:t>
                      </a:r>
                    </a:p>
                  </a:txBody>
                  <a:tcPr anchor="ctr"/>
                </a:tc>
                <a:extLst>
                  <a:ext uri="{0D108BD9-81ED-4DB2-BD59-A6C34878D82A}">
                    <a16:rowId xmlns:a16="http://schemas.microsoft.com/office/drawing/2014/main" val="2810134372"/>
                  </a:ext>
                </a:extLst>
              </a:tr>
              <a:tr h="337256">
                <a:tc>
                  <a:txBody>
                    <a:bodyPr/>
                    <a:lstStyle/>
                    <a:p>
                      <a:pPr algn="ctr"/>
                      <a:r>
                        <a:rPr lang="lt-LT" dirty="0">
                          <a:latin typeface="Calibri" panose="020F0502020204030204" pitchFamily="34" charset="0"/>
                          <a:cs typeface="Calibri" panose="020F0502020204030204" pitchFamily="34" charset="0"/>
                        </a:rPr>
                        <a:t>INSTRUMENTAL (KUO?)</a:t>
                      </a:r>
                    </a:p>
                  </a:txBody>
                  <a:tcPr anchor="ctr"/>
                </a:tc>
                <a:tc>
                  <a:txBody>
                    <a:bodyPr/>
                    <a:lstStyle/>
                    <a:p>
                      <a:pPr algn="ctr"/>
                      <a:r>
                        <a:rPr lang="lt-LT" dirty="0">
                          <a:latin typeface="Calibri" panose="020F0502020204030204" pitchFamily="34" charset="0"/>
                          <a:cs typeface="Calibri" panose="020F0502020204030204" pitchFamily="34" charset="0"/>
                        </a:rPr>
                        <a:t>-u</a:t>
                      </a:r>
                    </a:p>
                  </a:txBody>
                  <a:tcPr anchor="ctr"/>
                </a:tc>
                <a:tc>
                  <a:txBody>
                    <a:bodyPr/>
                    <a:lstStyle/>
                    <a:p>
                      <a:pPr algn="ctr"/>
                      <a:r>
                        <a:rPr lang="lt-LT" dirty="0">
                          <a:latin typeface="Calibri" panose="020F0502020204030204" pitchFamily="34" charset="0"/>
                          <a:cs typeface="Calibri" panose="020F0502020204030204" pitchFamily="34" charset="0"/>
                        </a:rPr>
                        <a:t>-iu</a:t>
                      </a:r>
                    </a:p>
                  </a:txBody>
                  <a:tcPr anchor="ctr"/>
                </a:tc>
                <a:tc>
                  <a:txBody>
                    <a:bodyPr/>
                    <a:lstStyle/>
                    <a:p>
                      <a:pPr algn="ctr"/>
                      <a:r>
                        <a:rPr lang="lt-LT" dirty="0">
                          <a:latin typeface="Calibri" panose="020F0502020204030204" pitchFamily="34" charset="0"/>
                          <a:cs typeface="Calibri" panose="020F0502020204030204" pitchFamily="34" charset="0"/>
                        </a:rPr>
                        <a:t>-iu</a:t>
                      </a:r>
                    </a:p>
                  </a:txBody>
                  <a:tcPr anchor="ctr"/>
                </a:tc>
                <a:extLst>
                  <a:ext uri="{0D108BD9-81ED-4DB2-BD59-A6C34878D82A}">
                    <a16:rowId xmlns:a16="http://schemas.microsoft.com/office/drawing/2014/main" val="1393477941"/>
                  </a:ext>
                </a:extLst>
              </a:tr>
              <a:tr h="337256">
                <a:tc>
                  <a:txBody>
                    <a:bodyPr/>
                    <a:lstStyle/>
                    <a:p>
                      <a:pPr algn="ctr"/>
                      <a:r>
                        <a:rPr lang="lt-LT" dirty="0">
                          <a:latin typeface="Calibri" panose="020F0502020204030204" pitchFamily="34" charset="0"/>
                          <a:cs typeface="Calibri" panose="020F0502020204030204" pitchFamily="34" charset="0"/>
                        </a:rPr>
                        <a:t>LOCATIVE (KUR?)</a:t>
                      </a:r>
                    </a:p>
                  </a:txBody>
                  <a:tcPr anchor="ctr"/>
                </a:tc>
                <a:tc>
                  <a:txBody>
                    <a:bodyPr/>
                    <a:lstStyle/>
                    <a:p>
                      <a:pPr algn="ctr"/>
                      <a:r>
                        <a:rPr lang="lt-LT" dirty="0">
                          <a:latin typeface="Calibri" panose="020F0502020204030204" pitchFamily="34" charset="0"/>
                          <a:cs typeface="Calibri" panose="020F0502020204030204" pitchFamily="34" charset="0"/>
                        </a:rPr>
                        <a:t>-ame</a:t>
                      </a:r>
                    </a:p>
                  </a:txBody>
                  <a:tcPr anchor="ctr"/>
                </a:tc>
                <a:tc>
                  <a:txBody>
                    <a:bodyPr/>
                    <a:lstStyle/>
                    <a:p>
                      <a:pPr algn="ctr"/>
                      <a:r>
                        <a:rPr lang="lt-LT" dirty="0">
                          <a:latin typeface="Calibri" panose="020F0502020204030204" pitchFamily="34" charset="0"/>
                          <a:cs typeface="Calibri" panose="020F0502020204030204" pitchFamily="34" charset="0"/>
                        </a:rPr>
                        <a:t>-iame</a:t>
                      </a:r>
                    </a:p>
                  </a:txBody>
                  <a:tcPr anchor="ctr"/>
                </a:tc>
                <a:tc>
                  <a:txBody>
                    <a:bodyPr/>
                    <a:lstStyle/>
                    <a:p>
                      <a:pPr algn="ctr"/>
                      <a:r>
                        <a:rPr lang="lt-LT" dirty="0">
                          <a:latin typeface="Calibri" panose="020F0502020204030204" pitchFamily="34" charset="0"/>
                          <a:cs typeface="Calibri" panose="020F0502020204030204" pitchFamily="34" charset="0"/>
                        </a:rPr>
                        <a:t>-iame</a:t>
                      </a:r>
                    </a:p>
                  </a:txBody>
                  <a:tcPr anchor="ctr"/>
                </a:tc>
                <a:extLst>
                  <a:ext uri="{0D108BD9-81ED-4DB2-BD59-A6C34878D82A}">
                    <a16:rowId xmlns:a16="http://schemas.microsoft.com/office/drawing/2014/main" val="1620866248"/>
                  </a:ext>
                </a:extLst>
              </a:tr>
            </a:tbl>
          </a:graphicData>
        </a:graphic>
      </p:graphicFrame>
      <p:graphicFrame>
        <p:nvGraphicFramePr>
          <p:cNvPr id="6" name="Table 5">
            <a:extLst>
              <a:ext uri="{FF2B5EF4-FFF2-40B4-BE49-F238E27FC236}">
                <a16:creationId xmlns:a16="http://schemas.microsoft.com/office/drawing/2014/main" id="{1BE6F048-2BC2-82CC-E0AF-0FCD445ADA7C}"/>
              </a:ext>
            </a:extLst>
          </p:cNvPr>
          <p:cNvGraphicFramePr>
            <a:graphicFrameLocks noGrp="1"/>
          </p:cNvGraphicFramePr>
          <p:nvPr>
            <p:extLst>
              <p:ext uri="{D42A27DB-BD31-4B8C-83A1-F6EECF244321}">
                <p14:modId xmlns:p14="http://schemas.microsoft.com/office/powerpoint/2010/main" val="3500026262"/>
              </p:ext>
            </p:extLst>
          </p:nvPr>
        </p:nvGraphicFramePr>
        <p:xfrm>
          <a:off x="5654917" y="3710755"/>
          <a:ext cx="5063240" cy="2023536"/>
        </p:xfrm>
        <a:graphic>
          <a:graphicData uri="http://schemas.openxmlformats.org/drawingml/2006/table">
            <a:tbl>
              <a:tblPr firstRow="1" bandRow="1">
                <a:tableStyleId>{F5AB1C69-6EDB-4FF4-983F-18BD219EF322}</a:tableStyleId>
              </a:tblPr>
              <a:tblGrid>
                <a:gridCol w="2044977">
                  <a:extLst>
                    <a:ext uri="{9D8B030D-6E8A-4147-A177-3AD203B41FA5}">
                      <a16:colId xmlns:a16="http://schemas.microsoft.com/office/drawing/2014/main" val="85854141"/>
                    </a:ext>
                  </a:extLst>
                </a:gridCol>
                <a:gridCol w="1019305">
                  <a:extLst>
                    <a:ext uri="{9D8B030D-6E8A-4147-A177-3AD203B41FA5}">
                      <a16:colId xmlns:a16="http://schemas.microsoft.com/office/drawing/2014/main" val="1629830359"/>
                    </a:ext>
                  </a:extLst>
                </a:gridCol>
                <a:gridCol w="1040989">
                  <a:extLst>
                    <a:ext uri="{9D8B030D-6E8A-4147-A177-3AD203B41FA5}">
                      <a16:colId xmlns:a16="http://schemas.microsoft.com/office/drawing/2014/main" val="210525384"/>
                    </a:ext>
                  </a:extLst>
                </a:gridCol>
                <a:gridCol w="957969">
                  <a:extLst>
                    <a:ext uri="{9D8B030D-6E8A-4147-A177-3AD203B41FA5}">
                      <a16:colId xmlns:a16="http://schemas.microsoft.com/office/drawing/2014/main" val="1157682163"/>
                    </a:ext>
                  </a:extLst>
                </a:gridCol>
              </a:tblGrid>
              <a:tr h="337256">
                <a:tc>
                  <a:txBody>
                    <a:bodyPr/>
                    <a:lstStyle/>
                    <a:p>
                      <a:pPr algn="ctr"/>
                      <a:r>
                        <a:rPr lang="lt-LT" dirty="0">
                          <a:latin typeface="Calibri" panose="020F0502020204030204" pitchFamily="34" charset="0"/>
                          <a:cs typeface="Calibri" panose="020F0502020204030204" pitchFamily="34" charset="0"/>
                        </a:rPr>
                        <a:t>LINKSNIS</a:t>
                      </a:r>
                    </a:p>
                  </a:txBody>
                  <a:tcPr anchor="ctr"/>
                </a:tc>
                <a:tc>
                  <a:txBody>
                    <a:bodyPr/>
                    <a:lstStyle/>
                    <a:p>
                      <a:pPr algn="ctr"/>
                      <a:r>
                        <a:rPr lang="lt-LT" dirty="0">
                          <a:latin typeface="Calibri" panose="020F0502020204030204" pitchFamily="34" charset="0"/>
                          <a:cs typeface="Calibri" panose="020F0502020204030204" pitchFamily="34" charset="0"/>
                        </a:rPr>
                        <a:t>LINKSM</a:t>
                      </a:r>
                      <a:r>
                        <a:rPr lang="lt-LT" dirty="0">
                          <a:solidFill>
                            <a:srgbClr val="FF0000"/>
                          </a:solidFill>
                          <a:latin typeface="Calibri" panose="020F0502020204030204" pitchFamily="34" charset="0"/>
                          <a:cs typeface="Calibri" panose="020F0502020204030204" pitchFamily="34" charset="0"/>
                        </a:rPr>
                        <a:t>A</a:t>
                      </a:r>
                    </a:p>
                  </a:txBody>
                  <a:tcPr anchor="ctr"/>
                </a:tc>
                <a:tc>
                  <a:txBody>
                    <a:bodyPr/>
                    <a:lstStyle/>
                    <a:p>
                      <a:pPr algn="ctr"/>
                      <a:r>
                        <a:rPr lang="lt-LT" dirty="0">
                          <a:latin typeface="Calibri" panose="020F0502020204030204" pitchFamily="34" charset="0"/>
                          <a:cs typeface="Calibri" panose="020F0502020204030204" pitchFamily="34" charset="0"/>
                        </a:rPr>
                        <a:t>GRAŽ</a:t>
                      </a:r>
                      <a:r>
                        <a:rPr lang="lt-LT" dirty="0">
                          <a:solidFill>
                            <a:srgbClr val="FF0000"/>
                          </a:solidFill>
                          <a:latin typeface="Calibri" panose="020F0502020204030204" pitchFamily="34" charset="0"/>
                          <a:cs typeface="Calibri" panose="020F0502020204030204" pitchFamily="34" charset="0"/>
                        </a:rPr>
                        <a:t>I</a:t>
                      </a:r>
                    </a:p>
                  </a:txBody>
                  <a:tcPr anchor="ctr"/>
                </a:tc>
                <a:tc>
                  <a:txBody>
                    <a:bodyPr/>
                    <a:lstStyle/>
                    <a:p>
                      <a:pPr algn="ctr"/>
                      <a:r>
                        <a:rPr lang="lt-LT" dirty="0">
                          <a:latin typeface="Calibri" panose="020F0502020204030204" pitchFamily="34" charset="0"/>
                          <a:cs typeface="Calibri" panose="020F0502020204030204" pitchFamily="34" charset="0"/>
                        </a:rPr>
                        <a:t>ROŽIN</a:t>
                      </a:r>
                      <a:r>
                        <a:rPr lang="lt-LT" dirty="0">
                          <a:solidFill>
                            <a:srgbClr val="FF0000"/>
                          </a:solidFill>
                          <a:latin typeface="Calibri" panose="020F0502020204030204" pitchFamily="34" charset="0"/>
                          <a:cs typeface="Calibri" panose="020F0502020204030204" pitchFamily="34" charset="0"/>
                        </a:rPr>
                        <a:t>Ė</a:t>
                      </a:r>
                    </a:p>
                  </a:txBody>
                  <a:tcPr anchor="ctr"/>
                </a:tc>
                <a:extLst>
                  <a:ext uri="{0D108BD9-81ED-4DB2-BD59-A6C34878D82A}">
                    <a16:rowId xmlns:a16="http://schemas.microsoft.com/office/drawing/2014/main" val="2075150741"/>
                  </a:ext>
                </a:extLst>
              </a:tr>
              <a:tr h="337256">
                <a:tc>
                  <a:txBody>
                    <a:bodyPr/>
                    <a:lstStyle/>
                    <a:p>
                      <a:pPr algn="ctr"/>
                      <a:r>
                        <a:rPr lang="lt-LT" dirty="0">
                          <a:latin typeface="Calibri" panose="020F0502020204030204" pitchFamily="34" charset="0"/>
                          <a:cs typeface="Calibri" panose="020F0502020204030204" pitchFamily="34" charset="0"/>
                        </a:rPr>
                        <a:t>GENITIVE (KO?)</a:t>
                      </a:r>
                    </a:p>
                  </a:txBody>
                  <a:tcPr anchor="ctr"/>
                </a:tc>
                <a:tc>
                  <a:txBody>
                    <a:bodyPr/>
                    <a:lstStyle/>
                    <a:p>
                      <a:pPr algn="ctr"/>
                      <a:r>
                        <a:rPr lang="lt-LT" dirty="0">
                          <a:latin typeface="Calibri" panose="020F0502020204030204" pitchFamily="34" charset="0"/>
                          <a:cs typeface="Calibri" panose="020F0502020204030204" pitchFamily="34" charset="0"/>
                        </a:rPr>
                        <a:t>-os</a:t>
                      </a:r>
                    </a:p>
                  </a:txBody>
                  <a:tcPr anchor="ctr"/>
                </a:tc>
                <a:tc>
                  <a:txBody>
                    <a:bodyPr/>
                    <a:lstStyle/>
                    <a:p>
                      <a:pPr algn="ctr"/>
                      <a:r>
                        <a:rPr lang="lt-LT" dirty="0">
                          <a:latin typeface="Calibri" panose="020F0502020204030204" pitchFamily="34" charset="0"/>
                          <a:cs typeface="Calibri" panose="020F0502020204030204" pitchFamily="34" charset="0"/>
                        </a:rPr>
                        <a:t>-ios</a:t>
                      </a:r>
                    </a:p>
                  </a:txBody>
                  <a:tcPr anchor="ctr"/>
                </a:tc>
                <a:tc>
                  <a:txBody>
                    <a:bodyPr/>
                    <a:lstStyle/>
                    <a:p>
                      <a:pPr algn="ctr"/>
                      <a:r>
                        <a:rPr lang="lt-LT" dirty="0">
                          <a:latin typeface="Calibri" panose="020F0502020204030204" pitchFamily="34" charset="0"/>
                          <a:cs typeface="Calibri" panose="020F0502020204030204" pitchFamily="34" charset="0"/>
                        </a:rPr>
                        <a:t>-ės</a:t>
                      </a:r>
                    </a:p>
                  </a:txBody>
                  <a:tcPr anchor="ctr"/>
                </a:tc>
                <a:extLst>
                  <a:ext uri="{0D108BD9-81ED-4DB2-BD59-A6C34878D82A}">
                    <a16:rowId xmlns:a16="http://schemas.microsoft.com/office/drawing/2014/main" val="1750340288"/>
                  </a:ext>
                </a:extLst>
              </a:tr>
              <a:tr h="337256">
                <a:tc>
                  <a:txBody>
                    <a:bodyPr/>
                    <a:lstStyle/>
                    <a:p>
                      <a:pPr algn="ctr"/>
                      <a:r>
                        <a:rPr lang="lt-LT" dirty="0">
                          <a:latin typeface="Calibri" panose="020F0502020204030204" pitchFamily="34" charset="0"/>
                          <a:cs typeface="Calibri" panose="020F0502020204030204" pitchFamily="34" charset="0"/>
                        </a:rPr>
                        <a:t>DATIVE (KAM?)</a:t>
                      </a:r>
                    </a:p>
                  </a:txBody>
                  <a:tcPr anchor="ctr"/>
                </a:tc>
                <a:tc>
                  <a:txBody>
                    <a:bodyPr/>
                    <a:lstStyle/>
                    <a:p>
                      <a:pPr algn="ctr"/>
                      <a:r>
                        <a:rPr lang="lt-LT" dirty="0">
                          <a:latin typeface="Calibri" panose="020F0502020204030204" pitchFamily="34" charset="0"/>
                          <a:cs typeface="Calibri" panose="020F0502020204030204" pitchFamily="34" charset="0"/>
                        </a:rPr>
                        <a:t>-ai</a:t>
                      </a:r>
                    </a:p>
                  </a:txBody>
                  <a:tcPr anchor="ctr"/>
                </a:tc>
                <a:tc>
                  <a:txBody>
                    <a:bodyPr/>
                    <a:lstStyle/>
                    <a:p>
                      <a:pPr algn="ctr"/>
                      <a:r>
                        <a:rPr lang="lt-LT" dirty="0">
                          <a:latin typeface="Calibri" panose="020F0502020204030204" pitchFamily="34" charset="0"/>
                          <a:cs typeface="Calibri" panose="020F0502020204030204" pitchFamily="34" charset="0"/>
                        </a:rPr>
                        <a:t>-iai</a:t>
                      </a:r>
                    </a:p>
                  </a:txBody>
                  <a:tcPr anchor="ctr"/>
                </a:tc>
                <a:tc>
                  <a:txBody>
                    <a:bodyPr/>
                    <a:lstStyle/>
                    <a:p>
                      <a:pPr algn="ctr"/>
                      <a:r>
                        <a:rPr lang="lt-LT" dirty="0">
                          <a:latin typeface="Calibri" panose="020F0502020204030204" pitchFamily="34" charset="0"/>
                          <a:cs typeface="Calibri" panose="020F0502020204030204" pitchFamily="34" charset="0"/>
                        </a:rPr>
                        <a:t>-ei</a:t>
                      </a:r>
                    </a:p>
                  </a:txBody>
                  <a:tcPr anchor="ctr"/>
                </a:tc>
                <a:extLst>
                  <a:ext uri="{0D108BD9-81ED-4DB2-BD59-A6C34878D82A}">
                    <a16:rowId xmlns:a16="http://schemas.microsoft.com/office/drawing/2014/main" val="3141751778"/>
                  </a:ext>
                </a:extLst>
              </a:tr>
              <a:tr h="337256">
                <a:tc>
                  <a:txBody>
                    <a:bodyPr/>
                    <a:lstStyle/>
                    <a:p>
                      <a:pPr algn="ctr"/>
                      <a:r>
                        <a:rPr lang="lt-LT" dirty="0">
                          <a:latin typeface="Calibri" panose="020F0502020204030204" pitchFamily="34" charset="0"/>
                          <a:cs typeface="Calibri" panose="020F0502020204030204" pitchFamily="34" charset="0"/>
                        </a:rPr>
                        <a:t>ACCUSATIVE (KĄ?)</a:t>
                      </a:r>
                    </a:p>
                  </a:txBody>
                  <a:tcPr anchor="ctr"/>
                </a:tc>
                <a:tc>
                  <a:txBody>
                    <a:bodyPr/>
                    <a:lstStyle/>
                    <a:p>
                      <a:pPr algn="ctr"/>
                      <a:r>
                        <a:rPr lang="lt-LT" dirty="0">
                          <a:latin typeface="Calibri" panose="020F0502020204030204" pitchFamily="34" charset="0"/>
                          <a:cs typeface="Calibri" panose="020F0502020204030204" pitchFamily="34" charset="0"/>
                        </a:rPr>
                        <a:t>-ą</a:t>
                      </a:r>
                    </a:p>
                  </a:txBody>
                  <a:tcPr anchor="ctr"/>
                </a:tc>
                <a:tc>
                  <a:txBody>
                    <a:bodyPr/>
                    <a:lstStyle/>
                    <a:p>
                      <a:pPr algn="ctr"/>
                      <a:r>
                        <a:rPr lang="lt-LT" dirty="0">
                          <a:latin typeface="Calibri" panose="020F0502020204030204" pitchFamily="34" charset="0"/>
                          <a:cs typeface="Calibri" panose="020F0502020204030204" pitchFamily="34" charset="0"/>
                        </a:rPr>
                        <a:t>-ią</a:t>
                      </a:r>
                    </a:p>
                  </a:txBody>
                  <a:tcPr anchor="ctr"/>
                </a:tc>
                <a:tc>
                  <a:txBody>
                    <a:bodyPr/>
                    <a:lstStyle/>
                    <a:p>
                      <a:pPr algn="ctr"/>
                      <a:r>
                        <a:rPr lang="lt-LT" dirty="0">
                          <a:latin typeface="Calibri" panose="020F0502020204030204" pitchFamily="34" charset="0"/>
                          <a:cs typeface="Calibri" panose="020F0502020204030204" pitchFamily="34" charset="0"/>
                        </a:rPr>
                        <a:t>-ę</a:t>
                      </a:r>
                    </a:p>
                  </a:txBody>
                  <a:tcPr anchor="ctr"/>
                </a:tc>
                <a:extLst>
                  <a:ext uri="{0D108BD9-81ED-4DB2-BD59-A6C34878D82A}">
                    <a16:rowId xmlns:a16="http://schemas.microsoft.com/office/drawing/2014/main" val="2810134372"/>
                  </a:ext>
                </a:extLst>
              </a:tr>
              <a:tr h="337256">
                <a:tc>
                  <a:txBody>
                    <a:bodyPr/>
                    <a:lstStyle/>
                    <a:p>
                      <a:pPr algn="ctr"/>
                      <a:r>
                        <a:rPr lang="lt-LT" dirty="0">
                          <a:latin typeface="Calibri" panose="020F0502020204030204" pitchFamily="34" charset="0"/>
                          <a:cs typeface="Calibri" panose="020F0502020204030204" pitchFamily="34" charset="0"/>
                        </a:rPr>
                        <a:t>INSTRUMENTAL (KUO?)</a:t>
                      </a:r>
                    </a:p>
                  </a:txBody>
                  <a:tcPr anchor="ctr"/>
                </a:tc>
                <a:tc>
                  <a:txBody>
                    <a:bodyPr/>
                    <a:lstStyle/>
                    <a:p>
                      <a:pPr algn="ctr"/>
                      <a:r>
                        <a:rPr lang="lt-LT" dirty="0">
                          <a:latin typeface="Calibri" panose="020F0502020204030204" pitchFamily="34" charset="0"/>
                          <a:cs typeface="Calibri" panose="020F0502020204030204" pitchFamily="34" charset="0"/>
                        </a:rPr>
                        <a:t>-a</a:t>
                      </a:r>
                    </a:p>
                  </a:txBody>
                  <a:tcPr anchor="ctr"/>
                </a:tc>
                <a:tc>
                  <a:txBody>
                    <a:bodyPr/>
                    <a:lstStyle/>
                    <a:p>
                      <a:pPr algn="ctr"/>
                      <a:r>
                        <a:rPr lang="lt-LT" dirty="0">
                          <a:latin typeface="Calibri" panose="020F0502020204030204" pitchFamily="34" charset="0"/>
                          <a:cs typeface="Calibri" panose="020F0502020204030204" pitchFamily="34" charset="0"/>
                        </a:rPr>
                        <a:t>-ia</a:t>
                      </a:r>
                    </a:p>
                  </a:txBody>
                  <a:tcPr anchor="ctr"/>
                </a:tc>
                <a:tc>
                  <a:txBody>
                    <a:bodyPr/>
                    <a:lstStyle/>
                    <a:p>
                      <a:pPr algn="ctr"/>
                      <a:r>
                        <a:rPr lang="lt-LT" dirty="0">
                          <a:latin typeface="Calibri" panose="020F0502020204030204" pitchFamily="34" charset="0"/>
                          <a:cs typeface="Calibri" panose="020F0502020204030204" pitchFamily="34" charset="0"/>
                        </a:rPr>
                        <a:t>-e</a:t>
                      </a:r>
                    </a:p>
                  </a:txBody>
                  <a:tcPr anchor="ctr"/>
                </a:tc>
                <a:extLst>
                  <a:ext uri="{0D108BD9-81ED-4DB2-BD59-A6C34878D82A}">
                    <a16:rowId xmlns:a16="http://schemas.microsoft.com/office/drawing/2014/main" val="1393477941"/>
                  </a:ext>
                </a:extLst>
              </a:tr>
              <a:tr h="337256">
                <a:tc>
                  <a:txBody>
                    <a:bodyPr/>
                    <a:lstStyle/>
                    <a:p>
                      <a:pPr algn="ctr"/>
                      <a:r>
                        <a:rPr lang="lt-LT" dirty="0">
                          <a:latin typeface="Calibri" panose="020F0502020204030204" pitchFamily="34" charset="0"/>
                          <a:cs typeface="Calibri" panose="020F0502020204030204" pitchFamily="34" charset="0"/>
                        </a:rPr>
                        <a:t>LOCATIVE (KUR?)</a:t>
                      </a:r>
                    </a:p>
                  </a:txBody>
                  <a:tcPr anchor="ctr"/>
                </a:tc>
                <a:tc>
                  <a:txBody>
                    <a:bodyPr/>
                    <a:lstStyle/>
                    <a:p>
                      <a:pPr algn="ctr"/>
                      <a:r>
                        <a:rPr lang="lt-LT" dirty="0">
                          <a:latin typeface="Calibri" panose="020F0502020204030204" pitchFamily="34" charset="0"/>
                          <a:cs typeface="Calibri" panose="020F0502020204030204" pitchFamily="34" charset="0"/>
                        </a:rPr>
                        <a:t>-oje</a:t>
                      </a:r>
                    </a:p>
                  </a:txBody>
                  <a:tcPr anchor="ctr"/>
                </a:tc>
                <a:tc>
                  <a:txBody>
                    <a:bodyPr/>
                    <a:lstStyle/>
                    <a:p>
                      <a:pPr algn="ctr"/>
                      <a:r>
                        <a:rPr lang="lt-LT" dirty="0">
                          <a:latin typeface="Calibri" panose="020F0502020204030204" pitchFamily="34" charset="0"/>
                          <a:cs typeface="Calibri" panose="020F0502020204030204" pitchFamily="34" charset="0"/>
                        </a:rPr>
                        <a:t>-ioje</a:t>
                      </a:r>
                    </a:p>
                  </a:txBody>
                  <a:tcPr anchor="ctr"/>
                </a:tc>
                <a:tc>
                  <a:txBody>
                    <a:bodyPr/>
                    <a:lstStyle/>
                    <a:p>
                      <a:pPr algn="ctr"/>
                      <a:r>
                        <a:rPr lang="lt-LT" dirty="0">
                          <a:latin typeface="Calibri" panose="020F0502020204030204" pitchFamily="34" charset="0"/>
                          <a:cs typeface="Calibri" panose="020F0502020204030204" pitchFamily="34" charset="0"/>
                        </a:rPr>
                        <a:t>-ėjė</a:t>
                      </a:r>
                    </a:p>
                  </a:txBody>
                  <a:tcPr anchor="ctr"/>
                </a:tc>
                <a:extLst>
                  <a:ext uri="{0D108BD9-81ED-4DB2-BD59-A6C34878D82A}">
                    <a16:rowId xmlns:a16="http://schemas.microsoft.com/office/drawing/2014/main" val="1620866248"/>
                  </a:ext>
                </a:extLst>
              </a:tr>
            </a:tbl>
          </a:graphicData>
        </a:graphic>
      </p:graphicFrame>
    </p:spTree>
    <p:extLst>
      <p:ext uri="{BB962C8B-B14F-4D97-AF65-F5344CB8AC3E}">
        <p14:creationId xmlns:p14="http://schemas.microsoft.com/office/powerpoint/2010/main" val="164331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1b292c815a6_0_23"/>
          <p:cNvPicPr preferRelativeResize="0"/>
          <p:nvPr/>
        </p:nvPicPr>
        <p:blipFill rotWithShape="1">
          <a:blip r:embed="rId3">
            <a:alphaModFix/>
          </a:blip>
          <a:srcRect/>
          <a:stretch/>
        </p:blipFill>
        <p:spPr>
          <a:xfrm>
            <a:off x="10993199" y="5964350"/>
            <a:ext cx="613225" cy="613225"/>
          </a:xfrm>
          <a:prstGeom prst="rect">
            <a:avLst/>
          </a:prstGeom>
          <a:noFill/>
          <a:ln>
            <a:noFill/>
          </a:ln>
        </p:spPr>
      </p:pic>
      <p:sp>
        <p:nvSpPr>
          <p:cNvPr id="143" name="Google Shape;143;g1b292c815a6_0_23"/>
          <p:cNvSpPr txBox="1">
            <a:spLocks noGrp="1"/>
          </p:cNvSpPr>
          <p:nvPr>
            <p:ph type="title" idx="4294967295"/>
          </p:nvPr>
        </p:nvSpPr>
        <p:spPr>
          <a:xfrm>
            <a:off x="1473843" y="3767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BŪDVARDŽIAI (DGS)</a:t>
            </a:r>
          </a:p>
          <a:p>
            <a:pPr marL="0" lvl="0" indent="0" algn="ctr" rtl="0">
              <a:lnSpc>
                <a:spcPct val="90000"/>
              </a:lnSpc>
              <a:spcBef>
                <a:spcPts val="0"/>
              </a:spcBef>
              <a:spcAft>
                <a:spcPts val="0"/>
              </a:spcAft>
              <a:buClr>
                <a:schemeClr val="dk1"/>
              </a:buClr>
              <a:buSzPts val="4400"/>
              <a:buFont typeface="Calibri"/>
              <a:buNone/>
            </a:pPr>
            <a:endParaRPr lang="lt-LT" sz="4000" b="1" dirty="0">
              <a:solidFill>
                <a:srgbClr val="073763"/>
              </a:solidFill>
            </a:endParaRPr>
          </a:p>
        </p:txBody>
      </p:sp>
      <p:graphicFrame>
        <p:nvGraphicFramePr>
          <p:cNvPr id="5" name="Table 4">
            <a:extLst>
              <a:ext uri="{FF2B5EF4-FFF2-40B4-BE49-F238E27FC236}">
                <a16:creationId xmlns:a16="http://schemas.microsoft.com/office/drawing/2014/main" id="{D1040DBE-DC0F-B704-5EA1-2881F3591113}"/>
              </a:ext>
            </a:extLst>
          </p:cNvPr>
          <p:cNvGraphicFramePr>
            <a:graphicFrameLocks noGrp="1"/>
          </p:cNvGraphicFramePr>
          <p:nvPr>
            <p:extLst>
              <p:ext uri="{D42A27DB-BD31-4B8C-83A1-F6EECF244321}">
                <p14:modId xmlns:p14="http://schemas.microsoft.com/office/powerpoint/2010/main" val="3049321999"/>
              </p:ext>
            </p:extLst>
          </p:nvPr>
        </p:nvGraphicFramePr>
        <p:xfrm>
          <a:off x="5654917" y="1405464"/>
          <a:ext cx="5063240" cy="2023536"/>
        </p:xfrm>
        <a:graphic>
          <a:graphicData uri="http://schemas.openxmlformats.org/drawingml/2006/table">
            <a:tbl>
              <a:tblPr firstRow="1" bandRow="1">
                <a:tableStyleId>{F5AB1C69-6EDB-4FF4-983F-18BD219EF322}</a:tableStyleId>
              </a:tblPr>
              <a:tblGrid>
                <a:gridCol w="2044977">
                  <a:extLst>
                    <a:ext uri="{9D8B030D-6E8A-4147-A177-3AD203B41FA5}">
                      <a16:colId xmlns:a16="http://schemas.microsoft.com/office/drawing/2014/main" val="85854141"/>
                    </a:ext>
                  </a:extLst>
                </a:gridCol>
                <a:gridCol w="1019305">
                  <a:extLst>
                    <a:ext uri="{9D8B030D-6E8A-4147-A177-3AD203B41FA5}">
                      <a16:colId xmlns:a16="http://schemas.microsoft.com/office/drawing/2014/main" val="1629830359"/>
                    </a:ext>
                  </a:extLst>
                </a:gridCol>
                <a:gridCol w="1040989">
                  <a:extLst>
                    <a:ext uri="{9D8B030D-6E8A-4147-A177-3AD203B41FA5}">
                      <a16:colId xmlns:a16="http://schemas.microsoft.com/office/drawing/2014/main" val="210525384"/>
                    </a:ext>
                  </a:extLst>
                </a:gridCol>
                <a:gridCol w="957969">
                  <a:extLst>
                    <a:ext uri="{9D8B030D-6E8A-4147-A177-3AD203B41FA5}">
                      <a16:colId xmlns:a16="http://schemas.microsoft.com/office/drawing/2014/main" val="1157682163"/>
                    </a:ext>
                  </a:extLst>
                </a:gridCol>
              </a:tblGrid>
              <a:tr h="337256">
                <a:tc>
                  <a:txBody>
                    <a:bodyPr/>
                    <a:lstStyle/>
                    <a:p>
                      <a:pPr algn="ctr"/>
                      <a:r>
                        <a:rPr lang="lt-LT" dirty="0">
                          <a:latin typeface="Calibri" panose="020F0502020204030204" pitchFamily="34" charset="0"/>
                          <a:cs typeface="Calibri" panose="020F0502020204030204" pitchFamily="34" charset="0"/>
                        </a:rPr>
                        <a:t>LINKSNIS</a:t>
                      </a:r>
                    </a:p>
                  </a:txBody>
                  <a:tcPr anchor="ctr"/>
                </a:tc>
                <a:tc>
                  <a:txBody>
                    <a:bodyPr/>
                    <a:lstStyle/>
                    <a:p>
                      <a:pPr algn="ctr"/>
                      <a:r>
                        <a:rPr lang="lt-LT" dirty="0">
                          <a:latin typeface="Calibri" panose="020F0502020204030204" pitchFamily="34" charset="0"/>
                          <a:cs typeface="Calibri" panose="020F0502020204030204" pitchFamily="34" charset="0"/>
                        </a:rPr>
                        <a:t>LINKSM</a:t>
                      </a:r>
                      <a:r>
                        <a:rPr lang="lt-LT" dirty="0">
                          <a:solidFill>
                            <a:srgbClr val="FF0000"/>
                          </a:solidFill>
                          <a:latin typeface="Calibri" panose="020F0502020204030204" pitchFamily="34" charset="0"/>
                          <a:cs typeface="Calibri" panose="020F0502020204030204" pitchFamily="34" charset="0"/>
                        </a:rPr>
                        <a:t>I</a:t>
                      </a:r>
                    </a:p>
                  </a:txBody>
                  <a:tcPr anchor="ctr"/>
                </a:tc>
                <a:tc>
                  <a:txBody>
                    <a:bodyPr/>
                    <a:lstStyle/>
                    <a:p>
                      <a:pPr algn="ctr"/>
                      <a:r>
                        <a:rPr lang="lt-LT" dirty="0">
                          <a:latin typeface="Calibri" panose="020F0502020204030204" pitchFamily="34" charset="0"/>
                          <a:cs typeface="Calibri" panose="020F0502020204030204" pitchFamily="34" charset="0"/>
                        </a:rPr>
                        <a:t>GRAŽ</a:t>
                      </a:r>
                      <a:r>
                        <a:rPr lang="lt-LT" dirty="0">
                          <a:solidFill>
                            <a:srgbClr val="FF0000"/>
                          </a:solidFill>
                          <a:latin typeface="Calibri" panose="020F0502020204030204" pitchFamily="34" charset="0"/>
                          <a:cs typeface="Calibri" panose="020F0502020204030204" pitchFamily="34" charset="0"/>
                        </a:rPr>
                        <a:t>ŪS</a:t>
                      </a:r>
                    </a:p>
                  </a:txBody>
                  <a:tcPr anchor="ctr"/>
                </a:tc>
                <a:tc>
                  <a:txBody>
                    <a:bodyPr/>
                    <a:lstStyle/>
                    <a:p>
                      <a:pPr algn="ctr"/>
                      <a:r>
                        <a:rPr lang="lt-LT" dirty="0">
                          <a:latin typeface="Calibri" panose="020F0502020204030204" pitchFamily="34" charset="0"/>
                          <a:cs typeface="Calibri" panose="020F0502020204030204" pitchFamily="34" charset="0"/>
                        </a:rPr>
                        <a:t>ROŽIN</a:t>
                      </a:r>
                      <a:r>
                        <a:rPr lang="lt-LT" dirty="0">
                          <a:solidFill>
                            <a:srgbClr val="FF0000"/>
                          </a:solidFill>
                          <a:latin typeface="Calibri" panose="020F0502020204030204" pitchFamily="34" charset="0"/>
                          <a:cs typeface="Calibri" panose="020F0502020204030204" pitchFamily="34" charset="0"/>
                        </a:rPr>
                        <a:t>IAI</a:t>
                      </a:r>
                    </a:p>
                  </a:txBody>
                  <a:tcPr anchor="ctr"/>
                </a:tc>
                <a:extLst>
                  <a:ext uri="{0D108BD9-81ED-4DB2-BD59-A6C34878D82A}">
                    <a16:rowId xmlns:a16="http://schemas.microsoft.com/office/drawing/2014/main" val="2075150741"/>
                  </a:ext>
                </a:extLst>
              </a:tr>
              <a:tr h="337256">
                <a:tc>
                  <a:txBody>
                    <a:bodyPr/>
                    <a:lstStyle/>
                    <a:p>
                      <a:pPr algn="ctr"/>
                      <a:r>
                        <a:rPr lang="lt-LT" dirty="0">
                          <a:latin typeface="Calibri" panose="020F0502020204030204" pitchFamily="34" charset="0"/>
                          <a:cs typeface="Calibri" panose="020F0502020204030204" pitchFamily="34" charset="0"/>
                        </a:rPr>
                        <a:t>GENITIVE (KO?)</a:t>
                      </a:r>
                    </a:p>
                  </a:txBody>
                  <a:tcPr anchor="ctr"/>
                </a:tc>
                <a:tc>
                  <a:txBody>
                    <a:bodyPr/>
                    <a:lstStyle/>
                    <a:p>
                      <a:pPr algn="ctr"/>
                      <a:r>
                        <a:rPr lang="lt-LT" dirty="0">
                          <a:latin typeface="Calibri" panose="020F0502020204030204" pitchFamily="34" charset="0"/>
                          <a:cs typeface="Calibri" panose="020F0502020204030204" pitchFamily="34" charset="0"/>
                        </a:rPr>
                        <a:t>-ų</a:t>
                      </a:r>
                    </a:p>
                  </a:txBody>
                  <a:tcPr anchor="ctr"/>
                </a:tc>
                <a:tc>
                  <a:txBody>
                    <a:bodyPr/>
                    <a:lstStyle/>
                    <a:p>
                      <a:pPr algn="ctr"/>
                      <a:r>
                        <a:rPr lang="lt-LT" dirty="0">
                          <a:latin typeface="Calibri" panose="020F0502020204030204" pitchFamily="34" charset="0"/>
                          <a:cs typeface="Calibri" panose="020F0502020204030204" pitchFamily="34" charset="0"/>
                        </a:rPr>
                        <a:t>-ių</a:t>
                      </a:r>
                    </a:p>
                  </a:txBody>
                  <a:tcPr anchor="ctr"/>
                </a:tc>
                <a:tc>
                  <a:txBody>
                    <a:bodyPr/>
                    <a:lstStyle/>
                    <a:p>
                      <a:pPr algn="ctr"/>
                      <a:r>
                        <a:rPr lang="lt-LT" dirty="0">
                          <a:latin typeface="Calibri" panose="020F0502020204030204" pitchFamily="34" charset="0"/>
                          <a:cs typeface="Calibri" panose="020F0502020204030204" pitchFamily="34" charset="0"/>
                        </a:rPr>
                        <a:t>-ių</a:t>
                      </a:r>
                    </a:p>
                  </a:txBody>
                  <a:tcPr anchor="ctr"/>
                </a:tc>
                <a:extLst>
                  <a:ext uri="{0D108BD9-81ED-4DB2-BD59-A6C34878D82A}">
                    <a16:rowId xmlns:a16="http://schemas.microsoft.com/office/drawing/2014/main" val="1750340288"/>
                  </a:ext>
                </a:extLst>
              </a:tr>
              <a:tr h="337256">
                <a:tc>
                  <a:txBody>
                    <a:bodyPr/>
                    <a:lstStyle/>
                    <a:p>
                      <a:pPr algn="ctr"/>
                      <a:r>
                        <a:rPr lang="lt-LT" dirty="0">
                          <a:latin typeface="Calibri" panose="020F0502020204030204" pitchFamily="34" charset="0"/>
                          <a:cs typeface="Calibri" panose="020F0502020204030204" pitchFamily="34" charset="0"/>
                        </a:rPr>
                        <a:t>DATIVE (KAM?)</a:t>
                      </a:r>
                    </a:p>
                  </a:txBody>
                  <a:tcPr anchor="ctr"/>
                </a:tc>
                <a:tc>
                  <a:txBody>
                    <a:bodyPr/>
                    <a:lstStyle/>
                    <a:p>
                      <a:pPr algn="ctr"/>
                      <a:r>
                        <a:rPr lang="lt-LT" dirty="0">
                          <a:latin typeface="Calibri" panose="020F0502020204030204" pitchFamily="34" charset="0"/>
                          <a:cs typeface="Calibri" panose="020F0502020204030204" pitchFamily="34" charset="0"/>
                        </a:rPr>
                        <a:t>-iems</a:t>
                      </a:r>
                    </a:p>
                  </a:txBody>
                  <a:tcPr anchor="ctr"/>
                </a:tc>
                <a:tc>
                  <a:txBody>
                    <a:bodyPr/>
                    <a:lstStyle/>
                    <a:p>
                      <a:pPr algn="ctr"/>
                      <a:r>
                        <a:rPr lang="lt-LT" dirty="0">
                          <a:latin typeface="Calibri" panose="020F0502020204030204" pitchFamily="34" charset="0"/>
                          <a:cs typeface="Calibri" panose="020F0502020204030204" pitchFamily="34" charset="0"/>
                        </a:rPr>
                        <a:t>-iems</a:t>
                      </a:r>
                    </a:p>
                  </a:txBody>
                  <a:tcPr anchor="ctr"/>
                </a:tc>
                <a:tc>
                  <a:txBody>
                    <a:bodyPr/>
                    <a:lstStyle/>
                    <a:p>
                      <a:pPr algn="ctr"/>
                      <a:r>
                        <a:rPr lang="lt-LT" dirty="0">
                          <a:latin typeface="Calibri" panose="020F0502020204030204" pitchFamily="34" charset="0"/>
                          <a:cs typeface="Calibri" panose="020F0502020204030204" pitchFamily="34" charset="0"/>
                        </a:rPr>
                        <a:t>-iams</a:t>
                      </a:r>
                    </a:p>
                  </a:txBody>
                  <a:tcPr anchor="ctr"/>
                </a:tc>
                <a:extLst>
                  <a:ext uri="{0D108BD9-81ED-4DB2-BD59-A6C34878D82A}">
                    <a16:rowId xmlns:a16="http://schemas.microsoft.com/office/drawing/2014/main" val="3141751778"/>
                  </a:ext>
                </a:extLst>
              </a:tr>
              <a:tr h="337256">
                <a:tc>
                  <a:txBody>
                    <a:bodyPr/>
                    <a:lstStyle/>
                    <a:p>
                      <a:pPr algn="ctr"/>
                      <a:r>
                        <a:rPr lang="lt-LT" dirty="0">
                          <a:latin typeface="Calibri" panose="020F0502020204030204" pitchFamily="34" charset="0"/>
                          <a:cs typeface="Calibri" panose="020F0502020204030204" pitchFamily="34" charset="0"/>
                        </a:rPr>
                        <a:t>ACCUSATIVE (KĄ?)</a:t>
                      </a:r>
                    </a:p>
                  </a:txBody>
                  <a:tcPr anchor="ctr"/>
                </a:tc>
                <a:tc>
                  <a:txBody>
                    <a:bodyPr/>
                    <a:lstStyle/>
                    <a:p>
                      <a:pPr algn="ctr"/>
                      <a:r>
                        <a:rPr lang="lt-LT" dirty="0">
                          <a:latin typeface="Calibri" panose="020F0502020204030204" pitchFamily="34" charset="0"/>
                          <a:cs typeface="Calibri" panose="020F0502020204030204" pitchFamily="34" charset="0"/>
                        </a:rPr>
                        <a:t>-us</a:t>
                      </a:r>
                    </a:p>
                  </a:txBody>
                  <a:tcPr anchor="ctr"/>
                </a:tc>
                <a:tc>
                  <a:txBody>
                    <a:bodyPr/>
                    <a:lstStyle/>
                    <a:p>
                      <a:pPr algn="ctr"/>
                      <a:r>
                        <a:rPr lang="lt-LT" dirty="0">
                          <a:latin typeface="Calibri" panose="020F0502020204030204" pitchFamily="34" charset="0"/>
                          <a:cs typeface="Calibri" panose="020F0502020204030204" pitchFamily="34" charset="0"/>
                        </a:rPr>
                        <a:t>-ius</a:t>
                      </a:r>
                    </a:p>
                  </a:txBody>
                  <a:tcPr anchor="ctr"/>
                </a:tc>
                <a:tc>
                  <a:txBody>
                    <a:bodyPr/>
                    <a:lstStyle/>
                    <a:p>
                      <a:pPr algn="ctr"/>
                      <a:r>
                        <a:rPr lang="lt-LT" dirty="0">
                          <a:latin typeface="Calibri" panose="020F0502020204030204" pitchFamily="34" charset="0"/>
                          <a:cs typeface="Calibri" panose="020F0502020204030204" pitchFamily="34" charset="0"/>
                        </a:rPr>
                        <a:t>-ius</a:t>
                      </a:r>
                    </a:p>
                  </a:txBody>
                  <a:tcPr anchor="ctr"/>
                </a:tc>
                <a:extLst>
                  <a:ext uri="{0D108BD9-81ED-4DB2-BD59-A6C34878D82A}">
                    <a16:rowId xmlns:a16="http://schemas.microsoft.com/office/drawing/2014/main" val="2810134372"/>
                  </a:ext>
                </a:extLst>
              </a:tr>
              <a:tr h="337256">
                <a:tc>
                  <a:txBody>
                    <a:bodyPr/>
                    <a:lstStyle/>
                    <a:p>
                      <a:pPr algn="ctr"/>
                      <a:r>
                        <a:rPr lang="lt-LT" dirty="0">
                          <a:latin typeface="Calibri" panose="020F0502020204030204" pitchFamily="34" charset="0"/>
                          <a:cs typeface="Calibri" panose="020F0502020204030204" pitchFamily="34" charset="0"/>
                        </a:rPr>
                        <a:t>INSTRUMENTAL (KUO?)</a:t>
                      </a:r>
                    </a:p>
                  </a:txBody>
                  <a:tcPr anchor="ctr"/>
                </a:tc>
                <a:tc>
                  <a:txBody>
                    <a:bodyPr/>
                    <a:lstStyle/>
                    <a:p>
                      <a:pPr algn="ctr"/>
                      <a:r>
                        <a:rPr lang="lt-LT" dirty="0">
                          <a:latin typeface="Calibri" panose="020F0502020204030204" pitchFamily="34" charset="0"/>
                          <a:cs typeface="Calibri" panose="020F0502020204030204" pitchFamily="34" charset="0"/>
                        </a:rPr>
                        <a:t>-ais</a:t>
                      </a:r>
                    </a:p>
                  </a:txBody>
                  <a:tcPr anchor="ctr"/>
                </a:tc>
                <a:tc>
                  <a:txBody>
                    <a:bodyPr/>
                    <a:lstStyle/>
                    <a:p>
                      <a:pPr algn="ctr"/>
                      <a:r>
                        <a:rPr lang="lt-LT" dirty="0">
                          <a:latin typeface="Calibri" panose="020F0502020204030204" pitchFamily="34" charset="0"/>
                          <a:cs typeface="Calibri" panose="020F0502020204030204" pitchFamily="34" charset="0"/>
                        </a:rPr>
                        <a:t>-iais</a:t>
                      </a:r>
                    </a:p>
                  </a:txBody>
                  <a:tcPr anchor="ctr"/>
                </a:tc>
                <a:tc>
                  <a:txBody>
                    <a:bodyPr/>
                    <a:lstStyle/>
                    <a:p>
                      <a:pPr algn="ctr"/>
                      <a:r>
                        <a:rPr lang="lt-LT" dirty="0">
                          <a:latin typeface="Calibri" panose="020F0502020204030204" pitchFamily="34" charset="0"/>
                          <a:cs typeface="Calibri" panose="020F0502020204030204" pitchFamily="34" charset="0"/>
                        </a:rPr>
                        <a:t>-iais</a:t>
                      </a:r>
                    </a:p>
                  </a:txBody>
                  <a:tcPr anchor="ctr"/>
                </a:tc>
                <a:extLst>
                  <a:ext uri="{0D108BD9-81ED-4DB2-BD59-A6C34878D82A}">
                    <a16:rowId xmlns:a16="http://schemas.microsoft.com/office/drawing/2014/main" val="1393477941"/>
                  </a:ext>
                </a:extLst>
              </a:tr>
              <a:tr h="337256">
                <a:tc>
                  <a:txBody>
                    <a:bodyPr/>
                    <a:lstStyle/>
                    <a:p>
                      <a:pPr algn="ctr"/>
                      <a:r>
                        <a:rPr lang="lt-LT" dirty="0">
                          <a:latin typeface="Calibri" panose="020F0502020204030204" pitchFamily="34" charset="0"/>
                          <a:cs typeface="Calibri" panose="020F0502020204030204" pitchFamily="34" charset="0"/>
                        </a:rPr>
                        <a:t>LOCATIVE (KUR?)</a:t>
                      </a:r>
                    </a:p>
                  </a:txBody>
                  <a:tcPr anchor="ctr"/>
                </a:tc>
                <a:tc>
                  <a:txBody>
                    <a:bodyPr/>
                    <a:lstStyle/>
                    <a:p>
                      <a:pPr algn="ctr"/>
                      <a:r>
                        <a:rPr lang="lt-LT" dirty="0">
                          <a:latin typeface="Calibri" panose="020F0502020204030204" pitchFamily="34" charset="0"/>
                          <a:cs typeface="Calibri" panose="020F0502020204030204" pitchFamily="34" charset="0"/>
                        </a:rPr>
                        <a:t>-uose</a:t>
                      </a:r>
                    </a:p>
                  </a:txBody>
                  <a:tcPr anchor="ctr"/>
                </a:tc>
                <a:tc>
                  <a:txBody>
                    <a:bodyPr/>
                    <a:lstStyle/>
                    <a:p>
                      <a:pPr algn="ctr"/>
                      <a:r>
                        <a:rPr lang="lt-LT" dirty="0">
                          <a:latin typeface="Calibri" panose="020F0502020204030204" pitchFamily="34" charset="0"/>
                          <a:cs typeface="Calibri" panose="020F0502020204030204" pitchFamily="34" charset="0"/>
                        </a:rPr>
                        <a:t>-iuose</a:t>
                      </a:r>
                    </a:p>
                  </a:txBody>
                  <a:tcPr anchor="ctr"/>
                </a:tc>
                <a:tc>
                  <a:txBody>
                    <a:bodyPr/>
                    <a:lstStyle/>
                    <a:p>
                      <a:pPr algn="ctr"/>
                      <a:r>
                        <a:rPr lang="lt-LT" dirty="0">
                          <a:latin typeface="Calibri" panose="020F0502020204030204" pitchFamily="34" charset="0"/>
                          <a:cs typeface="Calibri" panose="020F0502020204030204" pitchFamily="34" charset="0"/>
                        </a:rPr>
                        <a:t>-iuose</a:t>
                      </a:r>
                    </a:p>
                  </a:txBody>
                  <a:tcPr anchor="ctr"/>
                </a:tc>
                <a:extLst>
                  <a:ext uri="{0D108BD9-81ED-4DB2-BD59-A6C34878D82A}">
                    <a16:rowId xmlns:a16="http://schemas.microsoft.com/office/drawing/2014/main" val="1620866248"/>
                  </a:ext>
                </a:extLst>
              </a:tr>
            </a:tbl>
          </a:graphicData>
        </a:graphic>
      </p:graphicFrame>
      <p:graphicFrame>
        <p:nvGraphicFramePr>
          <p:cNvPr id="6" name="Table 5">
            <a:extLst>
              <a:ext uri="{FF2B5EF4-FFF2-40B4-BE49-F238E27FC236}">
                <a16:creationId xmlns:a16="http://schemas.microsoft.com/office/drawing/2014/main" id="{1BE6F048-2BC2-82CC-E0AF-0FCD445ADA7C}"/>
              </a:ext>
            </a:extLst>
          </p:cNvPr>
          <p:cNvGraphicFramePr>
            <a:graphicFrameLocks noGrp="1"/>
          </p:cNvGraphicFramePr>
          <p:nvPr>
            <p:extLst>
              <p:ext uri="{D42A27DB-BD31-4B8C-83A1-F6EECF244321}">
                <p14:modId xmlns:p14="http://schemas.microsoft.com/office/powerpoint/2010/main" val="3172336776"/>
              </p:ext>
            </p:extLst>
          </p:nvPr>
        </p:nvGraphicFramePr>
        <p:xfrm>
          <a:off x="5654917" y="3710755"/>
          <a:ext cx="5063240" cy="2023536"/>
        </p:xfrm>
        <a:graphic>
          <a:graphicData uri="http://schemas.openxmlformats.org/drawingml/2006/table">
            <a:tbl>
              <a:tblPr firstRow="1" bandRow="1">
                <a:tableStyleId>{F5AB1C69-6EDB-4FF4-983F-18BD219EF322}</a:tableStyleId>
              </a:tblPr>
              <a:tblGrid>
                <a:gridCol w="2044977">
                  <a:extLst>
                    <a:ext uri="{9D8B030D-6E8A-4147-A177-3AD203B41FA5}">
                      <a16:colId xmlns:a16="http://schemas.microsoft.com/office/drawing/2014/main" val="85854141"/>
                    </a:ext>
                  </a:extLst>
                </a:gridCol>
                <a:gridCol w="1019305">
                  <a:extLst>
                    <a:ext uri="{9D8B030D-6E8A-4147-A177-3AD203B41FA5}">
                      <a16:colId xmlns:a16="http://schemas.microsoft.com/office/drawing/2014/main" val="1629830359"/>
                    </a:ext>
                  </a:extLst>
                </a:gridCol>
                <a:gridCol w="1040989">
                  <a:extLst>
                    <a:ext uri="{9D8B030D-6E8A-4147-A177-3AD203B41FA5}">
                      <a16:colId xmlns:a16="http://schemas.microsoft.com/office/drawing/2014/main" val="210525384"/>
                    </a:ext>
                  </a:extLst>
                </a:gridCol>
                <a:gridCol w="957969">
                  <a:extLst>
                    <a:ext uri="{9D8B030D-6E8A-4147-A177-3AD203B41FA5}">
                      <a16:colId xmlns:a16="http://schemas.microsoft.com/office/drawing/2014/main" val="1157682163"/>
                    </a:ext>
                  </a:extLst>
                </a:gridCol>
              </a:tblGrid>
              <a:tr h="337256">
                <a:tc>
                  <a:txBody>
                    <a:bodyPr/>
                    <a:lstStyle/>
                    <a:p>
                      <a:pPr algn="ctr"/>
                      <a:r>
                        <a:rPr lang="lt-LT" dirty="0">
                          <a:latin typeface="Calibri" panose="020F0502020204030204" pitchFamily="34" charset="0"/>
                          <a:cs typeface="Calibri" panose="020F0502020204030204" pitchFamily="34" charset="0"/>
                        </a:rPr>
                        <a:t>LINKSNIS</a:t>
                      </a:r>
                    </a:p>
                  </a:txBody>
                  <a:tcPr anchor="ctr"/>
                </a:tc>
                <a:tc>
                  <a:txBody>
                    <a:bodyPr/>
                    <a:lstStyle/>
                    <a:p>
                      <a:pPr algn="ctr"/>
                      <a:r>
                        <a:rPr lang="lt-LT" dirty="0">
                          <a:latin typeface="Calibri" panose="020F0502020204030204" pitchFamily="34" charset="0"/>
                          <a:cs typeface="Calibri" panose="020F0502020204030204" pitchFamily="34" charset="0"/>
                        </a:rPr>
                        <a:t>LINKSM</a:t>
                      </a:r>
                      <a:r>
                        <a:rPr lang="lt-LT" dirty="0">
                          <a:solidFill>
                            <a:srgbClr val="FF0000"/>
                          </a:solidFill>
                          <a:latin typeface="Calibri" panose="020F0502020204030204" pitchFamily="34" charset="0"/>
                          <a:cs typeface="Calibri" panose="020F0502020204030204" pitchFamily="34" charset="0"/>
                        </a:rPr>
                        <a:t>OS</a:t>
                      </a:r>
                    </a:p>
                  </a:txBody>
                  <a:tcPr anchor="ctr"/>
                </a:tc>
                <a:tc>
                  <a:txBody>
                    <a:bodyPr/>
                    <a:lstStyle/>
                    <a:p>
                      <a:pPr algn="ctr"/>
                      <a:r>
                        <a:rPr lang="lt-LT" dirty="0">
                          <a:latin typeface="Calibri" panose="020F0502020204030204" pitchFamily="34" charset="0"/>
                          <a:cs typeface="Calibri" panose="020F0502020204030204" pitchFamily="34" charset="0"/>
                        </a:rPr>
                        <a:t>GRAŽ</a:t>
                      </a:r>
                      <a:r>
                        <a:rPr lang="lt-LT" dirty="0">
                          <a:solidFill>
                            <a:srgbClr val="FF0000"/>
                          </a:solidFill>
                          <a:latin typeface="Calibri" panose="020F0502020204030204" pitchFamily="34" charset="0"/>
                          <a:cs typeface="Calibri" panose="020F0502020204030204" pitchFamily="34" charset="0"/>
                        </a:rPr>
                        <a:t>IOS</a:t>
                      </a:r>
                    </a:p>
                  </a:txBody>
                  <a:tcPr anchor="ctr"/>
                </a:tc>
                <a:tc>
                  <a:txBody>
                    <a:bodyPr/>
                    <a:lstStyle/>
                    <a:p>
                      <a:pPr algn="ctr"/>
                      <a:r>
                        <a:rPr lang="lt-LT" dirty="0">
                          <a:latin typeface="Calibri" panose="020F0502020204030204" pitchFamily="34" charset="0"/>
                          <a:cs typeface="Calibri" panose="020F0502020204030204" pitchFamily="34" charset="0"/>
                        </a:rPr>
                        <a:t>ROŽIN</a:t>
                      </a:r>
                      <a:r>
                        <a:rPr lang="lt-LT" dirty="0">
                          <a:solidFill>
                            <a:srgbClr val="FF0000"/>
                          </a:solidFill>
                          <a:latin typeface="Calibri" panose="020F0502020204030204" pitchFamily="34" charset="0"/>
                          <a:cs typeface="Calibri" panose="020F0502020204030204" pitchFamily="34" charset="0"/>
                        </a:rPr>
                        <a:t>ĖS</a:t>
                      </a:r>
                    </a:p>
                  </a:txBody>
                  <a:tcPr anchor="ctr"/>
                </a:tc>
                <a:extLst>
                  <a:ext uri="{0D108BD9-81ED-4DB2-BD59-A6C34878D82A}">
                    <a16:rowId xmlns:a16="http://schemas.microsoft.com/office/drawing/2014/main" val="2075150741"/>
                  </a:ext>
                </a:extLst>
              </a:tr>
              <a:tr h="337256">
                <a:tc>
                  <a:txBody>
                    <a:bodyPr/>
                    <a:lstStyle/>
                    <a:p>
                      <a:pPr algn="ctr"/>
                      <a:r>
                        <a:rPr lang="lt-LT" dirty="0">
                          <a:latin typeface="Calibri" panose="020F0502020204030204" pitchFamily="34" charset="0"/>
                          <a:cs typeface="Calibri" panose="020F0502020204030204" pitchFamily="34" charset="0"/>
                        </a:rPr>
                        <a:t>GENITIVE (KO?)</a:t>
                      </a:r>
                    </a:p>
                  </a:txBody>
                  <a:tcPr anchor="ctr"/>
                </a:tc>
                <a:tc>
                  <a:txBody>
                    <a:bodyPr/>
                    <a:lstStyle/>
                    <a:p>
                      <a:pPr algn="ctr"/>
                      <a:r>
                        <a:rPr lang="lt-LT" dirty="0">
                          <a:latin typeface="Calibri" panose="020F0502020204030204" pitchFamily="34" charset="0"/>
                          <a:cs typeface="Calibri" panose="020F0502020204030204" pitchFamily="34" charset="0"/>
                        </a:rPr>
                        <a:t>-ų</a:t>
                      </a:r>
                    </a:p>
                  </a:txBody>
                  <a:tcPr anchor="ctr"/>
                </a:tc>
                <a:tc>
                  <a:txBody>
                    <a:bodyPr/>
                    <a:lstStyle/>
                    <a:p>
                      <a:pPr algn="ctr"/>
                      <a:r>
                        <a:rPr lang="lt-LT" dirty="0">
                          <a:latin typeface="Calibri" panose="020F0502020204030204" pitchFamily="34" charset="0"/>
                          <a:cs typeface="Calibri" panose="020F0502020204030204" pitchFamily="34" charset="0"/>
                        </a:rPr>
                        <a:t>-ių</a:t>
                      </a:r>
                    </a:p>
                  </a:txBody>
                  <a:tcPr anchor="ctr"/>
                </a:tc>
                <a:tc>
                  <a:txBody>
                    <a:bodyPr/>
                    <a:lstStyle/>
                    <a:p>
                      <a:pPr algn="ctr"/>
                      <a:r>
                        <a:rPr lang="lt-LT" dirty="0">
                          <a:latin typeface="Calibri" panose="020F0502020204030204" pitchFamily="34" charset="0"/>
                          <a:cs typeface="Calibri" panose="020F0502020204030204" pitchFamily="34" charset="0"/>
                        </a:rPr>
                        <a:t>-ių</a:t>
                      </a:r>
                    </a:p>
                  </a:txBody>
                  <a:tcPr anchor="ctr"/>
                </a:tc>
                <a:extLst>
                  <a:ext uri="{0D108BD9-81ED-4DB2-BD59-A6C34878D82A}">
                    <a16:rowId xmlns:a16="http://schemas.microsoft.com/office/drawing/2014/main" val="1750340288"/>
                  </a:ext>
                </a:extLst>
              </a:tr>
              <a:tr h="337256">
                <a:tc>
                  <a:txBody>
                    <a:bodyPr/>
                    <a:lstStyle/>
                    <a:p>
                      <a:pPr algn="ctr"/>
                      <a:r>
                        <a:rPr lang="lt-LT" dirty="0">
                          <a:latin typeface="Calibri" panose="020F0502020204030204" pitchFamily="34" charset="0"/>
                          <a:cs typeface="Calibri" panose="020F0502020204030204" pitchFamily="34" charset="0"/>
                        </a:rPr>
                        <a:t>DATIVE (KAM?)</a:t>
                      </a:r>
                    </a:p>
                  </a:txBody>
                  <a:tcPr anchor="ctr"/>
                </a:tc>
                <a:tc>
                  <a:txBody>
                    <a:bodyPr/>
                    <a:lstStyle/>
                    <a:p>
                      <a:pPr algn="ctr"/>
                      <a:r>
                        <a:rPr lang="lt-LT" dirty="0">
                          <a:latin typeface="Calibri" panose="020F0502020204030204" pitchFamily="34" charset="0"/>
                          <a:cs typeface="Calibri" panose="020F0502020204030204" pitchFamily="34" charset="0"/>
                        </a:rPr>
                        <a:t>-oms</a:t>
                      </a:r>
                    </a:p>
                  </a:txBody>
                  <a:tcPr anchor="ctr"/>
                </a:tc>
                <a:tc>
                  <a:txBody>
                    <a:bodyPr/>
                    <a:lstStyle/>
                    <a:p>
                      <a:pPr algn="ctr"/>
                      <a:r>
                        <a:rPr lang="lt-LT" dirty="0">
                          <a:latin typeface="Calibri" panose="020F0502020204030204" pitchFamily="34" charset="0"/>
                          <a:cs typeface="Calibri" panose="020F0502020204030204" pitchFamily="34" charset="0"/>
                        </a:rPr>
                        <a:t>-ioms</a:t>
                      </a:r>
                    </a:p>
                  </a:txBody>
                  <a:tcPr anchor="ctr"/>
                </a:tc>
                <a:tc>
                  <a:txBody>
                    <a:bodyPr/>
                    <a:lstStyle/>
                    <a:p>
                      <a:pPr algn="ctr"/>
                      <a:r>
                        <a:rPr lang="lt-LT" dirty="0">
                          <a:latin typeface="Calibri" panose="020F0502020204030204" pitchFamily="34" charset="0"/>
                          <a:cs typeface="Calibri" panose="020F0502020204030204" pitchFamily="34" charset="0"/>
                        </a:rPr>
                        <a:t>-ėms</a:t>
                      </a:r>
                    </a:p>
                  </a:txBody>
                  <a:tcPr anchor="ctr"/>
                </a:tc>
                <a:extLst>
                  <a:ext uri="{0D108BD9-81ED-4DB2-BD59-A6C34878D82A}">
                    <a16:rowId xmlns:a16="http://schemas.microsoft.com/office/drawing/2014/main" val="3141751778"/>
                  </a:ext>
                </a:extLst>
              </a:tr>
              <a:tr h="337256">
                <a:tc>
                  <a:txBody>
                    <a:bodyPr/>
                    <a:lstStyle/>
                    <a:p>
                      <a:pPr algn="ctr"/>
                      <a:r>
                        <a:rPr lang="lt-LT" dirty="0">
                          <a:latin typeface="Calibri" panose="020F0502020204030204" pitchFamily="34" charset="0"/>
                          <a:cs typeface="Calibri" panose="020F0502020204030204" pitchFamily="34" charset="0"/>
                        </a:rPr>
                        <a:t>ACCUSATIVE (KĄ?)</a:t>
                      </a:r>
                    </a:p>
                  </a:txBody>
                  <a:tcPr anchor="ctr"/>
                </a:tc>
                <a:tc>
                  <a:txBody>
                    <a:bodyPr/>
                    <a:lstStyle/>
                    <a:p>
                      <a:pPr algn="ctr"/>
                      <a:r>
                        <a:rPr lang="lt-LT" dirty="0">
                          <a:latin typeface="Calibri" panose="020F0502020204030204" pitchFamily="34" charset="0"/>
                          <a:cs typeface="Calibri" panose="020F0502020204030204" pitchFamily="34" charset="0"/>
                        </a:rPr>
                        <a:t>-as</a:t>
                      </a:r>
                    </a:p>
                  </a:txBody>
                  <a:tcPr anchor="ctr"/>
                </a:tc>
                <a:tc>
                  <a:txBody>
                    <a:bodyPr/>
                    <a:lstStyle/>
                    <a:p>
                      <a:pPr algn="ctr"/>
                      <a:r>
                        <a:rPr lang="lt-LT" dirty="0">
                          <a:latin typeface="Calibri" panose="020F0502020204030204" pitchFamily="34" charset="0"/>
                          <a:cs typeface="Calibri" panose="020F0502020204030204" pitchFamily="34" charset="0"/>
                        </a:rPr>
                        <a:t>-ias</a:t>
                      </a:r>
                    </a:p>
                  </a:txBody>
                  <a:tcPr anchor="ctr"/>
                </a:tc>
                <a:tc>
                  <a:txBody>
                    <a:bodyPr/>
                    <a:lstStyle/>
                    <a:p>
                      <a:pPr algn="ctr"/>
                      <a:r>
                        <a:rPr lang="lt-LT" dirty="0">
                          <a:latin typeface="Calibri" panose="020F0502020204030204" pitchFamily="34" charset="0"/>
                          <a:cs typeface="Calibri" panose="020F0502020204030204" pitchFamily="34" charset="0"/>
                        </a:rPr>
                        <a:t>-es</a:t>
                      </a:r>
                    </a:p>
                  </a:txBody>
                  <a:tcPr anchor="ctr"/>
                </a:tc>
                <a:extLst>
                  <a:ext uri="{0D108BD9-81ED-4DB2-BD59-A6C34878D82A}">
                    <a16:rowId xmlns:a16="http://schemas.microsoft.com/office/drawing/2014/main" val="2810134372"/>
                  </a:ext>
                </a:extLst>
              </a:tr>
              <a:tr h="337256">
                <a:tc>
                  <a:txBody>
                    <a:bodyPr/>
                    <a:lstStyle/>
                    <a:p>
                      <a:pPr algn="ctr"/>
                      <a:r>
                        <a:rPr lang="lt-LT" dirty="0">
                          <a:latin typeface="Calibri" panose="020F0502020204030204" pitchFamily="34" charset="0"/>
                          <a:cs typeface="Calibri" panose="020F0502020204030204" pitchFamily="34" charset="0"/>
                        </a:rPr>
                        <a:t>INSTRUMENTAL (KUO?)</a:t>
                      </a:r>
                    </a:p>
                  </a:txBody>
                  <a:tcPr anchor="ctr"/>
                </a:tc>
                <a:tc>
                  <a:txBody>
                    <a:bodyPr/>
                    <a:lstStyle/>
                    <a:p>
                      <a:pPr algn="ctr"/>
                      <a:r>
                        <a:rPr lang="lt-LT" dirty="0">
                          <a:latin typeface="Calibri" panose="020F0502020204030204" pitchFamily="34" charset="0"/>
                          <a:cs typeface="Calibri" panose="020F0502020204030204" pitchFamily="34" charset="0"/>
                        </a:rPr>
                        <a:t>-omis</a:t>
                      </a:r>
                    </a:p>
                  </a:txBody>
                  <a:tcPr anchor="ctr"/>
                </a:tc>
                <a:tc>
                  <a:txBody>
                    <a:bodyPr/>
                    <a:lstStyle/>
                    <a:p>
                      <a:pPr algn="ctr"/>
                      <a:r>
                        <a:rPr lang="lt-LT" dirty="0">
                          <a:latin typeface="Calibri" panose="020F0502020204030204" pitchFamily="34" charset="0"/>
                          <a:cs typeface="Calibri" panose="020F0502020204030204" pitchFamily="34" charset="0"/>
                        </a:rPr>
                        <a:t>-iomis</a:t>
                      </a:r>
                    </a:p>
                  </a:txBody>
                  <a:tcPr anchor="ctr"/>
                </a:tc>
                <a:tc>
                  <a:txBody>
                    <a:bodyPr/>
                    <a:lstStyle/>
                    <a:p>
                      <a:pPr algn="ctr"/>
                      <a:r>
                        <a:rPr lang="lt-LT" dirty="0">
                          <a:latin typeface="Calibri" panose="020F0502020204030204" pitchFamily="34" charset="0"/>
                          <a:cs typeface="Calibri" panose="020F0502020204030204" pitchFamily="34" charset="0"/>
                        </a:rPr>
                        <a:t>-ėmis</a:t>
                      </a:r>
                    </a:p>
                  </a:txBody>
                  <a:tcPr anchor="ctr"/>
                </a:tc>
                <a:extLst>
                  <a:ext uri="{0D108BD9-81ED-4DB2-BD59-A6C34878D82A}">
                    <a16:rowId xmlns:a16="http://schemas.microsoft.com/office/drawing/2014/main" val="1393477941"/>
                  </a:ext>
                </a:extLst>
              </a:tr>
              <a:tr h="337256">
                <a:tc>
                  <a:txBody>
                    <a:bodyPr/>
                    <a:lstStyle/>
                    <a:p>
                      <a:pPr algn="ctr"/>
                      <a:r>
                        <a:rPr lang="lt-LT" dirty="0">
                          <a:latin typeface="Calibri" panose="020F0502020204030204" pitchFamily="34" charset="0"/>
                          <a:cs typeface="Calibri" panose="020F0502020204030204" pitchFamily="34" charset="0"/>
                        </a:rPr>
                        <a:t>LOCATIVE (KUR?)</a:t>
                      </a:r>
                    </a:p>
                  </a:txBody>
                  <a:tcPr anchor="ctr"/>
                </a:tc>
                <a:tc>
                  <a:txBody>
                    <a:bodyPr/>
                    <a:lstStyle/>
                    <a:p>
                      <a:pPr algn="ctr"/>
                      <a:r>
                        <a:rPr lang="lt-LT" dirty="0">
                          <a:latin typeface="Calibri" panose="020F0502020204030204" pitchFamily="34" charset="0"/>
                          <a:cs typeface="Calibri" panose="020F0502020204030204" pitchFamily="34" charset="0"/>
                        </a:rPr>
                        <a:t>-ose</a:t>
                      </a:r>
                    </a:p>
                  </a:txBody>
                  <a:tcPr anchor="ctr"/>
                </a:tc>
                <a:tc>
                  <a:txBody>
                    <a:bodyPr/>
                    <a:lstStyle/>
                    <a:p>
                      <a:pPr algn="ctr"/>
                      <a:r>
                        <a:rPr lang="lt-LT" dirty="0">
                          <a:latin typeface="Calibri" panose="020F0502020204030204" pitchFamily="34" charset="0"/>
                          <a:cs typeface="Calibri" panose="020F0502020204030204" pitchFamily="34" charset="0"/>
                        </a:rPr>
                        <a:t>-iose</a:t>
                      </a:r>
                    </a:p>
                  </a:txBody>
                  <a:tcPr anchor="ctr"/>
                </a:tc>
                <a:tc>
                  <a:txBody>
                    <a:bodyPr/>
                    <a:lstStyle/>
                    <a:p>
                      <a:pPr algn="ctr"/>
                      <a:r>
                        <a:rPr lang="lt-LT" dirty="0">
                          <a:latin typeface="Calibri" panose="020F0502020204030204" pitchFamily="34" charset="0"/>
                          <a:cs typeface="Calibri" panose="020F0502020204030204" pitchFamily="34" charset="0"/>
                        </a:rPr>
                        <a:t>-ėse</a:t>
                      </a:r>
                    </a:p>
                  </a:txBody>
                  <a:tcPr anchor="ctr"/>
                </a:tc>
                <a:extLst>
                  <a:ext uri="{0D108BD9-81ED-4DB2-BD59-A6C34878D82A}">
                    <a16:rowId xmlns:a16="http://schemas.microsoft.com/office/drawing/2014/main" val="1620866248"/>
                  </a:ext>
                </a:extLst>
              </a:tr>
            </a:tbl>
          </a:graphicData>
        </a:graphic>
      </p:graphicFrame>
      <p:pic>
        <p:nvPicPr>
          <p:cNvPr id="10" name="Picture 9" descr="A white background with black and red text&#10;&#10;Description automatically generated">
            <a:extLst>
              <a:ext uri="{FF2B5EF4-FFF2-40B4-BE49-F238E27FC236}">
                <a16:creationId xmlns:a16="http://schemas.microsoft.com/office/drawing/2014/main" id="{21F6D043-E077-1AAC-AEF7-EC155819988A}"/>
              </a:ext>
            </a:extLst>
          </p:cNvPr>
          <p:cNvPicPr>
            <a:picLocks noChangeAspect="1"/>
          </p:cNvPicPr>
          <p:nvPr/>
        </p:nvPicPr>
        <p:blipFill>
          <a:blip r:embed="rId4"/>
          <a:stretch>
            <a:fillRect/>
          </a:stretch>
        </p:blipFill>
        <p:spPr>
          <a:xfrm>
            <a:off x="554448" y="226984"/>
            <a:ext cx="4003623" cy="3616566"/>
          </a:xfrm>
          <a:prstGeom prst="rect">
            <a:avLst/>
          </a:prstGeom>
        </p:spPr>
      </p:pic>
      <p:pic>
        <p:nvPicPr>
          <p:cNvPr id="12" name="Picture 11" descr="A white paper with black text and red and yellow text&#10;&#10;Description automatically generated">
            <a:extLst>
              <a:ext uri="{FF2B5EF4-FFF2-40B4-BE49-F238E27FC236}">
                <a16:creationId xmlns:a16="http://schemas.microsoft.com/office/drawing/2014/main" id="{8CCFD03A-ACD9-7661-C9A1-080E63BB0AFC}"/>
              </a:ext>
            </a:extLst>
          </p:cNvPr>
          <p:cNvPicPr>
            <a:picLocks noChangeAspect="1"/>
          </p:cNvPicPr>
          <p:nvPr/>
        </p:nvPicPr>
        <p:blipFill>
          <a:blip r:embed="rId5"/>
          <a:stretch>
            <a:fillRect/>
          </a:stretch>
        </p:blipFill>
        <p:spPr>
          <a:xfrm>
            <a:off x="696324" y="3710755"/>
            <a:ext cx="3719872" cy="3045645"/>
          </a:xfrm>
          <a:prstGeom prst="rect">
            <a:avLst/>
          </a:prstGeom>
        </p:spPr>
      </p:pic>
    </p:spTree>
    <p:extLst>
      <p:ext uri="{BB962C8B-B14F-4D97-AF65-F5344CB8AC3E}">
        <p14:creationId xmlns:p14="http://schemas.microsoft.com/office/powerpoint/2010/main" val="246922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1b292c815a6_0_15"/>
          <p:cNvPicPr preferRelativeResize="0"/>
          <p:nvPr/>
        </p:nvPicPr>
        <p:blipFill rotWithShape="1">
          <a:blip r:embed="rId3">
            <a:alphaModFix/>
          </a:blip>
          <a:srcRect/>
          <a:stretch/>
        </p:blipFill>
        <p:spPr>
          <a:xfrm>
            <a:off x="10172347" y="5317849"/>
            <a:ext cx="1085375" cy="1085375"/>
          </a:xfrm>
          <a:prstGeom prst="rect">
            <a:avLst/>
          </a:prstGeom>
          <a:noFill/>
          <a:ln>
            <a:noFill/>
          </a:ln>
        </p:spPr>
      </p:pic>
      <p:sp>
        <p:nvSpPr>
          <p:cNvPr id="134" name="Google Shape;134;g1b292c815a6_0_15"/>
          <p:cNvSpPr txBox="1"/>
          <p:nvPr/>
        </p:nvSpPr>
        <p:spPr>
          <a:xfrm>
            <a:off x="1516200" y="1004100"/>
            <a:ext cx="94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7" name="Google Shape;137;g1b292c815a6_0_15"/>
          <p:cNvSpPr txBox="1">
            <a:spLocks noGrp="1"/>
          </p:cNvSpPr>
          <p:nvPr>
            <p:ph type="title" idx="4294967295"/>
          </p:nvPr>
        </p:nvSpPr>
        <p:spPr>
          <a:xfrm>
            <a:off x="838200" y="2793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Užduotys</a:t>
            </a:r>
            <a:endParaRPr sz="4000" b="1" dirty="0">
              <a:solidFill>
                <a:srgbClr val="073763"/>
              </a:solidFill>
            </a:endParaRPr>
          </a:p>
          <a:p>
            <a:pPr marL="0" lvl="0" indent="0" algn="ctr" rtl="0">
              <a:lnSpc>
                <a:spcPct val="90000"/>
              </a:lnSpc>
              <a:spcBef>
                <a:spcPts val="0"/>
              </a:spcBef>
              <a:spcAft>
                <a:spcPts val="0"/>
              </a:spcAft>
              <a:buClr>
                <a:schemeClr val="dk1"/>
              </a:buClr>
              <a:buSzPts val="4400"/>
              <a:buFont typeface="Calibri"/>
              <a:buNone/>
            </a:pPr>
            <a:endParaRPr sz="4000" b="1" dirty="0">
              <a:solidFill>
                <a:srgbClr val="073763"/>
              </a:solidFill>
            </a:endParaRPr>
          </a:p>
        </p:txBody>
      </p:sp>
      <p:pic>
        <p:nvPicPr>
          <p:cNvPr id="4" name="Picture 3" descr="A table with black text&#10;&#10;Description automatically generated">
            <a:extLst>
              <a:ext uri="{FF2B5EF4-FFF2-40B4-BE49-F238E27FC236}">
                <a16:creationId xmlns:a16="http://schemas.microsoft.com/office/drawing/2014/main" id="{D5BA1F34-024E-29B3-F816-ECA7DCCA718F}"/>
              </a:ext>
            </a:extLst>
          </p:cNvPr>
          <p:cNvPicPr>
            <a:picLocks noChangeAspect="1"/>
          </p:cNvPicPr>
          <p:nvPr/>
        </p:nvPicPr>
        <p:blipFill>
          <a:blip r:embed="rId4"/>
          <a:stretch>
            <a:fillRect/>
          </a:stretch>
        </p:blipFill>
        <p:spPr>
          <a:xfrm>
            <a:off x="1679370" y="1404300"/>
            <a:ext cx="9081959" cy="3867679"/>
          </a:xfrm>
          <a:prstGeom prst="rect">
            <a:avLst/>
          </a:prstGeom>
        </p:spPr>
      </p:pic>
    </p:spTree>
    <p:extLst>
      <p:ext uri="{BB962C8B-B14F-4D97-AF65-F5344CB8AC3E}">
        <p14:creationId xmlns:p14="http://schemas.microsoft.com/office/powerpoint/2010/main" val="313278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1b292c815a6_0_15"/>
          <p:cNvPicPr preferRelativeResize="0"/>
          <p:nvPr/>
        </p:nvPicPr>
        <p:blipFill rotWithShape="1">
          <a:blip r:embed="rId3">
            <a:alphaModFix/>
          </a:blip>
          <a:srcRect/>
          <a:stretch/>
        </p:blipFill>
        <p:spPr>
          <a:xfrm>
            <a:off x="10172347" y="5317849"/>
            <a:ext cx="1085375" cy="1085375"/>
          </a:xfrm>
          <a:prstGeom prst="rect">
            <a:avLst/>
          </a:prstGeom>
          <a:noFill/>
          <a:ln>
            <a:noFill/>
          </a:ln>
        </p:spPr>
      </p:pic>
      <p:sp>
        <p:nvSpPr>
          <p:cNvPr id="134" name="Google Shape;134;g1b292c815a6_0_15"/>
          <p:cNvSpPr txBox="1"/>
          <p:nvPr/>
        </p:nvSpPr>
        <p:spPr>
          <a:xfrm>
            <a:off x="1516200" y="1004100"/>
            <a:ext cx="94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7" name="Google Shape;137;g1b292c815a6_0_15"/>
          <p:cNvSpPr txBox="1">
            <a:spLocks noGrp="1"/>
          </p:cNvSpPr>
          <p:nvPr>
            <p:ph type="title" idx="4294967295"/>
          </p:nvPr>
        </p:nvSpPr>
        <p:spPr>
          <a:xfrm>
            <a:off x="838200" y="2793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Kartojimo užduotys</a:t>
            </a:r>
            <a:endParaRPr sz="4000" b="1" dirty="0">
              <a:solidFill>
                <a:srgbClr val="073763"/>
              </a:solidFill>
            </a:endParaRPr>
          </a:p>
          <a:p>
            <a:pPr marL="0" lvl="0" indent="0" algn="ctr" rtl="0">
              <a:lnSpc>
                <a:spcPct val="90000"/>
              </a:lnSpc>
              <a:spcBef>
                <a:spcPts val="0"/>
              </a:spcBef>
              <a:spcAft>
                <a:spcPts val="0"/>
              </a:spcAft>
              <a:buClr>
                <a:schemeClr val="dk1"/>
              </a:buClr>
              <a:buSzPts val="4400"/>
              <a:buFont typeface="Calibri"/>
              <a:buNone/>
            </a:pPr>
            <a:endParaRPr sz="4000" b="1" dirty="0">
              <a:solidFill>
                <a:srgbClr val="073763"/>
              </a:solidFill>
            </a:endParaRPr>
          </a:p>
        </p:txBody>
      </p:sp>
      <p:pic>
        <p:nvPicPr>
          <p:cNvPr id="3" name="Picture 2" descr="A white paper with black text&#10;&#10;Description automatically generated">
            <a:extLst>
              <a:ext uri="{FF2B5EF4-FFF2-40B4-BE49-F238E27FC236}">
                <a16:creationId xmlns:a16="http://schemas.microsoft.com/office/drawing/2014/main" id="{FC56C6B0-C30A-20BC-B8C6-C8F528409BE3}"/>
              </a:ext>
            </a:extLst>
          </p:cNvPr>
          <p:cNvPicPr>
            <a:picLocks noChangeAspect="1"/>
          </p:cNvPicPr>
          <p:nvPr/>
        </p:nvPicPr>
        <p:blipFill>
          <a:blip r:embed="rId4"/>
          <a:stretch>
            <a:fillRect/>
          </a:stretch>
        </p:blipFill>
        <p:spPr>
          <a:xfrm>
            <a:off x="0" y="1004100"/>
            <a:ext cx="7119972" cy="5119812"/>
          </a:xfrm>
          <a:prstGeom prst="rect">
            <a:avLst/>
          </a:prstGeom>
        </p:spPr>
      </p:pic>
      <p:pic>
        <p:nvPicPr>
          <p:cNvPr id="6" name="Picture 5" descr="A list of questions&#10;&#10;Description automatically generated with medium confidence">
            <a:extLst>
              <a:ext uri="{FF2B5EF4-FFF2-40B4-BE49-F238E27FC236}">
                <a16:creationId xmlns:a16="http://schemas.microsoft.com/office/drawing/2014/main" id="{ECC74655-8ECD-573C-2BEB-DBEDC537F316}"/>
              </a:ext>
            </a:extLst>
          </p:cNvPr>
          <p:cNvPicPr>
            <a:picLocks noChangeAspect="1"/>
          </p:cNvPicPr>
          <p:nvPr/>
        </p:nvPicPr>
        <p:blipFill>
          <a:blip r:embed="rId5"/>
          <a:stretch>
            <a:fillRect/>
          </a:stretch>
        </p:blipFill>
        <p:spPr>
          <a:xfrm>
            <a:off x="6925437" y="1780821"/>
            <a:ext cx="5006733" cy="3296358"/>
          </a:xfrm>
          <a:prstGeom prst="rect">
            <a:avLst/>
          </a:prstGeom>
        </p:spPr>
      </p:pic>
    </p:spTree>
    <p:extLst>
      <p:ext uri="{BB962C8B-B14F-4D97-AF65-F5344CB8AC3E}">
        <p14:creationId xmlns:p14="http://schemas.microsoft.com/office/powerpoint/2010/main" val="420673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1b292c815a6_0_15"/>
          <p:cNvPicPr preferRelativeResize="0"/>
          <p:nvPr/>
        </p:nvPicPr>
        <p:blipFill rotWithShape="1">
          <a:blip r:embed="rId4">
            <a:alphaModFix/>
          </a:blip>
          <a:srcRect/>
          <a:stretch/>
        </p:blipFill>
        <p:spPr>
          <a:xfrm>
            <a:off x="11213357" y="5936829"/>
            <a:ext cx="752153" cy="747724"/>
          </a:xfrm>
          <a:prstGeom prst="rect">
            <a:avLst/>
          </a:prstGeom>
          <a:noFill/>
          <a:ln>
            <a:noFill/>
          </a:ln>
        </p:spPr>
      </p:pic>
      <p:sp>
        <p:nvSpPr>
          <p:cNvPr id="134" name="Google Shape;134;g1b292c815a6_0_15"/>
          <p:cNvSpPr txBox="1"/>
          <p:nvPr/>
        </p:nvSpPr>
        <p:spPr>
          <a:xfrm>
            <a:off x="1516200" y="1004100"/>
            <a:ext cx="94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7" name="Google Shape;137;g1b292c815a6_0_15"/>
          <p:cNvSpPr txBox="1">
            <a:spLocks noGrp="1"/>
          </p:cNvSpPr>
          <p:nvPr>
            <p:ph type="title" idx="4294967295"/>
          </p:nvPr>
        </p:nvSpPr>
        <p:spPr>
          <a:xfrm>
            <a:off x="838200" y="2793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Išverskite į lietuvių kalbą:</a:t>
            </a:r>
            <a:br>
              <a:rPr lang="lt-LT" sz="4000" b="1" dirty="0">
                <a:solidFill>
                  <a:srgbClr val="073763"/>
                </a:solidFill>
              </a:rPr>
            </a:br>
            <a:endParaRPr sz="4000" b="1" dirty="0">
              <a:solidFill>
                <a:srgbClr val="073763"/>
              </a:solidFill>
            </a:endParaRPr>
          </a:p>
        </p:txBody>
      </p:sp>
      <p:sp>
        <p:nvSpPr>
          <p:cNvPr id="2" name="TextBox 1">
            <a:extLst>
              <a:ext uri="{FF2B5EF4-FFF2-40B4-BE49-F238E27FC236}">
                <a16:creationId xmlns:a16="http://schemas.microsoft.com/office/drawing/2014/main" id="{527D3A7A-6E80-18E7-1304-2E79A738732D}"/>
              </a:ext>
            </a:extLst>
          </p:cNvPr>
          <p:cNvSpPr txBox="1"/>
          <p:nvPr/>
        </p:nvSpPr>
        <p:spPr>
          <a:xfrm>
            <a:off x="631530" y="966787"/>
            <a:ext cx="10928940" cy="4924425"/>
          </a:xfrm>
          <a:prstGeom prst="rect">
            <a:avLst/>
          </a:prstGeom>
          <a:noFill/>
        </p:spPr>
        <p:txBody>
          <a:bodyPr wrap="square" numCol="1" rtlCol="0">
            <a:spAutoFit/>
          </a:bodyPr>
          <a:lstStyle/>
          <a:p>
            <a:br>
              <a:rPr lang="lt-LT" sz="2000" dirty="0">
                <a:effectLst/>
                <a:latin typeface="Helvetica Neue" panose="02000503000000020004" pitchFamily="2" charset="0"/>
              </a:rPr>
            </a:br>
            <a:endParaRPr lang="en-AU" sz="2000" dirty="0">
              <a:effectLst/>
              <a:latin typeface="Helvetica Neue" panose="02000503000000020004" pitchFamily="2" charset="0"/>
            </a:endParaRPr>
          </a:p>
          <a:p>
            <a:pPr algn="just">
              <a:buFont typeface="+mj-lt"/>
              <a:buAutoNum type="arabicPeriod"/>
            </a:pPr>
            <a:r>
              <a:rPr lang="en-AU" sz="2000" dirty="0">
                <a:effectLst/>
                <a:latin typeface="Helvetica Neue" panose="02000503000000020004" pitchFamily="2" charset="0"/>
              </a:rPr>
              <a:t> I buy yellow bananas. They are big and tasty.</a:t>
            </a:r>
          </a:p>
          <a:p>
            <a:pPr algn="just">
              <a:buFont typeface="+mj-lt"/>
              <a:buAutoNum type="arabicPeriod"/>
            </a:pPr>
            <a:r>
              <a:rPr lang="en-AU" sz="2000" dirty="0">
                <a:effectLst/>
                <a:latin typeface="Helvetica Neue" panose="02000503000000020004" pitchFamily="2" charset="0"/>
              </a:rPr>
              <a:t> The girls are fun and smart. I do not know their names. They are hard.</a:t>
            </a:r>
          </a:p>
          <a:p>
            <a:pPr algn="just">
              <a:buFont typeface="+mj-lt"/>
              <a:buAutoNum type="arabicPeriod"/>
            </a:pPr>
            <a:r>
              <a:rPr lang="en-AU" sz="2000" dirty="0">
                <a:effectLst/>
                <a:latin typeface="Helvetica Neue" panose="02000503000000020004" pitchFamily="2" charset="0"/>
              </a:rPr>
              <a:t> I bought some strawberries for my three little children. They eat strawberries with their little hands.</a:t>
            </a:r>
          </a:p>
          <a:p>
            <a:pPr algn="just">
              <a:buFont typeface="+mj-lt"/>
              <a:buAutoNum type="arabicPeriod"/>
            </a:pPr>
            <a:r>
              <a:rPr lang="en-AU" sz="2000" dirty="0">
                <a:effectLst/>
                <a:latin typeface="Helvetica Neue" panose="02000503000000020004" pitchFamily="2" charset="0"/>
              </a:rPr>
              <a:t> I don’t like being in big cities. I like to go to little and cosy towns.</a:t>
            </a:r>
          </a:p>
          <a:p>
            <a:pPr algn="just">
              <a:buFont typeface="+mj-lt"/>
              <a:buAutoNum type="arabicPeriod"/>
            </a:pPr>
            <a:r>
              <a:rPr lang="en-AU" sz="2000" dirty="0">
                <a:effectLst/>
                <a:latin typeface="Helvetica Neue" panose="02000503000000020004" pitchFamily="2" charset="0"/>
              </a:rPr>
              <a:t> She doesn’t have older sisters; she has four older brothers.</a:t>
            </a:r>
          </a:p>
          <a:p>
            <a:pPr algn="just">
              <a:buFont typeface="+mj-lt"/>
              <a:buAutoNum type="arabicPeriod"/>
            </a:pPr>
            <a:r>
              <a:rPr lang="en-AU" sz="2000" dirty="0">
                <a:effectLst/>
                <a:latin typeface="Helvetica Neue" panose="02000503000000020004" pitchFamily="2" charset="0"/>
              </a:rPr>
              <a:t> Our grandma is old and beautiful. She has been to seven countries. She likes to travel to beautiful places with her two friends.</a:t>
            </a:r>
          </a:p>
          <a:p>
            <a:pPr algn="just">
              <a:buFont typeface="+mj-lt"/>
              <a:buAutoNum type="arabicPeriod"/>
            </a:pPr>
            <a:r>
              <a:rPr lang="en-AU" sz="2000" dirty="0">
                <a:effectLst/>
                <a:latin typeface="Helvetica Neue" panose="02000503000000020004" pitchFamily="2" charset="0"/>
              </a:rPr>
              <a:t> Their daughter has pink hair! I think it’s beautiful, but I would never like to have pink hair.</a:t>
            </a:r>
          </a:p>
          <a:p>
            <a:pPr algn="just">
              <a:buFont typeface="+mj-lt"/>
              <a:buAutoNum type="arabicPeriod"/>
            </a:pPr>
            <a:r>
              <a:rPr lang="en-AU" sz="2000" dirty="0">
                <a:effectLst/>
                <a:latin typeface="Helvetica Neue" panose="02000503000000020004" pitchFamily="2" charset="0"/>
              </a:rPr>
              <a:t> Students eat cheaply and tasty. One student ate two fatty cepelinas yesterday.</a:t>
            </a:r>
          </a:p>
          <a:p>
            <a:pPr algn="just">
              <a:buFont typeface="+mj-lt"/>
              <a:buAutoNum type="arabicPeriod"/>
            </a:pPr>
            <a:r>
              <a:rPr lang="en-AU" sz="2000" dirty="0">
                <a:effectLst/>
                <a:latin typeface="Helvetica Neue" panose="02000503000000020004" pitchFamily="2" charset="0"/>
              </a:rPr>
              <a:t> A week ago, I got to know five tall people. I met them in a small and dark bar for tall people.</a:t>
            </a:r>
          </a:p>
          <a:p>
            <a:pPr algn="just">
              <a:buFont typeface="+mj-lt"/>
              <a:buAutoNum type="arabicPeriod"/>
            </a:pPr>
            <a:r>
              <a:rPr lang="en-AU" sz="2000" dirty="0">
                <a:effectLst/>
                <a:latin typeface="Helvetica Neue" panose="02000503000000020004" pitchFamily="2" charset="0"/>
              </a:rPr>
              <a:t> Beef in the cities of Lithuania is expensive, maybe a little cheaper in the countryside. </a:t>
            </a:r>
          </a:p>
          <a:p>
            <a:pPr algn="just"/>
            <a:r>
              <a:rPr lang="en-AU" sz="2000" dirty="0">
                <a:effectLst/>
                <a:latin typeface="Helvetica Neue" panose="02000503000000020004" pitchFamily="2" charset="0"/>
              </a:rPr>
              <a:t>My mother usually buys six kilograms of red meat.</a:t>
            </a:r>
          </a:p>
          <a:p>
            <a:endParaRPr lang="lt-L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745854"/>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1b292c815a6_0_15"/>
          <p:cNvPicPr preferRelativeResize="0"/>
          <p:nvPr/>
        </p:nvPicPr>
        <p:blipFill rotWithShape="1">
          <a:blip r:embed="rId3">
            <a:alphaModFix/>
          </a:blip>
          <a:srcRect/>
          <a:stretch/>
        </p:blipFill>
        <p:spPr>
          <a:xfrm>
            <a:off x="11213357" y="5936829"/>
            <a:ext cx="752153" cy="747724"/>
          </a:xfrm>
          <a:prstGeom prst="rect">
            <a:avLst/>
          </a:prstGeom>
          <a:noFill/>
          <a:ln>
            <a:noFill/>
          </a:ln>
        </p:spPr>
      </p:pic>
      <p:sp>
        <p:nvSpPr>
          <p:cNvPr id="134" name="Google Shape;134;g1b292c815a6_0_15"/>
          <p:cNvSpPr txBox="1"/>
          <p:nvPr/>
        </p:nvSpPr>
        <p:spPr>
          <a:xfrm>
            <a:off x="1516200" y="1004100"/>
            <a:ext cx="94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7" name="Google Shape;137;g1b292c815a6_0_15"/>
          <p:cNvSpPr txBox="1">
            <a:spLocks noGrp="1"/>
          </p:cNvSpPr>
          <p:nvPr>
            <p:ph type="title" idx="4294967295"/>
          </p:nvPr>
        </p:nvSpPr>
        <p:spPr>
          <a:xfrm>
            <a:off x="838200" y="27937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sz="4000" b="1" dirty="0">
                <a:solidFill>
                  <a:srgbClr val="073763"/>
                </a:solidFill>
              </a:rPr>
              <a:t>Skaitymas (Namų darbas)</a:t>
            </a:r>
          </a:p>
          <a:p>
            <a:pPr marL="0" lvl="0" indent="0" algn="ctr" rtl="0">
              <a:lnSpc>
                <a:spcPct val="90000"/>
              </a:lnSpc>
              <a:spcBef>
                <a:spcPts val="0"/>
              </a:spcBef>
              <a:spcAft>
                <a:spcPts val="0"/>
              </a:spcAft>
              <a:buClr>
                <a:schemeClr val="dk1"/>
              </a:buClr>
              <a:buSzPts val="4400"/>
              <a:buFont typeface="Calibri"/>
              <a:buNone/>
            </a:pPr>
            <a:endParaRPr sz="4000" b="1" dirty="0">
              <a:solidFill>
                <a:srgbClr val="073763"/>
              </a:solidFill>
            </a:endParaRPr>
          </a:p>
        </p:txBody>
      </p:sp>
      <p:sp>
        <p:nvSpPr>
          <p:cNvPr id="2" name="TextBox 1">
            <a:extLst>
              <a:ext uri="{FF2B5EF4-FFF2-40B4-BE49-F238E27FC236}">
                <a16:creationId xmlns:a16="http://schemas.microsoft.com/office/drawing/2014/main" id="{527D3A7A-6E80-18E7-1304-2E79A738732D}"/>
              </a:ext>
            </a:extLst>
          </p:cNvPr>
          <p:cNvSpPr txBox="1"/>
          <p:nvPr/>
        </p:nvSpPr>
        <p:spPr>
          <a:xfrm>
            <a:off x="601799" y="761649"/>
            <a:ext cx="10611558" cy="5816977"/>
          </a:xfrm>
          <a:prstGeom prst="rect">
            <a:avLst/>
          </a:prstGeom>
          <a:noFill/>
        </p:spPr>
        <p:txBody>
          <a:bodyPr wrap="square" numCol="1" rtlCol="0">
            <a:spAutoFit/>
          </a:bodyPr>
          <a:lstStyle/>
          <a:p>
            <a:endParaRPr lang="lt-LT" sz="1600" dirty="0">
              <a:latin typeface="Calibri" panose="020F0502020204030204" pitchFamily="34" charset="0"/>
              <a:cs typeface="Calibri" panose="020F0502020204030204" pitchFamily="34" charset="0"/>
            </a:endParaRPr>
          </a:p>
          <a:p>
            <a:pPr algn="just"/>
            <a:r>
              <a:rPr lang="lt-LT" sz="1800" dirty="0">
                <a:latin typeface="Calibri" panose="020F0502020204030204" pitchFamily="34" charset="0"/>
                <a:cs typeface="Calibri" panose="020F0502020204030204" pitchFamily="34" charset="0"/>
              </a:rPr>
              <a:t>	</a:t>
            </a:r>
            <a:r>
              <a:rPr lang="lt-LT" sz="1900" dirty="0">
                <a:latin typeface="Calibri" panose="020F0502020204030204" pitchFamily="34" charset="0"/>
                <a:cs typeface="Calibri" panose="020F0502020204030204" pitchFamily="34" charset="0"/>
              </a:rPr>
              <a:t>Kaime lietuviai daug dirba žiemą ir vasarą. Daug dirba ir daug valgo. Jie mėgsta lašinius su </a:t>
            </a:r>
            <a:r>
              <a:rPr lang="lt-LT" sz="1900" dirty="0">
                <a:solidFill>
                  <a:srgbClr val="FF0000"/>
                </a:solidFill>
                <a:latin typeface="Calibri" panose="020F0502020204030204" pitchFamily="34" charset="0"/>
                <a:cs typeface="Calibri" panose="020F0502020204030204" pitchFamily="34" charset="0"/>
              </a:rPr>
              <a:t>svogūnais</a:t>
            </a:r>
            <a:r>
              <a:rPr lang="lt-LT" sz="1900" dirty="0">
                <a:latin typeface="Calibri" panose="020F0502020204030204" pitchFamily="34" charset="0"/>
                <a:cs typeface="Calibri" panose="020F0502020204030204" pitchFamily="34" charset="0"/>
              </a:rPr>
              <a:t>, agurkais, pomidorais ir su juoda duona. Nežinote, kas tai yra lašiniai? Tai labai riebi kiauliena. Paprastai rūkyta. Ne visiems patinka. Lietuviai valgo daug </a:t>
            </a:r>
            <a:r>
              <a:rPr lang="lt-LT" sz="1900" dirty="0">
                <a:solidFill>
                  <a:srgbClr val="FF0000"/>
                </a:solidFill>
                <a:latin typeface="Calibri" panose="020F0502020204030204" pitchFamily="34" charset="0"/>
                <a:cs typeface="Calibri" panose="020F0502020204030204" pitchFamily="34" charset="0"/>
              </a:rPr>
              <a:t>bulvių</a:t>
            </a:r>
            <a:r>
              <a:rPr lang="lt-LT" sz="1900" dirty="0">
                <a:latin typeface="Calibri" panose="020F0502020204030204" pitchFamily="34" charset="0"/>
                <a:cs typeface="Calibri" panose="020F0502020204030204" pitchFamily="34" charset="0"/>
              </a:rPr>
              <a:t>. Labai mėgsta bulvių </a:t>
            </a:r>
            <a:r>
              <a:rPr lang="lt-LT" sz="1900" dirty="0">
                <a:solidFill>
                  <a:srgbClr val="FF0000"/>
                </a:solidFill>
                <a:latin typeface="Calibri" panose="020F0502020204030204" pitchFamily="34" charset="0"/>
                <a:cs typeface="Calibri" panose="020F0502020204030204" pitchFamily="34" charset="0"/>
              </a:rPr>
              <a:t>blynus</a:t>
            </a:r>
            <a:r>
              <a:rPr lang="lt-LT" sz="1900" dirty="0">
                <a:latin typeface="Calibri" panose="020F0502020204030204" pitchFamily="34" charset="0"/>
                <a:cs typeface="Calibri" panose="020F0502020204030204" pitchFamily="34" charset="0"/>
              </a:rPr>
              <a:t>. Ar ragavote cepelinų?</a:t>
            </a:r>
          </a:p>
          <a:p>
            <a:pPr algn="just"/>
            <a:r>
              <a:rPr lang="lt-LT" sz="1900" dirty="0">
                <a:latin typeface="Calibri" panose="020F0502020204030204" pitchFamily="34" charset="0"/>
                <a:cs typeface="Calibri" panose="020F0502020204030204" pitchFamily="34" charset="0"/>
              </a:rPr>
              <a:t>	Jeigu neragavote, būtinai </a:t>
            </a:r>
            <a:r>
              <a:rPr lang="lt-LT" sz="1900" dirty="0">
                <a:solidFill>
                  <a:srgbClr val="FF0000"/>
                </a:solidFill>
                <a:latin typeface="Calibri" panose="020F0502020204030204" pitchFamily="34" charset="0"/>
                <a:cs typeface="Calibri" panose="020F0502020204030204" pitchFamily="34" charset="0"/>
              </a:rPr>
              <a:t>nueikite</a:t>
            </a:r>
            <a:r>
              <a:rPr lang="lt-LT" sz="1900" dirty="0">
                <a:latin typeface="Calibri" panose="020F0502020204030204" pitchFamily="34" charset="0"/>
                <a:cs typeface="Calibri" panose="020F0502020204030204" pitchFamily="34" charset="0"/>
              </a:rPr>
              <a:t> į lietuviškų patiekalų restoraną. Cepelinus mes darome iš virtų ir iš </a:t>
            </a:r>
            <a:r>
              <a:rPr lang="lt-LT" sz="1900" dirty="0">
                <a:solidFill>
                  <a:srgbClr val="FF0000"/>
                </a:solidFill>
                <a:latin typeface="Calibri" panose="020F0502020204030204" pitchFamily="34" charset="0"/>
                <a:cs typeface="Calibri" panose="020F0502020204030204" pitchFamily="34" charset="0"/>
              </a:rPr>
              <a:t>žalių bulvių. Į vidų </a:t>
            </a:r>
            <a:r>
              <a:rPr lang="lt-LT" sz="1900" dirty="0">
                <a:latin typeface="Calibri" panose="020F0502020204030204" pitchFamily="34" charset="0"/>
                <a:cs typeface="Calibri" panose="020F0502020204030204" pitchFamily="34" charset="0"/>
              </a:rPr>
              <a:t>dedame kiaulienos, </a:t>
            </a:r>
            <a:r>
              <a:rPr lang="lt-LT" sz="1900" dirty="0">
                <a:solidFill>
                  <a:srgbClr val="FF0000"/>
                </a:solidFill>
                <a:latin typeface="Calibri" panose="020F0502020204030204" pitchFamily="34" charset="0"/>
                <a:cs typeface="Calibri" panose="020F0502020204030204" pitchFamily="34" charset="0"/>
              </a:rPr>
              <a:t>varškės</a:t>
            </a:r>
            <a:r>
              <a:rPr lang="lt-LT" sz="1900" dirty="0">
                <a:latin typeface="Calibri" panose="020F0502020204030204" pitchFamily="34" charset="0"/>
                <a:cs typeface="Calibri" panose="020F0502020204030204" pitchFamily="34" charset="0"/>
              </a:rPr>
              <a:t> arba grybų. Po to verdame. Bulvių blynus ir cepelinus valgome su grietine arba spirgučiais. </a:t>
            </a:r>
          </a:p>
          <a:p>
            <a:pPr algn="just"/>
            <a:r>
              <a:rPr lang="lt-LT" sz="1900" dirty="0">
                <a:latin typeface="Calibri" panose="020F0502020204030204" pitchFamily="34" charset="0"/>
                <a:cs typeface="Calibri" panose="020F0502020204030204" pitchFamily="34" charset="0"/>
              </a:rPr>
              <a:t>	Ar jau valgėte šaltibarščių? Tai šalta sriuba. Labai nesunku pasidaryti namie. Mes labai mėgstame šaltibarščius </a:t>
            </a:r>
            <a:r>
              <a:rPr lang="lt-LT" sz="1900" dirty="0">
                <a:solidFill>
                  <a:srgbClr val="FF0000"/>
                </a:solidFill>
                <a:latin typeface="Calibri" panose="020F0502020204030204" pitchFamily="34" charset="0"/>
                <a:cs typeface="Calibri" panose="020F0502020204030204" pitchFamily="34" charset="0"/>
              </a:rPr>
              <a:t>vasarą</a:t>
            </a:r>
            <a:r>
              <a:rPr lang="lt-LT" sz="1900" dirty="0">
                <a:latin typeface="Calibri" panose="020F0502020204030204" pitchFamily="34" charset="0"/>
                <a:cs typeface="Calibri" panose="020F0502020204030204" pitchFamily="34" charset="0"/>
              </a:rPr>
              <a:t>. Reikia grietinės, vandens, </a:t>
            </a:r>
            <a:r>
              <a:rPr lang="lt-LT" sz="1900" dirty="0">
                <a:solidFill>
                  <a:srgbClr val="FF0000"/>
                </a:solidFill>
                <a:latin typeface="Calibri" panose="020F0502020204030204" pitchFamily="34" charset="0"/>
                <a:cs typeface="Calibri" panose="020F0502020204030204" pitchFamily="34" charset="0"/>
              </a:rPr>
              <a:t>kefyro</a:t>
            </a:r>
            <a:r>
              <a:rPr lang="lt-LT" sz="1900" dirty="0">
                <a:latin typeface="Calibri" panose="020F0502020204030204" pitchFamily="34" charset="0"/>
                <a:cs typeface="Calibri" panose="020F0502020204030204" pitchFamily="34" charset="0"/>
              </a:rPr>
              <a:t>, agurkų, svogūnų, trupučio </a:t>
            </a:r>
            <a:r>
              <a:rPr lang="lt-LT" sz="1900" dirty="0">
                <a:solidFill>
                  <a:schemeClr val="tx1"/>
                </a:solidFill>
                <a:latin typeface="Calibri" panose="020F0502020204030204" pitchFamily="34" charset="0"/>
                <a:cs typeface="Calibri" panose="020F0502020204030204" pitchFamily="34" charset="0"/>
              </a:rPr>
              <a:t>krapų</a:t>
            </a:r>
            <a:r>
              <a:rPr lang="lt-LT" sz="1900" dirty="0">
                <a:latin typeface="Calibri" panose="020F0502020204030204" pitchFamily="34" charset="0"/>
                <a:cs typeface="Calibri" panose="020F0502020204030204" pitchFamily="34" charset="0"/>
              </a:rPr>
              <a:t>. Jeigu patinka, </a:t>
            </a:r>
            <a:r>
              <a:rPr lang="lt-LT" sz="1900" dirty="0">
                <a:solidFill>
                  <a:srgbClr val="FF0000"/>
                </a:solidFill>
                <a:latin typeface="Calibri" panose="020F0502020204030204" pitchFamily="34" charset="0"/>
                <a:cs typeface="Calibri" panose="020F0502020204030204" pitchFamily="34" charset="0"/>
              </a:rPr>
              <a:t>burokėlių</a:t>
            </a:r>
            <a:r>
              <a:rPr lang="lt-LT" sz="1900" dirty="0">
                <a:latin typeface="Calibri" panose="020F0502020204030204" pitchFamily="34" charset="0"/>
                <a:cs typeface="Calibri" panose="020F0502020204030204" pitchFamily="34" charset="0"/>
              </a:rPr>
              <a:t>, kiaušinio. Druskos pagal skonį. Valgome su </a:t>
            </a:r>
            <a:r>
              <a:rPr lang="lt-LT" sz="1900" dirty="0">
                <a:solidFill>
                  <a:srgbClr val="FF0000"/>
                </a:solidFill>
                <a:latin typeface="Calibri" panose="020F0502020204030204" pitchFamily="34" charset="0"/>
                <a:cs typeface="Calibri" panose="020F0502020204030204" pitchFamily="34" charset="0"/>
              </a:rPr>
              <a:t>bulvėmis</a:t>
            </a:r>
            <a:r>
              <a:rPr lang="lt-LT" sz="1900" dirty="0">
                <a:latin typeface="Calibri" panose="020F0502020204030204" pitchFamily="34" charset="0"/>
                <a:cs typeface="Calibri" panose="020F0502020204030204" pitchFamily="34" charset="0"/>
              </a:rPr>
              <a:t>. Šaltibarščius mėgsta ne tik kaime, bet ir mieste. Jie patinka ir užsieniečiams. Vasarą galite užsisakyti </a:t>
            </a:r>
            <a:r>
              <a:rPr lang="lt-LT" sz="1900" dirty="0">
                <a:solidFill>
                  <a:srgbClr val="FF0000"/>
                </a:solidFill>
                <a:latin typeface="Calibri" panose="020F0502020204030204" pitchFamily="34" charset="0"/>
                <a:cs typeface="Calibri" panose="020F0502020204030204" pitchFamily="34" charset="0"/>
              </a:rPr>
              <a:t>šaltibarščių</a:t>
            </a:r>
            <a:r>
              <a:rPr lang="lt-LT" sz="1900" dirty="0">
                <a:latin typeface="Calibri" panose="020F0502020204030204" pitchFamily="34" charset="0"/>
                <a:cs typeface="Calibri" panose="020F0502020204030204" pitchFamily="34" charset="0"/>
              </a:rPr>
              <a:t> kavinėse.</a:t>
            </a:r>
          </a:p>
          <a:p>
            <a:pPr algn="just"/>
            <a:r>
              <a:rPr lang="lt-LT" sz="1900" dirty="0">
                <a:latin typeface="Calibri" panose="020F0502020204030204" pitchFamily="34" charset="0"/>
                <a:cs typeface="Calibri" panose="020F0502020204030204" pitchFamily="34" charset="0"/>
              </a:rPr>
              <a:t>	Studentai dažniausiai valgo universiteto kavinėje. Ten </a:t>
            </a:r>
            <a:r>
              <a:rPr lang="lt-LT" sz="1900" dirty="0">
                <a:solidFill>
                  <a:srgbClr val="FF0000"/>
                </a:solidFill>
                <a:latin typeface="Calibri" panose="020F0502020204030204" pitchFamily="34" charset="0"/>
                <a:cs typeface="Calibri" panose="020F0502020204030204" pitchFamily="34" charset="0"/>
              </a:rPr>
              <a:t>pigiau</a:t>
            </a:r>
            <a:r>
              <a:rPr lang="lt-LT" sz="1900" dirty="0">
                <a:latin typeface="Calibri" panose="020F0502020204030204" pitchFamily="34" charset="0"/>
                <a:cs typeface="Calibri" panose="020F0502020204030204" pitchFamily="34" charset="0"/>
              </a:rPr>
              <a:t> negu senamiesčio kavinėse. Studentai dažniausiai skuba, nes pertraukos labai trumpos. Jie valgo tik salotų ar bandelę, geria puoduką kavos ar arbatos. Ir vėl bėga į auditorijas. Jeigu jie neturi </a:t>
            </a:r>
            <a:r>
              <a:rPr lang="lt-LT" sz="1900" dirty="0">
                <a:solidFill>
                  <a:srgbClr val="FF0000"/>
                </a:solidFill>
                <a:latin typeface="Calibri" panose="020F0502020204030204" pitchFamily="34" charset="0"/>
                <a:cs typeface="Calibri" panose="020F0502020204030204" pitchFamily="34" charset="0"/>
              </a:rPr>
              <a:t>laiko</a:t>
            </a:r>
            <a:r>
              <a:rPr lang="lt-LT" sz="1900" dirty="0">
                <a:latin typeface="Calibri" panose="020F0502020204030204" pitchFamily="34" charset="0"/>
                <a:cs typeface="Calibri" panose="020F0502020204030204" pitchFamily="34" charset="0"/>
              </a:rPr>
              <a:t>, suvalgo tik sumuštinį ar obuolį iš savo kuprinės. Vakare studentų </a:t>
            </a:r>
            <a:r>
              <a:rPr lang="lt-LT" sz="1900" dirty="0">
                <a:solidFill>
                  <a:srgbClr val="FF0000"/>
                </a:solidFill>
                <a:latin typeface="Calibri" panose="020F0502020204030204" pitchFamily="34" charset="0"/>
                <a:cs typeface="Calibri" panose="020F0502020204030204" pitchFamily="34" charset="0"/>
              </a:rPr>
              <a:t>bendrabutyje</a:t>
            </a:r>
            <a:r>
              <a:rPr lang="lt-LT" sz="1900" dirty="0">
                <a:latin typeface="Calibri" panose="020F0502020204030204" pitchFamily="34" charset="0"/>
                <a:cs typeface="Calibri" panose="020F0502020204030204" pitchFamily="34" charset="0"/>
              </a:rPr>
              <a:t> jie dažnai kepa bulvių arba kiaušinienės, verda makaronų. </a:t>
            </a:r>
          </a:p>
          <a:p>
            <a:pPr algn="just"/>
            <a:r>
              <a:rPr lang="lt-LT" sz="1900" dirty="0">
                <a:latin typeface="Calibri" panose="020F0502020204030204" pitchFamily="34" charset="0"/>
                <a:cs typeface="Calibri" panose="020F0502020204030204" pitchFamily="34" charset="0"/>
              </a:rPr>
              <a:t>	Šeštadienį ir sekmadienį laukiame </a:t>
            </a:r>
            <a:r>
              <a:rPr lang="lt-LT" sz="1900" dirty="0">
                <a:solidFill>
                  <a:srgbClr val="FF0000"/>
                </a:solidFill>
                <a:latin typeface="Calibri" panose="020F0502020204030204" pitchFamily="34" charset="0"/>
                <a:cs typeface="Calibri" panose="020F0502020204030204" pitchFamily="34" charset="0"/>
              </a:rPr>
              <a:t>svečių</a:t>
            </a:r>
            <a:r>
              <a:rPr lang="lt-LT" sz="1900" dirty="0">
                <a:latin typeface="Calibri" panose="020F0502020204030204" pitchFamily="34" charset="0"/>
                <a:cs typeface="Calibri" panose="020F0502020204030204" pitchFamily="34" charset="0"/>
              </a:rPr>
              <a:t>. Mėgstame juos pavaišinti. Ar jūs matėte parduotuvėje didelį gražų pyragą? Jo pavadinimas – šakotis. Tas pyragas panašus į medį. Medis turi šakų, ir šakotis turi šakų. Tik reta šeimininkė moka jį iškepti. Bet jūs galite nusipirkti parduotuvėje. Labai </a:t>
            </a:r>
            <a:r>
              <a:rPr lang="lt-LT" sz="1900" dirty="0">
                <a:solidFill>
                  <a:srgbClr val="FF0000"/>
                </a:solidFill>
                <a:latin typeface="Calibri" panose="020F0502020204030204" pitchFamily="34" charset="0"/>
                <a:cs typeface="Calibri" panose="020F0502020204030204" pitchFamily="34" charset="0"/>
              </a:rPr>
              <a:t>skanu</a:t>
            </a:r>
            <a:r>
              <a:rPr lang="lt-LT" sz="1900" dirty="0">
                <a:latin typeface="Calibri" panose="020F0502020204030204" pitchFamily="34" charset="0"/>
                <a:cs typeface="Calibri" panose="020F0502020204030204" pitchFamily="34" charset="0"/>
              </a:rPr>
              <a:t>!</a:t>
            </a:r>
          </a:p>
          <a:p>
            <a:endParaRPr lang="lt-L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502871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749</Words>
  <Application>Microsoft Macintosh PowerPoint</Application>
  <PresentationFormat>Widescreen</PresentationFormat>
  <Paragraphs>126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Helvetica Neue</vt:lpstr>
      <vt:lpstr>Raleway</vt:lpstr>
      <vt:lpstr>Arial</vt:lpstr>
      <vt:lpstr>Calibri</vt:lpstr>
      <vt:lpstr>Office Theme</vt:lpstr>
      <vt:lpstr>„Šiaurės kryptimi“ kalbų mokykla</vt:lpstr>
      <vt:lpstr>BŪDVARDŽIAI (VNS) </vt:lpstr>
      <vt:lpstr>BŪDVARDŽIAI (DGS) </vt:lpstr>
      <vt:lpstr>Užduotys </vt:lpstr>
      <vt:lpstr>Kartojimo užduotys </vt:lpstr>
      <vt:lpstr>Išverskite į lietuvių kalbą: </vt:lpstr>
      <vt:lpstr>Skaitymas (Namų darbas)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„Šiaurės kryptimi“ kalbų mokykla</dc:title>
  <dc:creator>Jurgita Staliulioniene</dc:creator>
  <cp:lastModifiedBy>Aleksandr Poniatajev</cp:lastModifiedBy>
  <cp:revision>9</cp:revision>
  <dcterms:created xsi:type="dcterms:W3CDTF">2020-05-26T04:40:57Z</dcterms:created>
  <dcterms:modified xsi:type="dcterms:W3CDTF">2024-04-02T18:07:35Z</dcterms:modified>
</cp:coreProperties>
</file>