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86841c4d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a86841c4d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86841c4d6_0_5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86841c4d6_0_5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86841c4d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a86841c4d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a9567098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a9567098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a86841c4d6_0_4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a86841c4d6_0_4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Video apie žmonių aprangą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lt"/>
              <a:t>https://www.youtube.com/watch?v=QT6iFs_fqrI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Tariamoji nuosaka (Subjunctive mood)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INFINITIVE - ‘TI’: </a:t>
            </a:r>
            <a:r>
              <a:rPr lang="lt">
                <a:solidFill>
                  <a:srgbClr val="980000"/>
                </a:solidFill>
              </a:rPr>
              <a:t>GALĖTI - TI +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aš 	</a:t>
            </a:r>
            <a:r>
              <a:rPr b="1" lang="lt">
                <a:solidFill>
                  <a:schemeClr val="dk1"/>
                </a:solidFill>
              </a:rPr>
              <a:t>-čiau:</a:t>
            </a:r>
            <a:r>
              <a:rPr lang="lt">
                <a:solidFill>
                  <a:schemeClr val="dk1"/>
                </a:solidFill>
              </a:rPr>
              <a:t> </a:t>
            </a:r>
            <a:r>
              <a:rPr lang="lt">
                <a:solidFill>
                  <a:srgbClr val="980000"/>
                </a:solidFill>
              </a:rPr>
              <a:t>galėčiau</a:t>
            </a:r>
            <a:r>
              <a:rPr lang="lt">
                <a:solidFill>
                  <a:schemeClr val="dk1"/>
                </a:solidFill>
              </a:rPr>
              <a:t>						mes    </a:t>
            </a:r>
            <a:r>
              <a:rPr b="1" lang="lt">
                <a:solidFill>
                  <a:schemeClr val="dk1"/>
                </a:solidFill>
              </a:rPr>
              <a:t>-tu(mė)me:</a:t>
            </a:r>
            <a:r>
              <a:rPr lang="lt">
                <a:solidFill>
                  <a:schemeClr val="dk1"/>
                </a:solidFill>
              </a:rPr>
              <a:t> </a:t>
            </a:r>
            <a:r>
              <a:rPr lang="lt">
                <a:solidFill>
                  <a:srgbClr val="980000"/>
                </a:solidFill>
              </a:rPr>
              <a:t>galėtu</a:t>
            </a:r>
            <a:r>
              <a:rPr lang="lt" strike="sngStrike">
                <a:solidFill>
                  <a:srgbClr val="980000"/>
                </a:solidFill>
              </a:rPr>
              <a:t>(mė)</a:t>
            </a:r>
            <a:r>
              <a:rPr lang="lt">
                <a:solidFill>
                  <a:srgbClr val="980000"/>
                </a:solidFill>
              </a:rPr>
              <a:t>me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tu 	</a:t>
            </a:r>
            <a:r>
              <a:rPr b="1" lang="lt">
                <a:solidFill>
                  <a:schemeClr val="dk1"/>
                </a:solidFill>
              </a:rPr>
              <a:t>-tum(ei):</a:t>
            </a:r>
            <a:r>
              <a:rPr lang="lt">
                <a:solidFill>
                  <a:schemeClr val="dk1"/>
                </a:solidFill>
              </a:rPr>
              <a:t> </a:t>
            </a:r>
            <a:r>
              <a:rPr lang="lt">
                <a:solidFill>
                  <a:srgbClr val="980000"/>
                </a:solidFill>
              </a:rPr>
              <a:t>galėtum(ei)</a:t>
            </a:r>
            <a:r>
              <a:rPr lang="lt">
                <a:solidFill>
                  <a:schemeClr val="dk1"/>
                </a:solidFill>
              </a:rPr>
              <a:t>					jūs	</a:t>
            </a:r>
            <a:r>
              <a:rPr b="1" lang="lt">
                <a:solidFill>
                  <a:schemeClr val="dk1"/>
                </a:solidFill>
              </a:rPr>
              <a:t>-tu(mė)te:</a:t>
            </a:r>
            <a:r>
              <a:rPr lang="lt">
                <a:solidFill>
                  <a:schemeClr val="dk1"/>
                </a:solidFill>
              </a:rPr>
              <a:t> </a:t>
            </a:r>
            <a:r>
              <a:rPr lang="lt">
                <a:solidFill>
                  <a:srgbClr val="980000"/>
                </a:solidFill>
              </a:rPr>
              <a:t>galėtu(mė)te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jis, ji	 				</a:t>
            </a:r>
            <a:r>
              <a:rPr b="1" lang="lt">
                <a:solidFill>
                  <a:schemeClr val="dk1"/>
                </a:solidFill>
              </a:rPr>
              <a:t>-tų:</a:t>
            </a:r>
            <a:r>
              <a:rPr lang="lt">
                <a:solidFill>
                  <a:schemeClr val="dk1"/>
                </a:solidFill>
              </a:rPr>
              <a:t> </a:t>
            </a:r>
            <a:r>
              <a:rPr lang="lt">
                <a:solidFill>
                  <a:srgbClr val="980000"/>
                </a:solidFill>
              </a:rPr>
              <a:t>galėtų</a:t>
            </a:r>
            <a:r>
              <a:rPr lang="lt">
                <a:solidFill>
                  <a:schemeClr val="dk1"/>
                </a:solidFill>
              </a:rPr>
              <a:t>			jie, jos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Rewrite the verbs into subjunctive mood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017725"/>
            <a:ext cx="8520600" cy="389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Aš einu į parduotuvę, jei ji nori jogurto.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Mes skaitome knygą, nes turime grąžinti ją į biblioteką.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Jūs perkate naujus drabužius, jei turite pinigų.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Tu šventi Kalėdas, jei mėgsti šventes.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Ji valgo tortą, nes myli saldumynus.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Rewrite the verbs into subjunctive mood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017725"/>
            <a:ext cx="8520600" cy="389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Aš einu į parduotuvę, jei ji nori jogurto. </a:t>
            </a:r>
            <a:r>
              <a:rPr lang="lt">
                <a:solidFill>
                  <a:srgbClr val="980000"/>
                </a:solidFill>
              </a:rPr>
              <a:t>- Aš eičiau į parduotuvę, jei ji norėtų jogurto.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Mes skaitome knygą, nes turime grąžinti ją į biblioteką. </a:t>
            </a:r>
            <a:r>
              <a:rPr lang="lt">
                <a:solidFill>
                  <a:srgbClr val="980000"/>
                </a:solidFill>
              </a:rPr>
              <a:t>- Mes skaitytume knygą, nes turėtume grąžinti ją į biblioteką.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Jūs perkate naujus drabužius, jei turite pinigų. </a:t>
            </a:r>
            <a:r>
              <a:rPr lang="lt">
                <a:solidFill>
                  <a:srgbClr val="980000"/>
                </a:solidFill>
              </a:rPr>
              <a:t>- Jūs pirktumėte naujus drabužius, jei turėtumėte pinigų.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Tu šventi Kalėdas, jei mėgsti šventes. </a:t>
            </a:r>
            <a:r>
              <a:rPr lang="lt">
                <a:solidFill>
                  <a:srgbClr val="980000"/>
                </a:solidFill>
              </a:rPr>
              <a:t>- Tu švęstum Kalėdas, jei mėgtum šventes.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Ji valgo tortą, nes myli saldumynus. </a:t>
            </a:r>
            <a:r>
              <a:rPr lang="lt">
                <a:solidFill>
                  <a:srgbClr val="980000"/>
                </a:solidFill>
              </a:rPr>
              <a:t>- Ji valgytų tortą, nes mylėtų saldumynus.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292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Kalėdos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979925"/>
            <a:ext cx="8520600" cy="37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 sz="2000">
                <a:solidFill>
                  <a:srgbClr val="000000"/>
                </a:solidFill>
              </a:rPr>
              <a:t>Kalėdos – kūdikėlio Jėzaus gimimo šventė. Pasaulis iki šiol nuo Jėzaus gimimo skaičiuoja metus.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 sz="2000">
                <a:solidFill>
                  <a:srgbClr val="000000"/>
                </a:solidFill>
              </a:rPr>
              <a:t>Šiais laikais prieš Kalėdas puošiame eglutes, po jomis Kalėdų senelis vaikams padeda dovanų.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 sz="2000">
                <a:solidFill>
                  <a:srgbClr val="000000"/>
                </a:solidFill>
              </a:rPr>
              <a:t>Dieną prieš Kalėdas švenčiame Kūčias. Dabar tai paprastai yra šeimos ar artimiausių draugų vakarienė. Per Kūčias ant stalo būna 12 patiekalų, o jei neseniai mirė šeimos narys, įprastai padedame lėkštę ir jam. Vakarienę pradedame malda ir kalėdaičių valgymu.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lt" sz="2000">
                <a:solidFill>
                  <a:srgbClr val="000000"/>
                </a:solidFill>
              </a:rPr>
              <a:t>Tikima, kad Kūčių naktį gyvūnai pradeda kalbėti, o merginos anksčiau užsiimdavo burtais, kad nuspėtų savo ateitį.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