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7" r:id="rId2"/>
    <p:sldId id="258" r:id="rId3"/>
    <p:sldId id="259" r:id="rId4"/>
    <p:sldId id="268" r:id="rId5"/>
    <p:sldId id="267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gintė Zilinskaitė" initials="AZ" lastIdx="2" clrIdx="0">
    <p:extLst>
      <p:ext uri="{19B8F6BF-5375-455C-9EA6-DF929625EA0E}">
        <p15:presenceInfo xmlns:p15="http://schemas.microsoft.com/office/powerpoint/2012/main" userId="ed2775ccf277fb1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225F11D-B98B-407E-861C-7AB897DB7E35}">
  <a:tblStyle styleId="{3225F11D-B98B-407E-861C-7AB897DB7E3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8" y="11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76a6ed80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76a6ed80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76046674f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76046674f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76046674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76046674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7603ba18c_0_2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7603ba18c_0_2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65168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768841934_0_2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768841934_0_2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ctrTitle"/>
          </p:nvPr>
        </p:nvSpPr>
        <p:spPr>
          <a:xfrm>
            <a:off x="171225" y="712175"/>
            <a:ext cx="8520600" cy="746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sz="3000" b="1" dirty="0" smtClean="0"/>
              <a:t>Sangrąžiniai/reflexiva verb</a:t>
            </a:r>
            <a:endParaRPr sz="3000" b="1" dirty="0"/>
          </a:p>
        </p:txBody>
      </p:sp>
      <p:sp>
        <p:nvSpPr>
          <p:cNvPr id="61" name="Google Shape;61;p14"/>
          <p:cNvSpPr txBox="1">
            <a:spLocks noGrp="1"/>
          </p:cNvSpPr>
          <p:nvPr>
            <p:ph type="subTitle" idx="1"/>
          </p:nvPr>
        </p:nvSpPr>
        <p:spPr>
          <a:xfrm>
            <a:off x="311700" y="1566825"/>
            <a:ext cx="8520600" cy="25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>
                <a:solidFill>
                  <a:srgbClr val="000000"/>
                </a:solidFill>
              </a:rPr>
              <a:t>Aš </a:t>
            </a:r>
            <a:r>
              <a:rPr lang="lt">
                <a:solidFill>
                  <a:srgbClr val="FF0000"/>
                </a:solidFill>
              </a:rPr>
              <a:t>praus</a:t>
            </a:r>
            <a:r>
              <a:rPr lang="lt">
                <a:solidFill>
                  <a:srgbClr val="000000"/>
                </a:solidFill>
              </a:rPr>
              <a:t>iuosi                       Mes </a:t>
            </a:r>
            <a:r>
              <a:rPr lang="lt">
                <a:solidFill>
                  <a:srgbClr val="FF0000"/>
                </a:solidFill>
              </a:rPr>
              <a:t>praus</a:t>
            </a:r>
            <a:r>
              <a:rPr lang="lt">
                <a:solidFill>
                  <a:srgbClr val="000000"/>
                </a:solidFill>
              </a:rPr>
              <a:t>iamės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>
                <a:solidFill>
                  <a:srgbClr val="000000"/>
                </a:solidFill>
              </a:rPr>
              <a:t>Tu </a:t>
            </a:r>
            <a:r>
              <a:rPr lang="lt">
                <a:solidFill>
                  <a:srgbClr val="FF0000"/>
                </a:solidFill>
              </a:rPr>
              <a:t>praus</a:t>
            </a:r>
            <a:r>
              <a:rPr lang="lt">
                <a:solidFill>
                  <a:srgbClr val="000000"/>
                </a:solidFill>
              </a:rPr>
              <a:t>iesi                         Jūs </a:t>
            </a:r>
            <a:r>
              <a:rPr lang="lt">
                <a:solidFill>
                  <a:srgbClr val="FF0000"/>
                </a:solidFill>
              </a:rPr>
              <a:t>praus</a:t>
            </a:r>
            <a:r>
              <a:rPr lang="lt">
                <a:solidFill>
                  <a:srgbClr val="000000"/>
                </a:solidFill>
              </a:rPr>
              <a:t>iatės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>
                <a:solidFill>
                  <a:srgbClr val="000000"/>
                </a:solidFill>
              </a:rPr>
              <a:t>Jis, ji </a:t>
            </a:r>
            <a:r>
              <a:rPr lang="lt">
                <a:solidFill>
                  <a:srgbClr val="FF0000"/>
                </a:solidFill>
              </a:rPr>
              <a:t>praus</a:t>
            </a:r>
            <a:r>
              <a:rPr lang="lt">
                <a:solidFill>
                  <a:srgbClr val="000000"/>
                </a:solidFill>
              </a:rPr>
              <a:t>iasi                     Jie, jos </a:t>
            </a:r>
            <a:r>
              <a:rPr lang="lt">
                <a:solidFill>
                  <a:srgbClr val="FF0000"/>
                </a:solidFill>
              </a:rPr>
              <a:t>praus</a:t>
            </a:r>
            <a:r>
              <a:rPr lang="lt">
                <a:solidFill>
                  <a:srgbClr val="000000"/>
                </a:solidFill>
              </a:rPr>
              <a:t>iasi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sz="3000" dirty="0"/>
              <a:t>Bendraties </a:t>
            </a:r>
            <a:r>
              <a:rPr lang="lt" sz="3000" dirty="0" smtClean="0"/>
              <a:t>vartojimas/att vara, att s</a:t>
            </a:r>
            <a:r>
              <a:rPr lang="sv-SE" sz="3000" dirty="0" smtClean="0"/>
              <a:t>ä</a:t>
            </a:r>
            <a:r>
              <a:rPr lang="lt" sz="3000" dirty="0" smtClean="0"/>
              <a:t>g</a:t>
            </a:r>
            <a:r>
              <a:rPr lang="sv-SE" sz="3000" dirty="0" smtClean="0"/>
              <a:t>a</a:t>
            </a:r>
            <a:r>
              <a:rPr lang="lt" sz="3000" dirty="0" smtClean="0"/>
              <a:t>, at</a:t>
            </a:r>
            <a:r>
              <a:rPr lang="sv-SE" sz="3000" dirty="0" smtClean="0"/>
              <a:t>t</a:t>
            </a:r>
            <a:r>
              <a:rPr lang="lt" sz="3000" dirty="0" smtClean="0"/>
              <a:t> tal</a:t>
            </a:r>
            <a:r>
              <a:rPr lang="sv-SE" sz="3000" dirty="0" smtClean="0"/>
              <a:t>a</a:t>
            </a:r>
            <a:endParaRPr sz="3000" dirty="0"/>
          </a:p>
        </p:txBody>
      </p:sp>
      <p:sp>
        <p:nvSpPr>
          <p:cNvPr id="67" name="Google Shape;67;p15"/>
          <p:cNvSpPr txBox="1">
            <a:spLocks noGrp="1"/>
          </p:cNvSpPr>
          <p:nvPr>
            <p:ph type="subTitle" idx="1"/>
          </p:nvPr>
        </p:nvSpPr>
        <p:spPr>
          <a:xfrm>
            <a:off x="489050" y="1850250"/>
            <a:ext cx="8520600" cy="176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dirty="0">
                <a:solidFill>
                  <a:srgbClr val="000000"/>
                </a:solidFill>
              </a:rPr>
              <a:t>ei + ti, </a:t>
            </a:r>
            <a:r>
              <a:rPr lang="lt" dirty="0" smtClean="0">
                <a:solidFill>
                  <a:srgbClr val="000000"/>
                </a:solidFill>
              </a:rPr>
              <a:t>bū + ti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dirty="0">
                <a:solidFill>
                  <a:srgbClr val="000000"/>
                </a:solidFill>
              </a:rPr>
              <a:t>valgy</a:t>
            </a:r>
            <a:r>
              <a:rPr lang="lt" dirty="0">
                <a:solidFill>
                  <a:srgbClr val="FF0000"/>
                </a:solidFill>
              </a:rPr>
              <a:t>ti</a:t>
            </a:r>
            <a:r>
              <a:rPr lang="lt" dirty="0">
                <a:solidFill>
                  <a:srgbClr val="000000"/>
                </a:solidFill>
              </a:rPr>
              <a:t>, skaity</a:t>
            </a:r>
            <a:r>
              <a:rPr lang="lt" dirty="0">
                <a:solidFill>
                  <a:srgbClr val="FF0000"/>
                </a:solidFill>
              </a:rPr>
              <a:t>ti</a:t>
            </a:r>
            <a:r>
              <a:rPr lang="lt" dirty="0" smtClean="0">
                <a:solidFill>
                  <a:srgbClr val="000000"/>
                </a:solidFill>
              </a:rPr>
              <a:t>, rašy</a:t>
            </a:r>
            <a:r>
              <a:rPr lang="lt" dirty="0" smtClean="0">
                <a:solidFill>
                  <a:srgbClr val="FF0000"/>
                </a:solidFill>
              </a:rPr>
              <a:t>ti</a:t>
            </a:r>
            <a:r>
              <a:rPr lang="lt" dirty="0">
                <a:solidFill>
                  <a:srgbClr val="000000"/>
                </a:solidFill>
              </a:rPr>
              <a:t>, skalbti, kalbėti, žiūrėti, tvarkyti</a:t>
            </a:r>
            <a:r>
              <a:rPr lang="lt" dirty="0" smtClean="0">
                <a:solidFill>
                  <a:srgbClr val="000000"/>
                </a:solidFill>
              </a:rPr>
              <a:t>, miegoti</a:t>
            </a:r>
            <a:r>
              <a:rPr lang="lt" dirty="0">
                <a:solidFill>
                  <a:srgbClr val="000000"/>
                </a:solidFill>
              </a:rPr>
              <a:t>, dirbti</a:t>
            </a:r>
            <a:r>
              <a:rPr lang="lt" dirty="0" smtClean="0">
                <a:solidFill>
                  <a:srgbClr val="000000"/>
                </a:solidFill>
              </a:rPr>
              <a:t>, gaminti</a:t>
            </a:r>
            <a:r>
              <a:rPr lang="lt" dirty="0">
                <a:solidFill>
                  <a:srgbClr val="000000"/>
                </a:solidFill>
              </a:rPr>
              <a:t>, sakyti, pirkti </a:t>
            </a:r>
            <a:endParaRPr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/>
              <a:t>einu pavalgyti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lt" sz="1400" dirty="0">
                <a:solidFill>
                  <a:srgbClr val="000000"/>
                </a:solidFill>
              </a:rPr>
              <a:t>susitik</a:t>
            </a:r>
            <a:r>
              <a:rPr lang="lt" sz="1400" dirty="0">
                <a:solidFill>
                  <a:srgbClr val="FF0000"/>
                </a:solidFill>
              </a:rPr>
              <a:t>ti </a:t>
            </a:r>
            <a:r>
              <a:rPr lang="lt" sz="1400" dirty="0">
                <a:solidFill>
                  <a:srgbClr val="000000"/>
                </a:solidFill>
              </a:rPr>
              <a:t>su draugu/drauge </a:t>
            </a:r>
            <a:r>
              <a:rPr lang="lt" sz="1400" i="1" dirty="0" smtClean="0">
                <a:solidFill>
                  <a:srgbClr val="000000"/>
                </a:solidFill>
              </a:rPr>
              <a:t>(</a:t>
            </a:r>
            <a:r>
              <a:rPr lang="en-GB" sz="1400" i="1" dirty="0" err="1">
                <a:solidFill>
                  <a:srgbClr val="000000"/>
                </a:solidFill>
              </a:rPr>
              <a:t>att</a:t>
            </a:r>
            <a:r>
              <a:rPr lang="en-GB" sz="1400" i="1" dirty="0">
                <a:solidFill>
                  <a:srgbClr val="000000"/>
                </a:solidFill>
              </a:rPr>
              <a:t> </a:t>
            </a:r>
            <a:r>
              <a:rPr lang="en-GB" sz="1400" i="1" dirty="0" err="1">
                <a:solidFill>
                  <a:srgbClr val="000000"/>
                </a:solidFill>
              </a:rPr>
              <a:t>träffa</a:t>
            </a:r>
            <a:r>
              <a:rPr lang="en-GB" sz="1400" i="1" dirty="0">
                <a:solidFill>
                  <a:srgbClr val="000000"/>
                </a:solidFill>
              </a:rPr>
              <a:t> </a:t>
            </a:r>
            <a:r>
              <a:rPr lang="en-GB" sz="1400" i="1" dirty="0" err="1">
                <a:solidFill>
                  <a:srgbClr val="000000"/>
                </a:solidFill>
              </a:rPr>
              <a:t>en</a:t>
            </a:r>
            <a:r>
              <a:rPr lang="en-GB" sz="1400" i="1" dirty="0">
                <a:solidFill>
                  <a:srgbClr val="000000"/>
                </a:solidFill>
              </a:rPr>
              <a:t> </a:t>
            </a:r>
            <a:r>
              <a:rPr lang="en-GB" sz="1400" i="1" dirty="0" err="1" smtClean="0">
                <a:solidFill>
                  <a:srgbClr val="000000"/>
                </a:solidFill>
              </a:rPr>
              <a:t>vän</a:t>
            </a:r>
            <a:r>
              <a:rPr lang="en-GB" sz="1400" i="1" dirty="0" smtClean="0">
                <a:solidFill>
                  <a:srgbClr val="000000"/>
                </a:solidFill>
              </a:rPr>
              <a:t>/</a:t>
            </a:r>
            <a:r>
              <a:rPr lang="sv-SE" sz="1400" i="1" dirty="0" smtClean="0">
                <a:solidFill>
                  <a:srgbClr val="000000"/>
                </a:solidFill>
              </a:rPr>
              <a:t>väninna</a:t>
            </a:r>
            <a:r>
              <a:rPr lang="lt" sz="1400" i="1" dirty="0" smtClean="0">
                <a:solidFill>
                  <a:srgbClr val="000000"/>
                </a:solidFill>
              </a:rPr>
              <a:t>)</a:t>
            </a:r>
            <a:endParaRPr sz="1400" i="1" dirty="0">
              <a:solidFill>
                <a:srgbClr val="000000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1600"/>
              </a:spcBef>
              <a:buNone/>
            </a:pPr>
            <a:r>
              <a:rPr lang="lt" sz="1400" dirty="0">
                <a:solidFill>
                  <a:srgbClr val="000000"/>
                </a:solidFill>
              </a:rPr>
              <a:t>apsipirk</a:t>
            </a:r>
            <a:r>
              <a:rPr lang="lt" sz="1400" dirty="0">
                <a:solidFill>
                  <a:srgbClr val="FF0000"/>
                </a:solidFill>
              </a:rPr>
              <a:t>ti</a:t>
            </a:r>
            <a:r>
              <a:rPr lang="lt" sz="1400" dirty="0">
                <a:solidFill>
                  <a:srgbClr val="000000"/>
                </a:solidFill>
              </a:rPr>
              <a:t> </a:t>
            </a:r>
            <a:r>
              <a:rPr lang="lt" sz="1400" i="1" dirty="0" smtClean="0">
                <a:solidFill>
                  <a:srgbClr val="000000"/>
                </a:solidFill>
              </a:rPr>
              <a:t>(</a:t>
            </a:r>
            <a:r>
              <a:rPr lang="sv-SE" sz="1400" i="1" dirty="0">
                <a:solidFill>
                  <a:srgbClr val="000000"/>
                </a:solidFill>
              </a:rPr>
              <a:t>att </a:t>
            </a:r>
            <a:r>
              <a:rPr lang="sv-SE" sz="1400" i="1" dirty="0" smtClean="0">
                <a:solidFill>
                  <a:srgbClr val="000000"/>
                </a:solidFill>
              </a:rPr>
              <a:t>shoppa</a:t>
            </a:r>
            <a:r>
              <a:rPr lang="lt" sz="1400" i="1" dirty="0" smtClean="0">
                <a:solidFill>
                  <a:srgbClr val="000000"/>
                </a:solidFill>
              </a:rPr>
              <a:t>)</a:t>
            </a:r>
            <a:endParaRPr sz="1400" i="1" dirty="0">
              <a:solidFill>
                <a:srgbClr val="000000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1600"/>
              </a:spcBef>
              <a:buNone/>
            </a:pPr>
            <a:r>
              <a:rPr lang="lt" sz="1400" dirty="0">
                <a:solidFill>
                  <a:srgbClr val="000000"/>
                </a:solidFill>
              </a:rPr>
              <a:t>ger</a:t>
            </a:r>
            <a:r>
              <a:rPr lang="lt" sz="1400" dirty="0">
                <a:solidFill>
                  <a:srgbClr val="FF0000"/>
                </a:solidFill>
              </a:rPr>
              <a:t>ti </a:t>
            </a:r>
            <a:r>
              <a:rPr lang="lt" sz="1400" dirty="0">
                <a:solidFill>
                  <a:srgbClr val="000000"/>
                </a:solidFill>
              </a:rPr>
              <a:t>alaus </a:t>
            </a:r>
            <a:r>
              <a:rPr lang="lt" sz="1400" i="1" dirty="0" smtClean="0">
                <a:solidFill>
                  <a:srgbClr val="000000"/>
                </a:solidFill>
              </a:rPr>
              <a:t>(</a:t>
            </a:r>
            <a:r>
              <a:rPr lang="en-GB" sz="1400" i="1" dirty="0" err="1">
                <a:solidFill>
                  <a:srgbClr val="000000"/>
                </a:solidFill>
              </a:rPr>
              <a:t>att</a:t>
            </a:r>
            <a:r>
              <a:rPr lang="en-GB" sz="1400" i="1" dirty="0">
                <a:solidFill>
                  <a:srgbClr val="000000"/>
                </a:solidFill>
              </a:rPr>
              <a:t> </a:t>
            </a:r>
            <a:r>
              <a:rPr lang="en-GB" sz="1400" i="1" dirty="0" err="1">
                <a:solidFill>
                  <a:srgbClr val="000000"/>
                </a:solidFill>
              </a:rPr>
              <a:t>dricka</a:t>
            </a:r>
            <a:r>
              <a:rPr lang="en-GB" sz="1400" i="1" dirty="0">
                <a:solidFill>
                  <a:srgbClr val="000000"/>
                </a:solidFill>
              </a:rPr>
              <a:t> </a:t>
            </a:r>
            <a:r>
              <a:rPr lang="en-GB" sz="1400" i="1" dirty="0" err="1">
                <a:solidFill>
                  <a:srgbClr val="000000"/>
                </a:solidFill>
              </a:rPr>
              <a:t>öl</a:t>
            </a:r>
            <a:r>
              <a:rPr lang="lt" sz="1400" i="1" dirty="0" smtClean="0">
                <a:solidFill>
                  <a:srgbClr val="000000"/>
                </a:solidFill>
              </a:rPr>
              <a:t>)</a:t>
            </a:r>
            <a:endParaRPr sz="1400" i="1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lt" sz="1400" dirty="0">
                <a:solidFill>
                  <a:srgbClr val="000000"/>
                </a:solidFill>
              </a:rPr>
              <a:t>paskambin</a:t>
            </a:r>
            <a:r>
              <a:rPr lang="lt" sz="1400" dirty="0">
                <a:solidFill>
                  <a:srgbClr val="FF0000"/>
                </a:solidFill>
              </a:rPr>
              <a:t>ti</a:t>
            </a:r>
            <a:r>
              <a:rPr lang="lt" sz="1400" dirty="0">
                <a:solidFill>
                  <a:srgbClr val="000000"/>
                </a:solidFill>
              </a:rPr>
              <a:t> </a:t>
            </a:r>
            <a:r>
              <a:rPr lang="lt" sz="1400" i="1" dirty="0">
                <a:solidFill>
                  <a:srgbClr val="000000"/>
                </a:solidFill>
              </a:rPr>
              <a:t>(</a:t>
            </a:r>
            <a:r>
              <a:rPr lang="lt" sz="1400" i="1" dirty="0" smtClean="0">
                <a:solidFill>
                  <a:srgbClr val="000000"/>
                </a:solidFill>
              </a:rPr>
              <a:t>at</a:t>
            </a:r>
            <a:r>
              <a:rPr lang="sv-SE" sz="1400" i="1" dirty="0" smtClean="0">
                <a:solidFill>
                  <a:srgbClr val="000000"/>
                </a:solidFill>
              </a:rPr>
              <a:t>t</a:t>
            </a:r>
            <a:r>
              <a:rPr lang="lt" sz="1400" i="1" dirty="0" smtClean="0">
                <a:solidFill>
                  <a:srgbClr val="000000"/>
                </a:solidFill>
              </a:rPr>
              <a:t> ring</a:t>
            </a:r>
            <a:r>
              <a:rPr lang="sv-SE" sz="1400" i="1" dirty="0" smtClean="0">
                <a:solidFill>
                  <a:srgbClr val="000000"/>
                </a:solidFill>
              </a:rPr>
              <a:t>a</a:t>
            </a:r>
            <a:r>
              <a:rPr lang="lt" sz="1400" i="1" dirty="0" smtClean="0">
                <a:solidFill>
                  <a:srgbClr val="000000"/>
                </a:solidFill>
              </a:rPr>
              <a:t>)</a:t>
            </a:r>
            <a:endParaRPr sz="1400" i="1" dirty="0">
              <a:solidFill>
                <a:srgbClr val="000000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1600"/>
              </a:spcBef>
              <a:buNone/>
            </a:pPr>
            <a:r>
              <a:rPr lang="lt" sz="1400" dirty="0">
                <a:solidFill>
                  <a:srgbClr val="000000"/>
                </a:solidFill>
              </a:rPr>
              <a:t>pasisveikin</a:t>
            </a:r>
            <a:r>
              <a:rPr lang="lt" sz="1400" dirty="0">
                <a:solidFill>
                  <a:srgbClr val="FF0000"/>
                </a:solidFill>
              </a:rPr>
              <a:t>ti</a:t>
            </a:r>
            <a:r>
              <a:rPr lang="lt" sz="1400" dirty="0">
                <a:solidFill>
                  <a:srgbClr val="000000"/>
                </a:solidFill>
              </a:rPr>
              <a:t> </a:t>
            </a:r>
            <a:r>
              <a:rPr lang="lt" sz="1400" i="1" dirty="0" smtClean="0">
                <a:solidFill>
                  <a:srgbClr val="000000"/>
                </a:solidFill>
              </a:rPr>
              <a:t>(</a:t>
            </a:r>
            <a:r>
              <a:rPr lang="en-GB" sz="1400" i="1" dirty="0" err="1">
                <a:solidFill>
                  <a:srgbClr val="000000"/>
                </a:solidFill>
              </a:rPr>
              <a:t>att</a:t>
            </a:r>
            <a:r>
              <a:rPr lang="en-GB" sz="1400" i="1" dirty="0">
                <a:solidFill>
                  <a:srgbClr val="000000"/>
                </a:solidFill>
              </a:rPr>
              <a:t> </a:t>
            </a:r>
            <a:r>
              <a:rPr lang="en-GB" sz="1400" i="1" dirty="0" err="1">
                <a:solidFill>
                  <a:srgbClr val="000000"/>
                </a:solidFill>
              </a:rPr>
              <a:t>hälsa</a:t>
            </a:r>
            <a:r>
              <a:rPr lang="lt" sz="1400" i="1" dirty="0" smtClean="0">
                <a:solidFill>
                  <a:srgbClr val="000000"/>
                </a:solidFill>
              </a:rPr>
              <a:t>) </a:t>
            </a:r>
            <a:endParaRPr sz="1400" i="1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lt" sz="1400" dirty="0">
                <a:solidFill>
                  <a:srgbClr val="000000"/>
                </a:solidFill>
              </a:rPr>
              <a:t>dirb</a:t>
            </a:r>
            <a:r>
              <a:rPr lang="lt" sz="1400" dirty="0">
                <a:solidFill>
                  <a:srgbClr val="FF0000"/>
                </a:solidFill>
              </a:rPr>
              <a:t>ti</a:t>
            </a:r>
            <a:r>
              <a:rPr lang="lt" sz="1400" dirty="0">
                <a:solidFill>
                  <a:srgbClr val="000000"/>
                </a:solidFill>
              </a:rPr>
              <a:t> </a:t>
            </a:r>
            <a:r>
              <a:rPr lang="lt" sz="1400" i="1">
                <a:solidFill>
                  <a:srgbClr val="000000"/>
                </a:solidFill>
              </a:rPr>
              <a:t>(</a:t>
            </a:r>
            <a:r>
              <a:rPr lang="lt" sz="1400" i="1" smtClean="0">
                <a:solidFill>
                  <a:srgbClr val="000000"/>
                </a:solidFill>
              </a:rPr>
              <a:t>att </a:t>
            </a:r>
            <a:r>
              <a:rPr lang="lt" sz="1400" i="1" dirty="0" smtClean="0">
                <a:solidFill>
                  <a:srgbClr val="000000"/>
                </a:solidFill>
              </a:rPr>
              <a:t>arbe</a:t>
            </a:r>
            <a:r>
              <a:rPr lang="sv-SE" sz="1400" i="1" dirty="0" smtClean="0">
                <a:solidFill>
                  <a:srgbClr val="000000"/>
                </a:solidFill>
              </a:rPr>
              <a:t>ta</a:t>
            </a:r>
            <a:r>
              <a:rPr lang="lt" sz="1400" i="1" dirty="0" smtClean="0">
                <a:solidFill>
                  <a:srgbClr val="000000"/>
                </a:solidFill>
              </a:rPr>
              <a:t>) </a:t>
            </a:r>
            <a:endParaRPr sz="1400" i="1" dirty="0">
              <a:solidFill>
                <a:srgbClr val="000000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1600"/>
              </a:spcBef>
              <a:buNone/>
            </a:pPr>
            <a:r>
              <a:rPr lang="lt" sz="1400" dirty="0">
                <a:solidFill>
                  <a:srgbClr val="000000"/>
                </a:solidFill>
              </a:rPr>
              <a:t>užsaky</a:t>
            </a:r>
            <a:r>
              <a:rPr lang="lt" sz="1400" dirty="0">
                <a:solidFill>
                  <a:srgbClr val="FF0000"/>
                </a:solidFill>
              </a:rPr>
              <a:t>ti</a:t>
            </a:r>
            <a:r>
              <a:rPr lang="lt" sz="1400" dirty="0">
                <a:solidFill>
                  <a:srgbClr val="000000"/>
                </a:solidFill>
              </a:rPr>
              <a:t> bilietus </a:t>
            </a:r>
            <a:r>
              <a:rPr lang="lt" sz="1400" i="1" dirty="0" smtClean="0">
                <a:solidFill>
                  <a:srgbClr val="000000"/>
                </a:solidFill>
              </a:rPr>
              <a:t>(</a:t>
            </a:r>
            <a:r>
              <a:rPr lang="en-GB" sz="1400" i="1" dirty="0" err="1">
                <a:solidFill>
                  <a:srgbClr val="000000"/>
                </a:solidFill>
              </a:rPr>
              <a:t>att</a:t>
            </a:r>
            <a:r>
              <a:rPr lang="en-GB" sz="1400" i="1" dirty="0">
                <a:solidFill>
                  <a:srgbClr val="000000"/>
                </a:solidFill>
              </a:rPr>
              <a:t> </a:t>
            </a:r>
            <a:r>
              <a:rPr lang="en-GB" sz="1400" i="1" dirty="0" err="1">
                <a:solidFill>
                  <a:srgbClr val="000000"/>
                </a:solidFill>
              </a:rPr>
              <a:t>beställa</a:t>
            </a:r>
            <a:r>
              <a:rPr lang="en-GB" sz="1400" i="1" dirty="0">
                <a:solidFill>
                  <a:srgbClr val="000000"/>
                </a:solidFill>
              </a:rPr>
              <a:t> </a:t>
            </a:r>
            <a:r>
              <a:rPr lang="en-GB" sz="1400" i="1" dirty="0" err="1">
                <a:solidFill>
                  <a:srgbClr val="000000"/>
                </a:solidFill>
              </a:rPr>
              <a:t>biljetter</a:t>
            </a:r>
            <a:r>
              <a:rPr lang="lt" sz="1400" i="1" dirty="0" smtClean="0">
                <a:solidFill>
                  <a:srgbClr val="000000"/>
                </a:solidFill>
              </a:rPr>
              <a:t>)</a:t>
            </a:r>
            <a:endParaRPr sz="1400" i="1" dirty="0">
              <a:solidFill>
                <a:srgbClr val="000000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lt" sz="1400" dirty="0">
                <a:solidFill>
                  <a:srgbClr val="000000"/>
                </a:solidFill>
              </a:rPr>
              <a:t>atneš</a:t>
            </a:r>
            <a:r>
              <a:rPr lang="lt" sz="1400" dirty="0">
                <a:solidFill>
                  <a:srgbClr val="FF0000"/>
                </a:solidFill>
              </a:rPr>
              <a:t>ti</a:t>
            </a:r>
            <a:r>
              <a:rPr lang="lt" sz="1400" dirty="0">
                <a:solidFill>
                  <a:srgbClr val="000000"/>
                </a:solidFill>
              </a:rPr>
              <a:t> arbatos </a:t>
            </a:r>
            <a:r>
              <a:rPr lang="lt" sz="1400" i="1" dirty="0" smtClean="0">
                <a:solidFill>
                  <a:srgbClr val="000000"/>
                </a:solidFill>
              </a:rPr>
              <a:t>(</a:t>
            </a:r>
            <a:r>
              <a:rPr lang="en-GB" sz="1400" i="1" dirty="0" err="1">
                <a:solidFill>
                  <a:srgbClr val="000000"/>
                </a:solidFill>
              </a:rPr>
              <a:t>att</a:t>
            </a:r>
            <a:r>
              <a:rPr lang="en-GB" sz="1400" i="1" dirty="0">
                <a:solidFill>
                  <a:srgbClr val="000000"/>
                </a:solidFill>
              </a:rPr>
              <a:t> </a:t>
            </a:r>
            <a:r>
              <a:rPr lang="en-GB" sz="1400" i="1" dirty="0" err="1">
                <a:solidFill>
                  <a:srgbClr val="000000"/>
                </a:solidFill>
              </a:rPr>
              <a:t>hämta</a:t>
            </a:r>
            <a:r>
              <a:rPr lang="en-GB" sz="1400" i="1" dirty="0">
                <a:solidFill>
                  <a:srgbClr val="000000"/>
                </a:solidFill>
              </a:rPr>
              <a:t> </a:t>
            </a:r>
            <a:r>
              <a:rPr lang="en-GB" sz="1400" i="1" dirty="0" err="1">
                <a:solidFill>
                  <a:srgbClr val="000000"/>
                </a:solidFill>
              </a:rPr>
              <a:t>te</a:t>
            </a:r>
            <a:r>
              <a:rPr lang="lt" sz="1400" i="1" dirty="0" smtClean="0">
                <a:solidFill>
                  <a:srgbClr val="000000"/>
                </a:solidFill>
              </a:rPr>
              <a:t>)</a:t>
            </a:r>
            <a:endParaRPr sz="1400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/>
              <a:t>Apie save</a:t>
            </a:r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>
            <a:off x="311700" y="11107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b="1">
                <a:solidFill>
                  <a:srgbClr val="000000"/>
                </a:solidFill>
              </a:rPr>
              <a:t>Ką tu veiki? 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lt">
                <a:solidFill>
                  <a:srgbClr val="000000"/>
                </a:solidFill>
              </a:rPr>
              <a:t>penktadienis + vakaras?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t">
                <a:solidFill>
                  <a:srgbClr val="000000"/>
                </a:solidFill>
              </a:rPr>
              <a:t>šeštadienis + rytas?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t">
                <a:solidFill>
                  <a:srgbClr val="000000"/>
                </a:solidFill>
              </a:rPr>
              <a:t>šeštadienis + po pietų? 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t">
                <a:solidFill>
                  <a:srgbClr val="000000"/>
                </a:solidFill>
              </a:rPr>
              <a:t>sekmadienis + vakare?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t">
                <a:solidFill>
                  <a:srgbClr val="000000"/>
                </a:solidFill>
              </a:rPr>
              <a:t>pirmadienis + rytas?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t">
                <a:solidFill>
                  <a:srgbClr val="000000"/>
                </a:solidFill>
              </a:rPr>
              <a:t>antradienis + vakaras?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60787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/>
              <a:t>Rasos diena</a:t>
            </a:r>
            <a:endParaRPr/>
          </a:p>
        </p:txBody>
      </p:sp>
      <p:graphicFrame>
        <p:nvGraphicFramePr>
          <p:cNvPr id="122" name="Google Shape;122;p24"/>
          <p:cNvGraphicFramePr/>
          <p:nvPr>
            <p:extLst>
              <p:ext uri="{D42A27DB-BD31-4B8C-83A1-F6EECF244321}">
                <p14:modId xmlns:p14="http://schemas.microsoft.com/office/powerpoint/2010/main" val="2294113596"/>
              </p:ext>
            </p:extLst>
          </p:nvPr>
        </p:nvGraphicFramePr>
        <p:xfrm>
          <a:off x="533402" y="2000250"/>
          <a:ext cx="8174184" cy="1630650"/>
        </p:xfrm>
        <a:graphic>
          <a:graphicData uri="http://schemas.openxmlformats.org/drawingml/2006/table">
            <a:tbl>
              <a:tblPr>
                <a:noFill/>
                <a:tableStyleId>{3225F11D-B98B-407E-861C-7AB897DB7E35}</a:tableStyleId>
              </a:tblPr>
              <a:tblGrid>
                <a:gridCol w="907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9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37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17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17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17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17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lt" sz="1000" b="1" dirty="0">
                          <a:solidFill>
                            <a:schemeClr val="dk1"/>
                          </a:solidFill>
                        </a:rPr>
                        <a:t>Pirmadienis</a:t>
                      </a:r>
                      <a:endParaRPr sz="1000" b="1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lt" sz="1000" b="1" dirty="0">
                          <a:solidFill>
                            <a:schemeClr val="dk1"/>
                          </a:solidFill>
                        </a:rPr>
                        <a:t>Antradienis</a:t>
                      </a:r>
                      <a:endParaRPr sz="1000" b="1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lt" sz="1000" b="1">
                          <a:solidFill>
                            <a:schemeClr val="dk1"/>
                          </a:solidFill>
                        </a:rPr>
                        <a:t>Trečiadienis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lt" sz="1000" b="1" dirty="0" smtClean="0">
                          <a:solidFill>
                            <a:schemeClr val="dk1"/>
                          </a:solidFill>
                        </a:rPr>
                        <a:t>Ketvirtadienis</a:t>
                      </a:r>
                      <a:endParaRPr sz="10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lt" sz="1000" b="1">
                          <a:solidFill>
                            <a:schemeClr val="dk1"/>
                          </a:solidFill>
                        </a:rPr>
                        <a:t>Penktadienis</a:t>
                      </a:r>
                      <a:endParaRPr sz="1000" b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000" b="1"/>
                        <a:t>Šeštadienis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000" b="1" dirty="0" smtClean="0"/>
                        <a:t>Sekmadienis</a:t>
                      </a:r>
                      <a:endParaRPr sz="10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200" b="1"/>
                        <a:t>Rytas</a:t>
                      </a:r>
                      <a:endParaRPr sz="12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200"/>
                        <a:t>darbas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200"/>
                        <a:t>darbas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200"/>
                        <a:t>baseinas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200"/>
                        <a:t>darbas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200"/>
                        <a:t>darbas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200"/>
                        <a:t>kirpykla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200"/>
                        <a:t>biblioteka</a:t>
                      </a:r>
                      <a:endParaRPr sz="12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200" b="1"/>
                        <a:t>Diena</a:t>
                      </a:r>
                      <a:endParaRPr sz="12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200"/>
                        <a:t>darbas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200"/>
                        <a:t>gydytojas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200"/>
                        <a:t>darbas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200"/>
                        <a:t>darbas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200"/>
                        <a:t>darbas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200"/>
                        <a:t>namai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200"/>
                        <a:t>namai</a:t>
                      </a:r>
                      <a:endParaRPr sz="12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200" b="1"/>
                        <a:t>Vakaras</a:t>
                      </a:r>
                      <a:endParaRPr sz="12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200"/>
                        <a:t>miestas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200"/>
                        <a:t>pietūs/mama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200"/>
                        <a:t>gimtadienis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200"/>
                        <a:t>namai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200"/>
                        <a:t>parduotuvė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200"/>
                        <a:t>svečiai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 sz="1200" dirty="0"/>
                        <a:t>koncertas</a:t>
                      </a:r>
                      <a:endParaRPr sz="12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33402" y="3962400"/>
            <a:ext cx="8174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Kur </a:t>
            </a:r>
            <a:r>
              <a:rPr lang="en-GB" b="1" dirty="0" err="1" smtClean="0"/>
              <a:t>ji</a:t>
            </a:r>
            <a:r>
              <a:rPr lang="en-GB" b="1" dirty="0" smtClean="0"/>
              <a:t> </a:t>
            </a:r>
            <a:r>
              <a:rPr lang="en-GB" b="1" dirty="0" err="1" smtClean="0"/>
              <a:t>yra</a:t>
            </a:r>
            <a:r>
              <a:rPr lang="en-GB" b="1" dirty="0" smtClean="0"/>
              <a:t>?</a:t>
            </a:r>
          </a:p>
          <a:p>
            <a:r>
              <a:rPr lang="en-GB" b="1" dirty="0" smtClean="0"/>
              <a:t>Kur </a:t>
            </a:r>
            <a:r>
              <a:rPr lang="en-GB" b="1" dirty="0" err="1" smtClean="0"/>
              <a:t>ji</a:t>
            </a:r>
            <a:r>
              <a:rPr lang="en-GB" b="1" dirty="0" smtClean="0"/>
              <a:t> </a:t>
            </a:r>
            <a:r>
              <a:rPr lang="en-GB" b="1" dirty="0" err="1" smtClean="0"/>
              <a:t>eina</a:t>
            </a:r>
            <a:r>
              <a:rPr lang="en-GB" b="1" dirty="0" smtClean="0"/>
              <a:t>?</a:t>
            </a:r>
            <a:endParaRPr lang="en-GB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190</Words>
  <Application>Microsoft Office PowerPoint</Application>
  <PresentationFormat>On-screen Show (16:9)</PresentationFormat>
  <Paragraphs>58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Simple Light</vt:lpstr>
      <vt:lpstr>Sangrąžiniai/reflexiva verb</vt:lpstr>
      <vt:lpstr>Bendraties vartojimas/att vara, att säga, att tala</vt:lpstr>
      <vt:lpstr>einu pavalgyti</vt:lpstr>
      <vt:lpstr>Apie save</vt:lpstr>
      <vt:lpstr>Rasos diena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Būti/att vara</dc:title>
  <dc:creator>Algintė Zilinskaitė</dc:creator>
  <cp:lastModifiedBy>Algintė Zilinskaitė</cp:lastModifiedBy>
  <cp:revision>13</cp:revision>
  <dcterms:modified xsi:type="dcterms:W3CDTF">2021-04-27T22:46:29Z</dcterms:modified>
</cp:coreProperties>
</file>