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145CCD7-9DDD-474D-A546-881209CF5E53}">
  <a:tblStyle styleId="{5145CCD7-9DDD-474D-A546-881209CF5E5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8a8de5e2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8a8de5e2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b8a8de5e2c_0_3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b8a8de5e2c_0_3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8a8de5e2c_0_4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b8a8de5e2c_0_4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b8a8de5e2c_0_7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b8a8de5e2c_0_7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b96e051a1d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b96e051a1d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b8a8de5e2c_0_6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b8a8de5e2c_0_6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b8a8de5e2c_0_7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b8a8de5e2c_0_7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b8a8de5e2c_0_8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b8a8de5e2c_0_8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8a8de5e2c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8a8de5e2c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b8a8de5e2c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b8a8de5e2c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b8a8de5e2c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2b8a8de5e2c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b8a8de5e2c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b8a8de5e2c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b8a8de5e2c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b8a8de5e2c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b8a8de5e2c_0_2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b8a8de5e2c_0_2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b8a8de5e2c_0_3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b8a8de5e2c_0_3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96e051a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b96e051a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Q3IUOWjYfM4" TargetMode="External"/><Relationship Id="rId4" Type="http://schemas.openxmlformats.org/officeDocument/2006/relationships/hyperlink" Target="https://www.youtube.com/watch?v=xXC3NTKAwo4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Locative case for plural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I usually eat at restaurants - </a:t>
            </a:r>
            <a:r>
              <a:rPr lang="lt">
                <a:solidFill>
                  <a:srgbClr val="980000"/>
                </a:solidFill>
              </a:rPr>
              <a:t>Aš dažnai valgau restoranuose.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My friend lives in Prienai - </a:t>
            </a:r>
            <a:r>
              <a:rPr lang="lt">
                <a:solidFill>
                  <a:srgbClr val="980000"/>
                </a:solidFill>
              </a:rPr>
              <a:t>Mano draugas gyvena Prienuose.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There are many miracles in fairy tales - </a:t>
            </a:r>
            <a:r>
              <a:rPr lang="lt">
                <a:solidFill>
                  <a:srgbClr val="980000"/>
                </a:solidFill>
              </a:rPr>
              <a:t>Pasakose yra daug stebuklų.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They eat lunch in cafes - </a:t>
            </a:r>
            <a:r>
              <a:rPr lang="lt">
                <a:solidFill>
                  <a:srgbClr val="980000"/>
                </a:solidFill>
              </a:rPr>
              <a:t>Jie pietauja kavinėse.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Many people live in various countries - </a:t>
            </a:r>
            <a:r>
              <a:rPr lang="lt">
                <a:solidFill>
                  <a:srgbClr val="980000"/>
                </a:solidFill>
              </a:rPr>
              <a:t>Daug žmonių gyvena skirtingose šalyse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There are many beautiful words in songs - </a:t>
            </a:r>
            <a:r>
              <a:rPr lang="lt">
                <a:solidFill>
                  <a:srgbClr val="980000"/>
                </a:solidFill>
              </a:rPr>
              <a:t>Yra daug gražių žodžių dainose. / Dainose yra daug gražių žodžių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311700" y="315175"/>
            <a:ext cx="8520600" cy="425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valstybinės šventės – </a:t>
            </a:r>
            <a:r>
              <a:rPr lang="lt">
                <a:solidFill>
                  <a:srgbClr val="980000"/>
                </a:solidFill>
              </a:rPr>
              <a:t>public holidays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Vasario šešiolikta (02-16) Lietuvos valstybės atkūrimo diena – </a:t>
            </a:r>
            <a:r>
              <a:rPr lang="lt">
                <a:solidFill>
                  <a:srgbClr val="980000"/>
                </a:solidFill>
              </a:rPr>
              <a:t>Day of Re-establishment of the State of Lithuania (1918)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Kovo vienuolikta (03-11) Lietuvos nepriklausomybės atkūrimo diena – </a:t>
            </a:r>
            <a:r>
              <a:rPr lang="lt">
                <a:solidFill>
                  <a:srgbClr val="980000"/>
                </a:solidFill>
              </a:rPr>
              <a:t>Day of Restitution of Independence of Lithuania (from Soviet Union, 1990)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Liepos šešta (07-06) Lietuvos valstybės diena – </a:t>
            </a:r>
            <a:r>
              <a:rPr lang="lt">
                <a:solidFill>
                  <a:srgbClr val="980000"/>
                </a:solidFill>
              </a:rPr>
              <a:t>Statehood Day (commemorates the coronation of the first king of Lithuania Mindaugas, 1253)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prezidentas, prezidentė – </a:t>
            </a:r>
            <a:r>
              <a:rPr lang="lt">
                <a:solidFill>
                  <a:srgbClr val="980000"/>
                </a:solidFill>
              </a:rPr>
              <a:t>president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vėliava – </a:t>
            </a:r>
            <a:r>
              <a:rPr lang="lt">
                <a:solidFill>
                  <a:srgbClr val="980000"/>
                </a:solidFill>
              </a:rPr>
              <a:t>flag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 song about the history of Lithuania: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 u="sng">
                <a:solidFill>
                  <a:schemeClr val="hlink"/>
                </a:solidFill>
                <a:hlinkClick r:id="rId3"/>
              </a:rPr>
              <a:t>https://www.youtube.com/watch?v=Q3IUOWjYfM4</a:t>
            </a:r>
            <a:r>
              <a:rPr lang="lt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 film “Knygnešys” (with English subtitles):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 u="sng">
                <a:solidFill>
                  <a:schemeClr val="hlink"/>
                </a:solidFill>
                <a:hlinkClick r:id="rId4"/>
              </a:rPr>
              <a:t>https://www.youtube.com/watch?v=xXC3NTKAwo4</a:t>
            </a:r>
            <a:r>
              <a:rPr lang="lt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Klausymo užduotis</a:t>
            </a:r>
            <a:endParaRPr/>
          </a:p>
        </p:txBody>
      </p:sp>
      <p:sp>
        <p:nvSpPr>
          <p:cNvPr id="111" name="Google Shape;11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Paulius sutiks Naujuosius metus …………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Saulė ir Andrius mamai ………………….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Tomo dovana Ingai yra …………….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Linas sveikina tetą su ………………..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5. Marija švenčia ………………..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Klausymo užduotis</a:t>
            </a:r>
            <a:endParaRPr/>
          </a:p>
        </p:txBody>
      </p:sp>
      <p:sp>
        <p:nvSpPr>
          <p:cNvPr id="117" name="Google Shape;117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Paulius sutiks Naujuosius metus ……</a:t>
            </a:r>
            <a:r>
              <a:rPr lang="lt">
                <a:solidFill>
                  <a:srgbClr val="980000"/>
                </a:solidFill>
              </a:rPr>
              <a:t>pas brolį</a:t>
            </a:r>
            <a:r>
              <a:rPr lang="lt">
                <a:solidFill>
                  <a:schemeClr val="dk1"/>
                </a:solidFill>
              </a:rPr>
              <a:t>……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Saulė ir Andrius mamai ………</a:t>
            </a:r>
            <a:r>
              <a:rPr lang="lt">
                <a:solidFill>
                  <a:srgbClr val="980000"/>
                </a:solidFill>
              </a:rPr>
              <a:t>iškeps skanų pyragą</a:t>
            </a:r>
            <a:r>
              <a:rPr lang="lt">
                <a:solidFill>
                  <a:schemeClr val="dk1"/>
                </a:solidFill>
              </a:rPr>
              <a:t>………….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Tomo dovana Ingai yra ……</a:t>
            </a:r>
            <a:r>
              <a:rPr lang="lt">
                <a:solidFill>
                  <a:srgbClr val="980000"/>
                </a:solidFill>
              </a:rPr>
              <a:t>puodukas</a:t>
            </a:r>
            <a:r>
              <a:rPr lang="lt">
                <a:solidFill>
                  <a:schemeClr val="dk1"/>
                </a:solidFill>
              </a:rPr>
              <a:t>……….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Linas sveikina tetą su ………</a:t>
            </a:r>
            <a:r>
              <a:rPr lang="lt">
                <a:solidFill>
                  <a:srgbClr val="980000"/>
                </a:solidFill>
              </a:rPr>
              <a:t>Kalėdom</a:t>
            </a:r>
            <a:r>
              <a:rPr lang="lt">
                <a:solidFill>
                  <a:schemeClr val="dk1"/>
                </a:solidFill>
              </a:rPr>
              <a:t>………..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5. Marija švenčia ………</a:t>
            </a:r>
            <a:r>
              <a:rPr lang="lt">
                <a:solidFill>
                  <a:srgbClr val="980000"/>
                </a:solidFill>
              </a:rPr>
              <a:t>gimtadienį</a:t>
            </a:r>
            <a:r>
              <a:rPr lang="lt">
                <a:solidFill>
                  <a:schemeClr val="dk1"/>
                </a:solidFill>
              </a:rPr>
              <a:t>………..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" name="Google Shape;122;p26"/>
          <p:cNvGraphicFramePr/>
          <p:nvPr/>
        </p:nvGraphicFramePr>
        <p:xfrm>
          <a:off x="788600" y="70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{5145CCD7-9DDD-474D-A546-881209CF5E53}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lt"/>
                        <a:t>Šiandien yra…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lt"/>
                        <a:t>Gimtadienis yra…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03.11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01.01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04.10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05.14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02.23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12.22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09.05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3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06.19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07.12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11.03 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lt"/>
                        <a:t>10.21  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idx="1" type="body"/>
          </p:nvPr>
        </p:nvSpPr>
        <p:spPr>
          <a:xfrm>
            <a:off x="311700" y="441225"/>
            <a:ext cx="8520600" cy="412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Kur jūs švęsite …………. (Naujieji metai)?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Linkiu jums ………….. (džiaugsmas) ir …………(laimė)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Per gimtadienį aš gavau ………… (saldainiai)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Prieš Velykas mes dažome …………. (kiaušiniai)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Pernai aš švenčiau …………… (gimtadienis) kavinėje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Vakar mes pasveikinome ………… (senelis) su jubiliejumi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Aš rašau gimtadienio ……….. (atvirukas) draugei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8. Per Motinos dieną aš dovanoju mamai ………. (gėlės)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9. Ačiū už ………… (šokoladas)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Nauji žodžiai ir frazės</a:t>
            </a:r>
            <a:endParaRPr/>
          </a:p>
        </p:txBody>
      </p:sp>
      <p:sp>
        <p:nvSpPr>
          <p:cNvPr id="133" name="Google Shape;133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Prisiminti </a:t>
            </a:r>
            <a:r>
              <a:rPr lang="lt">
                <a:solidFill>
                  <a:srgbClr val="980000"/>
                </a:solidFill>
              </a:rPr>
              <a:t>- to remember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11700" y="378200"/>
            <a:ext cx="8520600" cy="452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Vakar mačiau ……</a:t>
            </a:r>
            <a:r>
              <a:rPr lang="lt">
                <a:solidFill>
                  <a:srgbClr val="980000"/>
                </a:solidFill>
              </a:rPr>
              <a:t>jį</a:t>
            </a:r>
            <a:r>
              <a:rPr lang="lt">
                <a:solidFill>
                  <a:schemeClr val="dk1"/>
                </a:solidFill>
              </a:rPr>
              <a:t>…… (jis) parduotuvėje.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Ar nori važiuoti prie ežero su ……</a:t>
            </a:r>
            <a:r>
              <a:rPr lang="lt">
                <a:solidFill>
                  <a:srgbClr val="980000"/>
                </a:solidFill>
              </a:rPr>
              <a:t>mumis</a:t>
            </a:r>
            <a:r>
              <a:rPr lang="lt">
                <a:solidFill>
                  <a:schemeClr val="dk1"/>
                </a:solidFill>
              </a:rPr>
              <a:t>……. (mes)?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Ji pakvietė …</a:t>
            </a:r>
            <a:r>
              <a:rPr lang="lt">
                <a:solidFill>
                  <a:srgbClr val="980000"/>
                </a:solidFill>
              </a:rPr>
              <a:t>juos</a:t>
            </a:r>
            <a:r>
              <a:rPr lang="lt">
                <a:solidFill>
                  <a:schemeClr val="dk1"/>
                </a:solidFill>
              </a:rPr>
              <a:t>……. (jie) į svečius.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Man patinka būti su ……</a:t>
            </a:r>
            <a:r>
              <a:rPr lang="lt">
                <a:solidFill>
                  <a:srgbClr val="980000"/>
                </a:solidFill>
              </a:rPr>
              <a:t>tavimi</a:t>
            </a:r>
            <a:r>
              <a:rPr lang="lt">
                <a:solidFill>
                  <a:schemeClr val="dk1"/>
                </a:solidFill>
              </a:rPr>
              <a:t>….. (tu).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Kviečiu …</a:t>
            </a:r>
            <a:r>
              <a:rPr lang="lt">
                <a:solidFill>
                  <a:srgbClr val="980000"/>
                </a:solidFill>
              </a:rPr>
              <a:t>tave</a:t>
            </a:r>
            <a:r>
              <a:rPr lang="lt">
                <a:solidFill>
                  <a:schemeClr val="dk1"/>
                </a:solidFill>
              </a:rPr>
              <a:t>…… (tu) į šventę.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Jis dabar kalba su …</a:t>
            </a:r>
            <a:r>
              <a:rPr lang="lt">
                <a:solidFill>
                  <a:srgbClr val="980000"/>
                </a:solidFill>
              </a:rPr>
              <a:t>ja</a:t>
            </a:r>
            <a:r>
              <a:rPr lang="lt">
                <a:solidFill>
                  <a:schemeClr val="dk1"/>
                </a:solidFill>
              </a:rPr>
              <a:t>….. (ji).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Matau …</a:t>
            </a:r>
            <a:r>
              <a:rPr lang="lt">
                <a:solidFill>
                  <a:srgbClr val="980000"/>
                </a:solidFill>
              </a:rPr>
              <a:t>jus</a:t>
            </a:r>
            <a:r>
              <a:rPr lang="lt">
                <a:solidFill>
                  <a:schemeClr val="dk1"/>
                </a:solidFill>
              </a:rPr>
              <a:t>……. (jūs)!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Ar eisi į kiną su ……</a:t>
            </a:r>
            <a:r>
              <a:rPr lang="lt">
                <a:solidFill>
                  <a:srgbClr val="980000"/>
                </a:solidFill>
              </a:rPr>
              <a:t>manimi</a:t>
            </a:r>
            <a:r>
              <a:rPr lang="lt">
                <a:solidFill>
                  <a:schemeClr val="dk1"/>
                </a:solidFill>
              </a:rPr>
              <a:t>…. (aš)?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t">
                <a:solidFill>
                  <a:schemeClr val="dk1"/>
                </a:solidFill>
              </a:rPr>
              <a:t>Matai tas merginas? Aš draugauju su ……</a:t>
            </a:r>
            <a:r>
              <a:rPr lang="lt">
                <a:solidFill>
                  <a:srgbClr val="980000"/>
                </a:solidFill>
              </a:rPr>
              <a:t>jomis</a:t>
            </a:r>
            <a:r>
              <a:rPr lang="lt">
                <a:solidFill>
                  <a:schemeClr val="dk1"/>
                </a:solidFill>
              </a:rPr>
              <a:t>….. (jos).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11700" y="365600"/>
            <a:ext cx="8520600" cy="453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šventė – </a:t>
            </a:r>
            <a:r>
              <a:rPr lang="lt">
                <a:solidFill>
                  <a:srgbClr val="980000"/>
                </a:solidFill>
              </a:rPr>
              <a:t>holiday, feast, celebration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gimtadienis – </a:t>
            </a:r>
            <a:r>
              <a:rPr lang="lt">
                <a:solidFill>
                  <a:srgbClr val="980000"/>
                </a:solidFill>
              </a:rPr>
              <a:t>birthday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vardadienis – </a:t>
            </a:r>
            <a:r>
              <a:rPr lang="lt">
                <a:solidFill>
                  <a:srgbClr val="980000"/>
                </a:solidFill>
              </a:rPr>
              <a:t>name day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jubiliejus – </a:t>
            </a:r>
            <a:r>
              <a:rPr lang="lt">
                <a:solidFill>
                  <a:srgbClr val="980000"/>
                </a:solidFill>
              </a:rPr>
              <a:t>anniversary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kviesti – </a:t>
            </a:r>
            <a:r>
              <a:rPr lang="lt">
                <a:solidFill>
                  <a:srgbClr val="980000"/>
                </a:solidFill>
              </a:rPr>
              <a:t>to invite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vakarėlis – </a:t>
            </a:r>
            <a:r>
              <a:rPr lang="lt">
                <a:solidFill>
                  <a:srgbClr val="980000"/>
                </a:solidFill>
              </a:rPr>
              <a:t>party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svečias – </a:t>
            </a:r>
            <a:r>
              <a:rPr lang="lt">
                <a:solidFill>
                  <a:srgbClr val="980000"/>
                </a:solidFill>
              </a:rPr>
              <a:t>guest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eiti į svečius –</a:t>
            </a:r>
            <a:r>
              <a:rPr lang="lt">
                <a:solidFill>
                  <a:srgbClr val="980000"/>
                </a:solidFill>
              </a:rPr>
              <a:t> visit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kviesti į svečius – </a:t>
            </a:r>
            <a:r>
              <a:rPr lang="lt">
                <a:solidFill>
                  <a:srgbClr val="980000"/>
                </a:solidFill>
              </a:rPr>
              <a:t>invite guests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būti svečiuose – </a:t>
            </a:r>
            <a:r>
              <a:rPr lang="lt">
                <a:solidFill>
                  <a:srgbClr val="980000"/>
                </a:solidFill>
              </a:rPr>
              <a:t>stay as a guest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idx="1" type="body"/>
          </p:nvPr>
        </p:nvSpPr>
        <p:spPr>
          <a:xfrm>
            <a:off x="311700" y="441225"/>
            <a:ext cx="8520600" cy="439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dovanoti – </a:t>
            </a:r>
            <a:r>
              <a:rPr lang="lt">
                <a:solidFill>
                  <a:srgbClr val="980000"/>
                </a:solidFill>
              </a:rPr>
              <a:t>to give (as a present)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gauti – </a:t>
            </a:r>
            <a:r>
              <a:rPr lang="lt">
                <a:solidFill>
                  <a:srgbClr val="980000"/>
                </a:solidFill>
              </a:rPr>
              <a:t>to get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dovana – </a:t>
            </a:r>
            <a:r>
              <a:rPr lang="lt">
                <a:solidFill>
                  <a:srgbClr val="980000"/>
                </a:solidFill>
              </a:rPr>
              <a:t>gift, present</a:t>
            </a:r>
            <a:r>
              <a:rPr lang="lt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gėlė – </a:t>
            </a:r>
            <a:r>
              <a:rPr lang="lt">
                <a:solidFill>
                  <a:srgbClr val="980000"/>
                </a:solidFill>
              </a:rPr>
              <a:t>flower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atvirukas – </a:t>
            </a:r>
            <a:r>
              <a:rPr lang="lt">
                <a:solidFill>
                  <a:srgbClr val="980000"/>
                </a:solidFill>
              </a:rPr>
              <a:t>postcard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užrašyti atviruką – </a:t>
            </a:r>
            <a:r>
              <a:rPr lang="lt">
                <a:solidFill>
                  <a:srgbClr val="980000"/>
                </a:solidFill>
              </a:rPr>
              <a:t>to write the postcard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išsiųsti atviruką – </a:t>
            </a:r>
            <a:r>
              <a:rPr lang="lt">
                <a:solidFill>
                  <a:srgbClr val="980000"/>
                </a:solidFill>
              </a:rPr>
              <a:t>to send the postcard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tortas – </a:t>
            </a:r>
            <a:r>
              <a:rPr lang="lt">
                <a:solidFill>
                  <a:srgbClr val="980000"/>
                </a:solidFill>
              </a:rPr>
              <a:t>cake</a:t>
            </a:r>
            <a:r>
              <a:rPr lang="lt">
                <a:solidFill>
                  <a:schemeClr val="dk1"/>
                </a:solidFill>
              </a:rPr>
              <a:t>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žvakutė – </a:t>
            </a:r>
            <a:r>
              <a:rPr lang="lt">
                <a:solidFill>
                  <a:srgbClr val="980000"/>
                </a:solidFill>
              </a:rPr>
              <a:t>small candle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vestuvinė dovana</a:t>
            </a:r>
            <a:r>
              <a:rPr lang="lt">
                <a:solidFill>
                  <a:srgbClr val="980000"/>
                </a:solidFill>
              </a:rPr>
              <a:t> - a wedding gift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sugalvoti norą</a:t>
            </a:r>
            <a:r>
              <a:rPr lang="lt">
                <a:solidFill>
                  <a:srgbClr val="980000"/>
                </a:solidFill>
              </a:rPr>
              <a:t> - to make a wish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idx="1" type="body"/>
          </p:nvPr>
        </p:nvSpPr>
        <p:spPr>
          <a:xfrm>
            <a:off x="311700" y="62900"/>
            <a:ext cx="85206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Kūčios – </a:t>
            </a:r>
            <a:r>
              <a:rPr lang="lt">
                <a:solidFill>
                  <a:srgbClr val="980000"/>
                </a:solidFill>
              </a:rPr>
              <a:t>Christmas Eve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kūčiukai – </a:t>
            </a:r>
            <a:r>
              <a:rPr lang="lt">
                <a:solidFill>
                  <a:srgbClr val="980000"/>
                </a:solidFill>
              </a:rPr>
              <a:t>Christmas Eve cookies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himnas – </a:t>
            </a:r>
            <a:r>
              <a:rPr lang="lt">
                <a:solidFill>
                  <a:srgbClr val="980000"/>
                </a:solidFill>
              </a:rPr>
              <a:t>anthem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giedoti himną – </a:t>
            </a:r>
            <a:r>
              <a:rPr lang="lt">
                <a:solidFill>
                  <a:srgbClr val="980000"/>
                </a:solidFill>
              </a:rPr>
              <a:t>to sing the anthem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sveikinti – </a:t>
            </a:r>
            <a:r>
              <a:rPr lang="lt">
                <a:solidFill>
                  <a:srgbClr val="980000"/>
                </a:solidFill>
              </a:rPr>
              <a:t>to congratulate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linkėti – </a:t>
            </a:r>
            <a:r>
              <a:rPr lang="lt">
                <a:solidFill>
                  <a:srgbClr val="980000"/>
                </a:solidFill>
              </a:rPr>
              <a:t>to wish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Kalėdos – </a:t>
            </a:r>
            <a:r>
              <a:rPr lang="lt">
                <a:solidFill>
                  <a:srgbClr val="980000"/>
                </a:solidFill>
              </a:rPr>
              <a:t>Christmas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eglė / eglutė – </a:t>
            </a:r>
            <a:r>
              <a:rPr lang="lt">
                <a:solidFill>
                  <a:srgbClr val="980000"/>
                </a:solidFill>
              </a:rPr>
              <a:t>Christmas tree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Kalėdų senelis – </a:t>
            </a:r>
            <a:r>
              <a:rPr lang="lt">
                <a:solidFill>
                  <a:srgbClr val="980000"/>
                </a:solidFill>
              </a:rPr>
              <a:t>Santa Claus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žvakė – </a:t>
            </a:r>
            <a:r>
              <a:rPr lang="lt">
                <a:solidFill>
                  <a:srgbClr val="980000"/>
                </a:solidFill>
              </a:rPr>
              <a:t>candle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fontanas, fejerverkas - </a:t>
            </a:r>
            <a:r>
              <a:rPr lang="lt">
                <a:solidFill>
                  <a:srgbClr val="980000"/>
                </a:solidFill>
              </a:rPr>
              <a:t>a firecracker on the cake, a sparkler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glaistas - </a:t>
            </a:r>
            <a:r>
              <a:rPr lang="lt">
                <a:solidFill>
                  <a:srgbClr val="980000"/>
                </a:solidFill>
              </a:rPr>
              <a:t>the icing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tirpti, ištirpti</a:t>
            </a:r>
            <a:r>
              <a:rPr lang="lt">
                <a:solidFill>
                  <a:srgbClr val="980000"/>
                </a:solidFill>
              </a:rPr>
              <a:t> - to melt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311700" y="352975"/>
            <a:ext cx="8520600" cy="442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Naujieji metai – </a:t>
            </a:r>
            <a:r>
              <a:rPr lang="lt">
                <a:solidFill>
                  <a:srgbClr val="980000"/>
                </a:solidFill>
              </a:rPr>
              <a:t>New Year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sutikti Naujuosius metus – </a:t>
            </a:r>
            <a:r>
              <a:rPr lang="lt">
                <a:solidFill>
                  <a:srgbClr val="980000"/>
                </a:solidFill>
              </a:rPr>
              <a:t>to celebrate New Year’s Eve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fejerverkai – </a:t>
            </a:r>
            <a:r>
              <a:rPr lang="lt">
                <a:solidFill>
                  <a:srgbClr val="980000"/>
                </a:solidFill>
              </a:rPr>
              <a:t>fireworks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Velykos – </a:t>
            </a:r>
            <a:r>
              <a:rPr lang="lt">
                <a:solidFill>
                  <a:srgbClr val="980000"/>
                </a:solidFill>
              </a:rPr>
              <a:t>Easter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margutis – </a:t>
            </a:r>
            <a:r>
              <a:rPr lang="lt">
                <a:solidFill>
                  <a:srgbClr val="980000"/>
                </a:solidFill>
              </a:rPr>
              <a:t>Easter egg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dažyti kiaušinius – </a:t>
            </a:r>
            <a:r>
              <a:rPr lang="lt">
                <a:solidFill>
                  <a:srgbClr val="980000"/>
                </a:solidFill>
              </a:rPr>
              <a:t>to dye, to colour eggs 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ridenti margučius – </a:t>
            </a:r>
            <a:r>
              <a:rPr lang="lt">
                <a:solidFill>
                  <a:srgbClr val="980000"/>
                </a:solidFill>
              </a:rPr>
              <a:t>to roll eggs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 rotWithShape="1">
          <a:blip r:embed="rId3">
            <a:alphaModFix/>
          </a:blip>
          <a:srcRect b="28633" l="26496" r="26920" t="41925"/>
          <a:stretch/>
        </p:blipFill>
        <p:spPr>
          <a:xfrm>
            <a:off x="0" y="1008525"/>
            <a:ext cx="9144001" cy="32492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idx="1" type="body"/>
          </p:nvPr>
        </p:nvSpPr>
        <p:spPr>
          <a:xfrm>
            <a:off x="311700" y="214325"/>
            <a:ext cx="8520600" cy="43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Draugės gimtadienis yra ..................... (02-19).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Mamos gimtadienis yra ....................... (09-21).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Tėčio gimtadienis yra ........................ (05-03).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Močiutės gimtadienis yra ...................... (08-16).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Senelio gimtadienis yra .......................... (11-17).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Sesers gimtadienis yra ......................... (03-08).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Brolio gimtadienis yra ............................. (06-10).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Dukters gimtadienis yra ......................... (07-02).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Sūnaus gimtadienis yra ........................... (12-24).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 txBox="1"/>
          <p:nvPr>
            <p:ph idx="1" type="body"/>
          </p:nvPr>
        </p:nvSpPr>
        <p:spPr>
          <a:xfrm>
            <a:off x="311700" y="214325"/>
            <a:ext cx="8520600" cy="435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Draugės gimtadienis yra ........</a:t>
            </a:r>
            <a:r>
              <a:rPr lang="lt">
                <a:solidFill>
                  <a:srgbClr val="980000"/>
                </a:solidFill>
              </a:rPr>
              <a:t>vasario devynioliktą</a:t>
            </a:r>
            <a:r>
              <a:rPr lang="lt">
                <a:solidFill>
                  <a:schemeClr val="dk1"/>
                </a:solidFill>
              </a:rPr>
              <a:t>............... (02-19).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Mamos gimtadienis yra ........</a:t>
            </a:r>
            <a:r>
              <a:rPr lang="lt">
                <a:solidFill>
                  <a:srgbClr val="980000"/>
                </a:solidFill>
              </a:rPr>
              <a:t>rugsėjo dvidešimt pirmą</a:t>
            </a:r>
            <a:r>
              <a:rPr lang="lt">
                <a:solidFill>
                  <a:schemeClr val="dk1"/>
                </a:solidFill>
              </a:rPr>
              <a:t>................ (09-21).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Tėčio gimtadienis yra ...........</a:t>
            </a:r>
            <a:r>
              <a:rPr lang="lt">
                <a:solidFill>
                  <a:srgbClr val="980000"/>
                </a:solidFill>
              </a:rPr>
              <a:t>gegužės trečią</a:t>
            </a:r>
            <a:r>
              <a:rPr lang="lt">
                <a:solidFill>
                  <a:schemeClr val="dk1"/>
                </a:solidFill>
              </a:rPr>
              <a:t>................ (05-03).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Močiutės gimtadienis yra ........</a:t>
            </a:r>
            <a:r>
              <a:rPr lang="lt">
                <a:solidFill>
                  <a:srgbClr val="980000"/>
                </a:solidFill>
              </a:rPr>
              <a:t>rugpjūčio šešioliktą</a:t>
            </a:r>
            <a:r>
              <a:rPr lang="lt">
                <a:solidFill>
                  <a:schemeClr val="dk1"/>
                </a:solidFill>
              </a:rPr>
              <a:t>................ (08-16).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Senelio gimtadienis yra .............</a:t>
            </a:r>
            <a:r>
              <a:rPr lang="lt">
                <a:solidFill>
                  <a:srgbClr val="980000"/>
                </a:solidFill>
              </a:rPr>
              <a:t>lapkričio septynioliktą</a:t>
            </a:r>
            <a:r>
              <a:rPr lang="lt">
                <a:solidFill>
                  <a:schemeClr val="dk1"/>
                </a:solidFill>
              </a:rPr>
              <a:t>.............. (11-17).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Sesers gimtadienis yra ...........</a:t>
            </a:r>
            <a:r>
              <a:rPr lang="lt">
                <a:solidFill>
                  <a:srgbClr val="980000"/>
                </a:solidFill>
              </a:rPr>
              <a:t>kovo aštuntą</a:t>
            </a:r>
            <a:r>
              <a:rPr lang="lt">
                <a:solidFill>
                  <a:schemeClr val="dk1"/>
                </a:solidFill>
              </a:rPr>
              <a:t>................ (03-08).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Brolio gimtadienis yra .............</a:t>
            </a:r>
            <a:r>
              <a:rPr lang="lt">
                <a:solidFill>
                  <a:srgbClr val="980000"/>
                </a:solidFill>
              </a:rPr>
              <a:t>birželio dešimtą</a:t>
            </a:r>
            <a:r>
              <a:rPr lang="lt">
                <a:solidFill>
                  <a:schemeClr val="dk1"/>
                </a:solidFill>
              </a:rPr>
              <a:t>................. (06-10).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Dukters gimtadienis yra ...........</a:t>
            </a:r>
            <a:r>
              <a:rPr lang="lt">
                <a:solidFill>
                  <a:srgbClr val="980000"/>
                </a:solidFill>
              </a:rPr>
              <a:t>liepos antrą.</a:t>
            </a:r>
            <a:r>
              <a:rPr lang="lt">
                <a:solidFill>
                  <a:schemeClr val="dk1"/>
                </a:solidFill>
              </a:rPr>
              <a:t>............... (07-02).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Sūnaus gimtadienis yra ..........</a:t>
            </a:r>
            <a:r>
              <a:rPr lang="lt">
                <a:solidFill>
                  <a:srgbClr val="980000"/>
                </a:solidFill>
              </a:rPr>
              <a:t>gruodžio dvidešimt ketvirtą</a:t>
            </a:r>
            <a:r>
              <a:rPr lang="lt">
                <a:solidFill>
                  <a:schemeClr val="dk1"/>
                </a:solidFill>
              </a:rPr>
              <a:t>.................. (12-24).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