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60" r:id="rId2"/>
    <p:sldId id="278" r:id="rId3"/>
    <p:sldId id="266" r:id="rId4"/>
    <p:sldId id="259" r:id="rId5"/>
    <p:sldId id="262" r:id="rId6"/>
    <p:sldId id="263" r:id="rId7"/>
    <p:sldId id="276" r:id="rId8"/>
    <p:sldId id="264" r:id="rId9"/>
    <p:sldId id="277" r:id="rId10"/>
    <p:sldId id="261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111C4-92B6-4F96-9124-91FCCDCBBE09}" v="283" dt="2023-01-11T16:11:51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30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C4E8-25F4-4635-895A-F9B04EA897B7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855F-2EC0-4981-B279-B8BEF9113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5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 </a:t>
            </a:r>
            <a:r>
              <a:rPr lang="en-US" dirty="0" err="1"/>
              <a:t>pusl</a:t>
            </a:r>
            <a:r>
              <a:rPr lang="en-US" dirty="0"/>
              <a:t>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855F-2EC0-4981-B279-B8BEF9113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Dž</a:t>
            </a:r>
            <a:r>
              <a:rPr lang="lt-LT" dirty="0"/>
              <a:t>, </a:t>
            </a:r>
            <a:r>
              <a:rPr lang="lt-LT" dirty="0" err="1"/>
              <a:t>dz,ch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855F-2EC0-4981-B279-B8BEF9113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855F-2EC0-4981-B279-B8BEF9113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3FADE8-B04C-EFDA-D752-6B7DD0B6E339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B947D76-685F-EB61-A8CE-559700F7036E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5210157-3BBA-8221-B861-F6A946B7E75D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E84E34E-DD8A-3F4F-85F2-7D753C3C4A53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C24A4E-2F8A-CA4A-C11E-F6D932057710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436DAE-BE07-4058-023F-B8000C35F882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B77DEF4-7DE9-278C-6F79-2C59EB16C14B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6A84114-6976-5DFC-E09F-0008F5587D9F}"/>
              </a:ext>
            </a:extLst>
          </p:cNvPr>
          <p:cNvSpPr txBox="1">
            <a:spLocks/>
          </p:cNvSpPr>
          <p:nvPr userDrawn="1"/>
        </p:nvSpPr>
        <p:spPr>
          <a:xfrm>
            <a:off x="9853407" y="6041362"/>
            <a:ext cx="1903164" cy="54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©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D.Fedirkien</a:t>
            </a:r>
            <a:r>
              <a:rPr lang="lt-LT" sz="1200" dirty="0">
                <a:solidFill>
                  <a:schemeClr val="tx1"/>
                </a:solidFill>
              </a:rPr>
              <a:t>ė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cAZ-6O7gIA?start=84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x00HfQp5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949E-BBB4-56DA-BF14-E582AF45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02186" cy="583474"/>
          </a:xfrm>
        </p:spPr>
        <p:txBody>
          <a:bodyPr>
            <a:normAutofit/>
          </a:bodyPr>
          <a:lstStyle/>
          <a:p>
            <a:r>
              <a:rPr lang="lt-LT" sz="1800" dirty="0"/>
              <a:t>Lietuvių kalbos istorija</a:t>
            </a:r>
            <a:endParaRPr lang="en-US" sz="1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3A95D7-5754-97C7-7B0B-79FD530E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193073"/>
            <a:ext cx="7855132" cy="54478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72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Литовська мова</a:t>
            </a: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безперечно, є однією з найдавніших мов.</a:t>
            </a:r>
            <a:endParaRPr lang="lt-LT" sz="7200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Вважається, що литовська мова</a:t>
            </a:r>
            <a:r>
              <a:rPr lang="lt-LT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почала стрімко розвиватися як окрема мова в 6-7 столітті. </a:t>
            </a:r>
            <a:endParaRPr lang="lt-LT" sz="7200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Литовська мова є однією з найбільш архаїчних мов світу та</a:t>
            </a:r>
            <a:endParaRPr lang="lt-LT" sz="7200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найбільш архаїчною з індоєвропейської мовної сім‘ї.</a:t>
            </a:r>
            <a:endParaRPr lang="lt-LT" sz="7200" dirty="0">
              <a:solidFill>
                <a:srgbClr val="33333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lt-LT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5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Литовській мові понад 5000 років.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Литовська мова є однією з 15 найдавніших мов світу.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Це найпоширеніша балтська мова, якою розмовляють у країнах Балтії.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 литовському алфавіті є літера, яка не має аналогів у світі.</a:t>
            </a:r>
            <a:r>
              <a:rPr lang="lt-LT" sz="72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7200" dirty="0" err="1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Ėė</a:t>
            </a:r>
            <a:endParaRPr lang="en-US" sz="7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7787E-DD9A-B3B1-AF15-CA4BF13E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08" y="238129"/>
            <a:ext cx="3648891" cy="48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0DBC4-F608-77D3-209D-7E319E97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>
            <a:normAutofit fontScale="90000"/>
          </a:bodyPr>
          <a:lstStyle/>
          <a:p>
            <a:r>
              <a:rPr lang="lt-LT" dirty="0"/>
              <a:t>Pasisveikinti, atsisveikinti</a:t>
            </a:r>
            <a:br>
              <a:rPr lang="lt-LT" dirty="0"/>
            </a:br>
            <a:endParaRPr lang="en-US" dirty="0"/>
          </a:p>
        </p:txBody>
      </p:sp>
      <p:sp>
        <p:nvSpPr>
          <p:cNvPr id="38" name="Rectangle 43">
            <a:extLst>
              <a:ext uri="{FF2B5EF4-FFF2-40B4-BE49-F238E27FC236}">
                <a16:creationId xmlns:a16="http://schemas.microsoft.com/office/drawing/2014/main" id="{70579AE5-5E49-5180-E628-C70E16787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429000"/>
            <a:ext cx="778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40ED0E-C3DE-E28C-1566-5B0F7299DB27}"/>
              </a:ext>
            </a:extLst>
          </p:cNvPr>
          <p:cNvSpPr txBox="1"/>
          <p:nvPr/>
        </p:nvSpPr>
        <p:spPr>
          <a:xfrm>
            <a:off x="561269" y="1583474"/>
            <a:ext cx="9876271" cy="2469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795" marR="407035">
              <a:spcBef>
                <a:spcPts val="570"/>
              </a:spcBef>
              <a:spcAft>
                <a:spcPts val="0"/>
              </a:spcAft>
            </a:pP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 rytas!</a:t>
            </a:r>
            <a:r>
              <a:rPr lang="lt-LT" sz="32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Добрий ранок!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795" marR="407035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</a:pP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 diena!</a:t>
            </a:r>
            <a:r>
              <a:rPr lang="uk-UA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Добрий день!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795" marR="407035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</a:pP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</a:t>
            </a:r>
            <a:r>
              <a:rPr lang="lt-LT" sz="32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vakaras!</a:t>
            </a:r>
            <a:r>
              <a:rPr lang="uk-UA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Добрий вечір!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795" marR="407035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</a:pPr>
            <a:r>
              <a:rPr lang="uk-UA" sz="3200" spc="-2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Labas!</a:t>
            </a:r>
            <a:r>
              <a:rPr lang="uk-UA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Привіт!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5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B658D7-402F-71D4-1BF0-2AFA10BF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235131"/>
            <a:ext cx="8965890" cy="5806232"/>
          </a:xfrm>
        </p:spPr>
        <p:txBody>
          <a:bodyPr/>
          <a:lstStyle/>
          <a:p>
            <a:pPr marL="556895" marR="407035" indent="0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407035" indent="0">
              <a:lnSpc>
                <a:spcPct val="115000"/>
              </a:lnSpc>
              <a:spcBef>
                <a:spcPts val="570"/>
              </a:spcBef>
              <a:buNone/>
            </a:pP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Sveikas</a:t>
            </a: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uk-UA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Здоров!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lt-LT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407035" indent="0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795" marR="407035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407035" indent="0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407035" indent="0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Sveiki</a:t>
            </a: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uk-UA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Здорові!</a:t>
            </a:r>
            <a:r>
              <a:rPr lang="lt-LT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Sveikos</a:t>
            </a: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uk-UA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Здорові!</a:t>
            </a:r>
            <a:endParaRPr lang="lt-LT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775D18-6268-159C-4073-7037DA2B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94" y="242522"/>
            <a:ext cx="1235561" cy="1715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BAF18-C5A3-3B63-C79E-3751A7008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366" y="172945"/>
            <a:ext cx="1235561" cy="1777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1B98C-A3EB-3EB4-E73E-A547C00EC3B4}"/>
              </a:ext>
            </a:extLst>
          </p:cNvPr>
          <p:cNvSpPr txBox="1"/>
          <p:nvPr/>
        </p:nvSpPr>
        <p:spPr>
          <a:xfrm>
            <a:off x="4066903" y="705394"/>
            <a:ext cx="5083628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895" marR="407035" indent="0">
              <a:lnSpc>
                <a:spcPct val="115000"/>
              </a:lnSpc>
              <a:spcBef>
                <a:spcPts val="570"/>
              </a:spcBef>
              <a:buNone/>
            </a:pPr>
            <a:r>
              <a:rPr lang="lt-LT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Sveika</a:t>
            </a: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uk-UA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Здорова!</a:t>
            </a:r>
            <a:endParaRPr lang="lt-LT" sz="1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1431F7-99AE-EEEE-95B5-0B5303BF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4" y="2695299"/>
            <a:ext cx="1235561" cy="1715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B23079-7E69-BF93-D2C3-DE4A3841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16" y="2695299"/>
            <a:ext cx="1235561" cy="17155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5A62D7-4664-7067-E2B9-10156FDF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46" y="2695299"/>
            <a:ext cx="1235561" cy="17155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35F661-1A5A-18DE-067A-03D6ED9C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58" y="2686588"/>
            <a:ext cx="1235561" cy="17155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D2DF08-FFFF-BC81-3691-0C4D97686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24404"/>
            <a:ext cx="1235561" cy="17777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CD6C58-74EC-4B81-9AEC-6862E47C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61" y="2613237"/>
            <a:ext cx="1235561" cy="17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157C8-7025-D175-D203-7C3DBB25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Atsisveikinimas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BE2631-0253-05FA-62C4-D8DB0D12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8507"/>
            <a:ext cx="8596668" cy="4974994"/>
          </a:xfrm>
        </p:spPr>
        <p:txBody>
          <a:bodyPr>
            <a:noAutofit/>
          </a:bodyPr>
          <a:lstStyle/>
          <a:p>
            <a:pPr marL="556895" marR="820420" indent="0">
              <a:lnSpc>
                <a:spcPct val="115000"/>
              </a:lnSpc>
              <a:buNone/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Viso gero!</a:t>
            </a:r>
            <a:r>
              <a:rPr lang="lt-LT" sz="2800" spc="-2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Всього доброго! На все добре!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820420" indent="0">
              <a:lnSpc>
                <a:spcPct val="115000"/>
              </a:lnSpc>
              <a:buNone/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Sudie!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богом!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820420" indent="0">
              <a:lnSpc>
                <a:spcPct val="115000"/>
              </a:lnSpc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2595" indent="0">
              <a:buNone/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Iki!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lt-LT" sz="2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Iki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pasimatymo!</a:t>
            </a:r>
            <a:r>
              <a:rPr lang="lt-LT" sz="2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	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Бувай! До побачення!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2595" indent="0">
              <a:buNone/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Iki susitikim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о! До зустрічі!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11811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11811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Iki</a:t>
            </a:r>
            <a:r>
              <a:rPr lang="lt-LT" sz="2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rytojaus!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завтра!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indent="0">
              <a:lnSpc>
                <a:spcPts val="1380"/>
              </a:lnSpc>
              <a:buNone/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Ate!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Поки!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lt-LT" sz="2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51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73B57-3CEB-EAD4-443F-57DD3F5C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lt-LT" dirty="0"/>
              <a:t>Atsiprašau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DCA9AF-A78A-B4E6-E9C5-1C15A630D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636"/>
            <a:ext cx="8596668" cy="506152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Atsiprašau!</a:t>
            </a: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Вибачте!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Nieko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tokio!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Nieko!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Нічого такого!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40"/>
              </a:spcBef>
              <a:buNone/>
            </a:pPr>
            <a:r>
              <a:rPr lang="lt-L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Atsiprašau!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Вибачте!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Prašom!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Прошу!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5"/>
              </a:spcBef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Ačiū.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Дякую!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15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Prašom.</a:t>
            </a:r>
            <a:r>
              <a:rPr lang="lt-LT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lt-LT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Nėra</a:t>
            </a:r>
            <a:r>
              <a:rPr lang="lt-LT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už</a:t>
            </a:r>
            <a:r>
              <a:rPr lang="lt-LT" sz="2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ką.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Будь ласка. Нема за що.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42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Prašom.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Будь ласка.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Ačiū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Дякую.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6925" indent="0">
              <a:spcBef>
                <a:spcPts val="220"/>
              </a:spcBef>
              <a:buNone/>
              <a:tabLst>
                <a:tab pos="101409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Font typeface="Times New Roman" panose="02020603050405020304" pitchFamily="18" charset="0"/>
              <a:buChar char="-"/>
              <a:tabLst>
                <a:tab pos="1014095" algn="l"/>
              </a:tabLst>
            </a:pPr>
            <a:r>
              <a:rPr lang="lt-LT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Dėkoju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Дякую.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5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15AF5-47D2-725A-5D6C-C9C0F4D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r>
              <a:rPr lang="lt-LT" sz="2400" dirty="0"/>
              <a:t>Vardas, pavardė  </a:t>
            </a:r>
            <a:endParaRPr lang="en-US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44935D-7415-D370-731C-5466B62E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285"/>
            <a:ext cx="8596668" cy="5252897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4413" algn="l"/>
              </a:tabLst>
            </a:pPr>
            <a:endParaRPr lang="lt-LT" altLang="en-US" sz="2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4413" algn="l"/>
              </a:tabLst>
            </a:pPr>
            <a:r>
              <a:rPr lang="lt-LT" alt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Mano vardas yra ... .	        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Моє ім’я є…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Mano vardas....O jūsų?         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Моє ім’я … А ваше?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endParaRPr kumimoji="0" lang="lt-LT" altLang="en-US" sz="24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Mano vardas ... .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 звати…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Mano vardas	O tavo?         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Моє ім’я…А твоє?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Mano vardas ...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Моє ім’я…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endParaRPr kumimoji="0" lang="lt-LT" altLang="en-US" sz="24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Mano vardas	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Koks (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яке?)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jūsų vardas?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kumimoji="0" lang="uk-UA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Яке ваше ім’я?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14413" algn="l"/>
              </a:tabLst>
            </a:pP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Mano vardas ... </a:t>
            </a:r>
            <a:r>
              <a:rPr kumimoji="0" lang="lt-LT" alt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215"/>
              </a:spcBef>
              <a:spcAft>
                <a:spcPts val="0"/>
              </a:spcAft>
              <a:buClr>
                <a:srgbClr val="231F20"/>
              </a:buClr>
              <a:buSzPts val="1200"/>
              <a:buNone/>
              <a:tabLst>
                <a:tab pos="1014095" algn="l"/>
              </a:tabLst>
            </a:pP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Malonu. </a:t>
            </a:r>
            <a:r>
              <a:rPr lang="uk-UA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uk-UA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Приємно.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SzPts val="1200"/>
              <a:buNone/>
              <a:tabLst>
                <a:tab pos="1014095" algn="l"/>
              </a:tabLst>
            </a:pP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Man</a:t>
            </a:r>
            <a:r>
              <a:rPr lang="lt-LT" sz="2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taip</a:t>
            </a:r>
            <a:r>
              <a:rPr lang="lt-LT" sz="2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</a:t>
            </a:r>
            <a:r>
              <a:rPr lang="lt-LT" sz="2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malonu. </a:t>
            </a:r>
            <a:r>
              <a:rPr lang="uk-UA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Мені також приємно.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40"/>
              </a:spcBef>
              <a:buNone/>
            </a:pPr>
            <a:r>
              <a:rPr lang="lt-LT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6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Kokia</a:t>
            </a:r>
            <a:r>
              <a:rPr lang="lt-LT" sz="2600" spc="-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spc="-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(яка?) </a:t>
            </a:r>
            <a:r>
              <a:rPr lang="lt-LT" sz="26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jūsų</a:t>
            </a:r>
            <a:r>
              <a:rPr lang="lt-LT" sz="2600" spc="-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6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pavardė?</a:t>
            </a:r>
            <a:r>
              <a:rPr lang="lt-LT" sz="2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uk-UA" sz="2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Яке ваше прізвище?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1014095" algn="l"/>
              </a:tabLst>
            </a:pP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</a:t>
            </a:r>
            <a:r>
              <a:rPr lang="lt-LT" sz="2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pavardė</a:t>
            </a:r>
            <a:r>
              <a:rPr lang="lt-LT" sz="2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lt-LT" sz="2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014413" algn="l"/>
              </a:tabLst>
            </a:pPr>
            <a:endParaRPr kumimoji="0" lang="lt-L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9A0FAE91-1F11-A7F4-D58A-2258EC85A2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74002" y="1158590"/>
            <a:ext cx="0" cy="4302125"/>
          </a:xfrm>
          <a:prstGeom prst="line">
            <a:avLst/>
          </a:prstGeom>
          <a:noFill/>
          <a:ln w="6350">
            <a:solidFill>
              <a:srgbClr val="F39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0951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E5DA6-4E77-B015-635B-34B7B2E1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Pokalbiai </a:t>
            </a:r>
            <a:r>
              <a:rPr lang="uk-UA" dirty="0"/>
              <a:t>розмови</a:t>
            </a:r>
            <a:br>
              <a:rPr lang="uk-UA" dirty="0"/>
            </a:br>
            <a:r>
              <a:rPr lang="lt-LT" dirty="0"/>
              <a:t>Pirmas pokalbis </a:t>
            </a:r>
            <a:r>
              <a:rPr lang="uk-UA" dirty="0"/>
              <a:t>перша розмова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49BB1D-F422-F536-5E86-A60D64448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7234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15 </a:t>
            </a:r>
            <a:r>
              <a:rPr lang="en-US" dirty="0" err="1"/>
              <a:t>psl</a:t>
            </a:r>
            <a:r>
              <a:rPr lang="en-US" dirty="0"/>
              <a:t>.</a:t>
            </a:r>
          </a:p>
          <a:p>
            <a:pPr marL="448945" indent="0">
              <a:buNone/>
            </a:pPr>
            <a:r>
              <a:rPr lang="lt-LT" sz="1800" b="1" dirty="0">
                <a:solidFill>
                  <a:srgbClr val="F390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8945" indent="0">
              <a:spcBef>
                <a:spcPts val="225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</a:t>
            </a:r>
            <a:r>
              <a:rPr lang="lt-LT" sz="24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rytas.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</a:t>
            </a:r>
            <a:r>
              <a:rPr lang="lt-LT" sz="24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rytas.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marR="3784600" indent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 vardas yra Rasa.</a:t>
            </a:r>
            <a:endParaRPr lang="uk-UA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marR="3784600" indent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Labai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malonu!</a:t>
            </a:r>
            <a:r>
              <a:rPr lang="lt-LT" sz="24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4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Jonas.</a:t>
            </a:r>
            <a:r>
              <a:rPr lang="lt-LT" sz="24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</a:t>
            </a:r>
            <a:r>
              <a:rPr lang="lt-LT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taip</a:t>
            </a:r>
            <a:r>
              <a:rPr lang="lt-LT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</a:t>
            </a:r>
            <a:r>
              <a:rPr lang="lt-LT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labai</a:t>
            </a:r>
            <a:r>
              <a:rPr lang="lt-LT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1P 1skyrius 1pokalbis">
            <a:hlinkClick r:id="" action="ppaction://media"/>
            <a:extLst>
              <a:ext uri="{FF2B5EF4-FFF2-40B4-BE49-F238E27FC236}">
                <a16:creationId xmlns:a16="http://schemas.microsoft.com/office/drawing/2014/main" id="{A651B846-79F3-F933-60F9-4323AB4CD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5070482">
            <a:off x="2180647" y="2413866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7ACAB-2DB4-10DD-6BF3-389C892B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Ketvirtas pokalbis</a:t>
            </a:r>
            <a:br>
              <a:rPr lang="lt-LT" dirty="0"/>
            </a:br>
            <a:r>
              <a:rPr lang="uk-UA" dirty="0"/>
              <a:t>Четверта розмова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1E94C6-61F7-F332-8FC4-12FFF690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33196" cy="3880773"/>
          </a:xfrm>
        </p:spPr>
        <p:txBody>
          <a:bodyPr/>
          <a:lstStyle/>
          <a:p>
            <a:pPr marL="448945" indent="0">
              <a:buNone/>
            </a:pPr>
            <a:r>
              <a:rPr lang="lt-LT" sz="1800" b="1" dirty="0">
                <a:solidFill>
                  <a:srgbClr val="F390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8945" indent="0">
              <a:spcBef>
                <a:spcPts val="225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</a:t>
            </a:r>
            <a:r>
              <a:rPr lang="lt-LT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vardas</a:t>
            </a:r>
            <a:r>
              <a:rPr lang="lt-LT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Andrius.</a:t>
            </a:r>
            <a:r>
              <a:rPr lang="lt-LT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lt-LT" sz="2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tavo?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marR="4558665" indent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Indrė: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 – Indrė.</a:t>
            </a:r>
            <a:r>
              <a:rPr lang="lt-LT" sz="2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spc="5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marR="4558665" indent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 tu studentė?</a:t>
            </a:r>
            <a:r>
              <a:rPr lang="lt-LT" sz="2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spc="-285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marR="4558665" indent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Indrė: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Taip.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1P 1skyrius 4pokalbis">
            <a:hlinkClick r:id="" action="ppaction://media"/>
            <a:extLst>
              <a:ext uri="{FF2B5EF4-FFF2-40B4-BE49-F238E27FC236}">
                <a16:creationId xmlns:a16="http://schemas.microsoft.com/office/drawing/2014/main" id="{8C527183-52D7-52C0-B05D-D1264FF7C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6460" y="586753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1D0D0-297B-F1AB-5122-C5A980AD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Penktas pokalbis</a:t>
            </a:r>
            <a:br>
              <a:rPr lang="lt-LT" dirty="0"/>
            </a:br>
            <a:r>
              <a:rPr lang="uk-UA" dirty="0"/>
              <a:t>п'ята розмова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039A69-0800-60CA-9836-F57CBC94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215953" cy="3880773"/>
          </a:xfrm>
        </p:spPr>
        <p:txBody>
          <a:bodyPr/>
          <a:lstStyle/>
          <a:p>
            <a:pPr marL="448945" indent="0">
              <a:buNone/>
            </a:pP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48945" indent="0">
              <a:spcBef>
                <a:spcPts val="225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Dėstytoja: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</a:t>
            </a:r>
            <a:r>
              <a:rPr lang="lt-LT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diena.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jūsų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dėstytoja.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</a:t>
            </a:r>
            <a:r>
              <a:rPr lang="lt-LT" sz="28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vardas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Ieva.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uk-UA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викладачка</a:t>
            </a: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Labai</a:t>
            </a:r>
            <a:r>
              <a:rPr lang="lt-LT" sz="28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malonu.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28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8945" indent="0">
              <a:spcBef>
                <a:spcPts val="220"/>
              </a:spcBef>
              <a:spcAft>
                <a:spcPts val="0"/>
              </a:spcAft>
              <a:buNone/>
              <a:tabLst>
                <a:tab pos="1528445" algn="l"/>
              </a:tabLst>
            </a:pPr>
            <a:r>
              <a:rPr lang="lt-LT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Dėstytoja:</a:t>
            </a:r>
            <a:r>
              <a:rPr lang="lt-LT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Labai</a:t>
            </a:r>
            <a:r>
              <a:rPr lang="lt-LT" sz="2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malonu.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1P 1skyrius 5pokalbis">
            <a:hlinkClick r:id="" action="ppaction://media"/>
            <a:extLst>
              <a:ext uri="{FF2B5EF4-FFF2-40B4-BE49-F238E27FC236}">
                <a16:creationId xmlns:a16="http://schemas.microsoft.com/office/drawing/2014/main" id="{E9EA0A1B-3310-CCA1-0092-D5B70C99B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2295" y="5693699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9EEFC-1E6F-799E-DF7F-C6D84758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Šeštas pokalbis</a:t>
            </a:r>
            <a:br>
              <a:rPr lang="uk-UA" dirty="0"/>
            </a:br>
            <a:r>
              <a:rPr lang="uk-UA" dirty="0"/>
              <a:t>Шоста розмова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A85E16-2623-56EC-6F43-649B239D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417387" cy="3880773"/>
          </a:xfrm>
        </p:spPr>
        <p:txBody>
          <a:bodyPr/>
          <a:lstStyle/>
          <a:p>
            <a:pPr marL="556895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lt-LT" sz="2400" b="1" dirty="0">
                <a:solidFill>
                  <a:srgbClr val="F390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6.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56895" marR="2889250" indent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Administratorė:</a:t>
            </a:r>
            <a:r>
              <a:rPr lang="uk-UA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 rytas. Kokia jūsų pavardė?</a:t>
            </a:r>
            <a:r>
              <a:rPr lang="lt-LT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spc="5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2889250" indent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Labas</a:t>
            </a:r>
            <a:r>
              <a:rPr lang="lt-LT" sz="24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rytas.</a:t>
            </a:r>
            <a:r>
              <a:rPr lang="lt-LT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</a:t>
            </a:r>
            <a:r>
              <a:rPr lang="lt-LT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pavardė</a:t>
            </a:r>
            <a:r>
              <a:rPr lang="uk-UA" sz="24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Belovas.</a:t>
            </a:r>
            <a:r>
              <a:rPr lang="lt-LT" sz="2400" spc="-2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spc="-27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marR="2889250" indent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Administratorė: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Koks</a:t>
            </a:r>
            <a:r>
              <a:rPr lang="lt-LT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jūsų</a:t>
            </a:r>
            <a:r>
              <a:rPr lang="lt-LT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vardas?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indent="0">
              <a:lnSpc>
                <a:spcPts val="1375"/>
              </a:lnSpc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Olegas.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1P 1skyrius 6pokalbis">
            <a:hlinkClick r:id="" action="ppaction://media"/>
            <a:extLst>
              <a:ext uri="{FF2B5EF4-FFF2-40B4-BE49-F238E27FC236}">
                <a16:creationId xmlns:a16="http://schemas.microsoft.com/office/drawing/2014/main" id="{B8C31D80-E5F2-7C4D-6163-B1C875ED5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865" y="525708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7329B-7D82-D048-7629-AC82C967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Septintas pokalbis</a:t>
            </a:r>
            <a:br>
              <a:rPr lang="lt-LT" dirty="0"/>
            </a:br>
            <a:r>
              <a:rPr lang="uk-UA" dirty="0"/>
              <a:t>сьома розмова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073AF9-73BC-8877-04C3-95793F0A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6895" indent="0">
              <a:buNone/>
            </a:pPr>
            <a:r>
              <a:rPr lang="lt-LT" sz="1800" b="1" dirty="0">
                <a:solidFill>
                  <a:srgbClr val="F390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7.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56895" indent="0">
              <a:spcBef>
                <a:spcPts val="225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jūs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esate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Rūta?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indent="0">
              <a:spcBef>
                <a:spcPts val="220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Margarita: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Ne,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nesu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Rūta.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Margarita.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indent="0">
              <a:spcBef>
                <a:spcPts val="220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Atsiprašau!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indent="0">
              <a:spcBef>
                <a:spcPts val="220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Margarita: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Nieko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tokio.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1P 1skyrius 7pokalbis">
            <a:hlinkClick r:id="" action="ppaction://media"/>
            <a:extLst>
              <a:ext uri="{FF2B5EF4-FFF2-40B4-BE49-F238E27FC236}">
                <a16:creationId xmlns:a16="http://schemas.microsoft.com/office/drawing/2014/main" id="{80CCC7AD-45B2-5DE0-00F4-53C7BA415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976" y="477448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E3FEEB-6336-D7BB-BC09-4D08D246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177" y="322217"/>
            <a:ext cx="4318825" cy="57191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18-20 століттях, коли Литва входила до складу Російської імперії, литовській мові доводилося нелегко - царська влада змушувала литовські слова писати російськими літерами. Ця система написання литовських слів кирилицею отримала назву </a:t>
            </a:r>
            <a:endParaRPr lang="lt-LT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Гражданка".</a:t>
            </a:r>
            <a:endParaRPr lang="lt-LT" dirty="0"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FontTx/>
              <a:buChar char="-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 період заборони преси під будівлями таємно облаштовувалися друкарні, в яких друкувалися книги та інші періодичні видання.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Лише в Литві існував рух </a:t>
            </a:r>
            <a:r>
              <a:rPr lang="ru-RU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книгонош. </a:t>
            </a:r>
            <a:r>
              <a:rPr lang="ru-RU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мова пройшла дуже складний шлях: її багато років забруднювали польською та русифікували, і навіть зовсім забороняли протягом чотирьох десятиліть, але вона збереглася.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lt-LT" sz="1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B56B1-1F1A-50C4-E126-FEB067BD7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"/>
          <a:stretch/>
        </p:blipFill>
        <p:spPr>
          <a:xfrm>
            <a:off x="20" y="-1"/>
            <a:ext cx="4702609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09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20DB5-4EA4-AEC7-954E-21F691A4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Aštuntas pokalbis</a:t>
            </a:r>
            <a:br>
              <a:rPr lang="uk-UA" dirty="0"/>
            </a:br>
            <a:r>
              <a:rPr lang="uk-UA" dirty="0"/>
              <a:t>Восьма розмова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EF716E-B8DC-33DC-0236-83123CEA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689179" cy="3880773"/>
          </a:xfrm>
        </p:spPr>
        <p:txBody>
          <a:bodyPr/>
          <a:lstStyle/>
          <a:p>
            <a:pPr marL="556895" indent="0">
              <a:buNone/>
            </a:pPr>
            <a:r>
              <a:rPr lang="lt-LT" sz="1800" b="1" dirty="0">
                <a:solidFill>
                  <a:srgbClr val="F390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8.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56895" marR="2759710" indent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Atsiprašau, ar jūs esate dėstytojas?</a:t>
            </a:r>
            <a:r>
              <a:rPr lang="lt-LT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Povilas: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Ne,</a:t>
            </a:r>
            <a:r>
              <a:rPr lang="lt-LT" sz="24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dėstytojas.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Aš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esu</a:t>
            </a:r>
            <a:r>
              <a:rPr lang="lt-LT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studentas.</a:t>
            </a:r>
            <a:r>
              <a:rPr lang="lt-LT" sz="24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Andrius: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Atsiprašau!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6895" indent="0">
              <a:lnSpc>
                <a:spcPts val="1375"/>
              </a:lnSpc>
              <a:buNone/>
              <a:tabLst>
                <a:tab pos="1966595" algn="l"/>
              </a:tabLst>
            </a:pPr>
            <a:r>
              <a:rPr lang="lt-LT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Povilas:</a:t>
            </a:r>
            <a:r>
              <a:rPr lang="lt-LT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lt-LT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Nieko.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1P 1skyrius 8pokalbis">
            <a:hlinkClick r:id="" action="ppaction://media"/>
            <a:extLst>
              <a:ext uri="{FF2B5EF4-FFF2-40B4-BE49-F238E27FC236}">
                <a16:creationId xmlns:a16="http://schemas.microsoft.com/office/drawing/2014/main" id="{5C2D99BF-B932-C073-CE2C-E503DA2DB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990" y="4564353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4DE79-72E3-F3DD-E476-CC2F7B21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2975"/>
          </a:xfrm>
        </p:spPr>
        <p:txBody>
          <a:bodyPr>
            <a:normAutofit fontScale="90000"/>
          </a:bodyPr>
          <a:lstStyle/>
          <a:p>
            <a:r>
              <a:rPr lang="lt-LT" sz="2000" dirty="0"/>
              <a:t>Lietuvių liaudies daina</a:t>
            </a:r>
            <a:br>
              <a:rPr lang="lt-LT" sz="2000" dirty="0"/>
            </a:br>
            <a:r>
              <a:rPr lang="uk-UA" sz="2000" dirty="0"/>
              <a:t>Литовська народна пісня</a:t>
            </a:r>
            <a:endParaRPr lang="lt-LT" sz="2000" dirty="0"/>
          </a:p>
        </p:txBody>
      </p:sp>
      <p:pic>
        <p:nvPicPr>
          <p:cNvPr id="4" name="Мультимедіа з Інтернету 3" title="Tindi rindi riuška | &quot;Tilidūda&quot; lietuviškos dainelės vaikams">
            <a:hlinkClick r:id="" action="ppaction://media"/>
            <a:extLst>
              <a:ext uri="{FF2B5EF4-FFF2-40B4-BE49-F238E27FC236}">
                <a16:creationId xmlns:a16="http://schemas.microsoft.com/office/drawing/2014/main" id="{E380E5BA-881C-D842-B917-DC9659A36E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36096" y="168965"/>
            <a:ext cx="6421471" cy="4542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62896-33AC-FC40-71C5-C542A644F3F7}"/>
              </a:ext>
            </a:extLst>
          </p:cNvPr>
          <p:cNvSpPr txBox="1"/>
          <p:nvPr/>
        </p:nvSpPr>
        <p:spPr>
          <a:xfrm>
            <a:off x="677335" y="1480931"/>
            <a:ext cx="5296082" cy="396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Tindi rindi riuška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Tindi rindi riuška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Тінді-рінді-рюшка     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ten miške triuška?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 там у лісі тріщить?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ne </a:t>
            </a: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voveraitė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Чи не білочка це?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</a:t>
            </a: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kepuraitė</a:t>
            </a: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Руда шапочка?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Vilkas</a:t>
            </a: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šieną pjauna.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Вовк сіно косить.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Meška </a:t>
            </a: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riešutauna,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Ведмідь їсть горіхи,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kiškelis</a:t>
            </a: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tas vargšelis,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А зайчик, той бідолаха,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kepurės </a:t>
            </a:r>
            <a:r>
              <a:rPr lang="lt-L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šoka</a:t>
            </a:r>
            <a:r>
              <a:rPr lang="lt-L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Без шапки танцює.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60231F-A5E7-5221-EECD-5F46016E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7646"/>
            <a:ext cx="8596668" cy="61809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литовської мови характерна архаїчна структура: дифтонги, короткі та довгі голосні, персоналізація тощо. Литовська мова також має багато спільних рис </a:t>
            </a:r>
            <a:r>
              <a:rPr lang="ru-RU" sz="18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 санскритом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давньою літературною мовою Індії.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Хоча мовою, подібною до сучасної литовської, розмовляли вже за часів ВКЛ, офіційною письмовою мовою все ще залишалася латина.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Сучасний алфавіт налічує 32 літери. Діакритичні знаки в литовській мові - носові, галочки, крапки і рисочки (ą, č, ę, ė, į, š, ų, ū, ž) - з'явилися зовсім недавно, всього кілька сотень років тому. Ця структура відносно недавня, коли з польської та чеської мов запозичили - носові та галочки в буквах. Носові літери з'явилися значно пізніше, коли сполуки an, en, un, in перетворилися на носові голосні ą, ę, ų, į (наприклад, ž</a:t>
            </a:r>
            <a:r>
              <a:rPr lang="ru-RU" sz="18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 &gt; ž</a:t>
            </a:r>
            <a:r>
              <a:rPr lang="ru-RU" sz="18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sis). Причиною цього в литовській мові є те, що літер латинського алфавіту не вистачало для написання звуків литовської мови. Букви з галочками ми запозичили з чеської, а носові - з польської.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 литовська граматика була видана Й.</a:t>
            </a:r>
            <a:r>
              <a:rPr lang="lt-LT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Яблонскісом. Його "Граматика литовської мови" 1901 року була першою, в якій було використано алфавіт, яким ми користуємося і сьогодні.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7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2635C-84F5-0791-1AFB-541EE200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Abėcėlė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147CD8-8A7F-4FA5-641B-8AF54BA4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0327"/>
            <a:ext cx="8596668" cy="4731036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https://www.youtube.com/watch?v=xxx00HfQp5Y</a:t>
            </a:r>
            <a:endParaRPr lang="lt-LT" dirty="0"/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B0CE15-B1A9-7D9F-AFEC-D7915E089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20" t="30118" b="7820"/>
          <a:stretch/>
        </p:blipFill>
        <p:spPr>
          <a:xfrm>
            <a:off x="601986" y="1930400"/>
            <a:ext cx="9333904" cy="41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91EA0-A921-4864-13D9-C9E99C45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Balsiai</a:t>
            </a:r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713F2B6-9B52-6B53-52F3-0ED3F4AF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76" t="35595" r="4021" b="8637"/>
          <a:stretch/>
        </p:blipFill>
        <p:spPr>
          <a:xfrm>
            <a:off x="2113280" y="2280920"/>
            <a:ext cx="6319520" cy="2296160"/>
          </a:xfrm>
        </p:spPr>
      </p:pic>
    </p:spTree>
    <p:extLst>
      <p:ext uri="{BB962C8B-B14F-4D97-AF65-F5344CB8AC3E}">
        <p14:creationId xmlns:p14="http://schemas.microsoft.com/office/powerpoint/2010/main" val="111514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C0FC5B-C2B4-9550-8817-37463F2A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868" y="200297"/>
            <a:ext cx="2821577" cy="584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DŽ – džiaugsmas,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Džinsai;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DZ – Dzūkija, Dzeusas;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CH – choras, chameleonas.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559FF60-F8BD-CC2C-2BE8-E8C6EA09A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5" b="-2"/>
          <a:stretch/>
        </p:blipFill>
        <p:spPr>
          <a:xfrm>
            <a:off x="90890" y="200296"/>
            <a:ext cx="6980469" cy="47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15BE5-975C-28B3-1AF6-8AF583B6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673"/>
          </a:xfrm>
        </p:spPr>
        <p:txBody>
          <a:bodyPr/>
          <a:lstStyle/>
          <a:p>
            <a:r>
              <a:rPr lang="lt-LT" dirty="0"/>
              <a:t>I trumpoji, j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88D60B-FE70-42C4-6856-7F8CC4B3B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273"/>
            <a:ext cx="8596668" cy="635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Буква </a:t>
            </a:r>
            <a:r>
              <a:rPr lang="lt-LT" sz="2400" dirty="0"/>
              <a:t>„</a:t>
            </a:r>
            <a:r>
              <a:rPr lang="ru-RU" sz="2400" dirty="0"/>
              <a:t>і</a:t>
            </a:r>
            <a:r>
              <a:rPr lang="lt-LT" sz="2400" dirty="0"/>
              <a:t>“ </a:t>
            </a:r>
            <a:r>
              <a:rPr lang="ru-RU" sz="2400" dirty="0"/>
              <a:t>виконує дві функції:</a:t>
            </a:r>
          </a:p>
          <a:p>
            <a:pPr marL="0" indent="0">
              <a:buNone/>
            </a:pPr>
            <a:r>
              <a:rPr lang="ru-RU" sz="2400" dirty="0"/>
              <a:t>-Як голосний звук, </a:t>
            </a:r>
          </a:p>
          <a:p>
            <a:pPr marL="0" indent="0">
              <a:buNone/>
            </a:pPr>
            <a:r>
              <a:rPr lang="ru-RU" sz="2400" dirty="0"/>
              <a:t>- Як м</a:t>
            </a:r>
            <a:r>
              <a:rPr lang="lt-LT" sz="2400" dirty="0"/>
              <a:t>‘</a:t>
            </a:r>
            <a:r>
              <a:rPr lang="ru-RU" sz="2400" dirty="0"/>
              <a:t>який знак може позначати м'якість попереднього приголосного.  Після м'якого</a:t>
            </a:r>
            <a:r>
              <a:rPr lang="lt-LT" sz="2400" dirty="0"/>
              <a:t> </a:t>
            </a:r>
            <a:r>
              <a:rPr lang="ru-RU" sz="2400" dirty="0"/>
              <a:t> </a:t>
            </a:r>
            <a:r>
              <a:rPr lang="lt-LT" sz="2400" dirty="0"/>
              <a:t>„</a:t>
            </a:r>
            <a:r>
              <a:rPr lang="ru-RU" sz="2400" dirty="0"/>
              <a:t>і</a:t>
            </a:r>
            <a:r>
              <a:rPr lang="lt-LT" sz="2400" dirty="0"/>
              <a:t>“</a:t>
            </a:r>
            <a:r>
              <a:rPr lang="ru-RU" sz="2400" dirty="0"/>
              <a:t> </a:t>
            </a:r>
            <a:r>
              <a:rPr lang="ru-RU" sz="2400" dirty="0" err="1"/>
              <a:t>голосна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а </a:t>
            </a:r>
            <a:r>
              <a:rPr lang="ru-RU" sz="2400" dirty="0"/>
              <a:t>вимовляється як «е», а інші голосні вимовляються з язиком, трохи висунутим вперед у ротовій порожнині.</a:t>
            </a:r>
            <a:endParaRPr lang="lt-LT" sz="2400" dirty="0"/>
          </a:p>
          <a:p>
            <a:r>
              <a:rPr lang="lt-LT" sz="2400" dirty="0"/>
              <a:t>K</a:t>
            </a:r>
            <a:r>
              <a:rPr lang="lt-LT" sz="2400" dirty="0">
                <a:solidFill>
                  <a:srgbClr val="FF0000"/>
                </a:solidFill>
              </a:rPr>
              <a:t>AU</a:t>
            </a:r>
            <a:r>
              <a:rPr lang="lt-LT" sz="2400" dirty="0"/>
              <a:t>LAS	K</a:t>
            </a:r>
            <a:r>
              <a:rPr lang="lt-LT" sz="2400" dirty="0">
                <a:solidFill>
                  <a:srgbClr val="FF0000"/>
                </a:solidFill>
              </a:rPr>
              <a:t>IAU</a:t>
            </a:r>
            <a:r>
              <a:rPr lang="lt-LT" sz="2400" dirty="0"/>
              <a:t>LĖ</a:t>
            </a:r>
          </a:p>
          <a:p>
            <a:r>
              <a:rPr lang="lt-LT" sz="2400" dirty="0"/>
              <a:t>S</a:t>
            </a:r>
            <a:r>
              <a:rPr lang="lt-LT" sz="2400" dirty="0">
                <a:solidFill>
                  <a:srgbClr val="FF0000"/>
                </a:solidFill>
              </a:rPr>
              <a:t>AU</a:t>
            </a:r>
            <a:r>
              <a:rPr lang="lt-LT" sz="2400" dirty="0"/>
              <a:t>LĖ	S</a:t>
            </a:r>
            <a:r>
              <a:rPr lang="lt-LT" sz="2400" dirty="0">
                <a:solidFill>
                  <a:srgbClr val="FF0000"/>
                </a:solidFill>
              </a:rPr>
              <a:t>IAU</a:t>
            </a:r>
            <a:r>
              <a:rPr lang="lt-LT" sz="2400" dirty="0"/>
              <a:t>BAS</a:t>
            </a:r>
          </a:p>
          <a:p>
            <a:r>
              <a:rPr lang="lt-LT" sz="2400" dirty="0"/>
              <a:t>ŠAUN</a:t>
            </a:r>
            <a:r>
              <a:rPr lang="lt-LT" sz="2400" dirty="0">
                <a:solidFill>
                  <a:srgbClr val="FF0000"/>
                </a:solidFill>
              </a:rPr>
              <a:t>US</a:t>
            </a:r>
            <a:r>
              <a:rPr lang="lt-LT" sz="2400" dirty="0"/>
              <a:t>	VILN</a:t>
            </a:r>
            <a:r>
              <a:rPr lang="lt-LT" sz="2400" dirty="0">
                <a:solidFill>
                  <a:srgbClr val="FF0000"/>
                </a:solidFill>
              </a:rPr>
              <a:t>IUS</a:t>
            </a:r>
            <a:endParaRPr lang="uk-UA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приголосний </a:t>
            </a:r>
            <a:r>
              <a:rPr lang="lt-LT" sz="2400" dirty="0">
                <a:solidFill>
                  <a:schemeClr val="tx1"/>
                </a:solidFill>
              </a:rPr>
              <a:t>„</a:t>
            </a:r>
            <a:r>
              <a:rPr lang="ru-RU" sz="2400" dirty="0">
                <a:solidFill>
                  <a:schemeClr val="tx1"/>
                </a:solidFill>
              </a:rPr>
              <a:t>j</a:t>
            </a:r>
            <a:r>
              <a:rPr lang="lt-LT" sz="2400" dirty="0">
                <a:solidFill>
                  <a:schemeClr val="tx1"/>
                </a:solidFill>
              </a:rPr>
              <a:t>“</a:t>
            </a:r>
            <a:r>
              <a:rPr lang="ru-RU" sz="2400" dirty="0">
                <a:solidFill>
                  <a:schemeClr val="tx1"/>
                </a:solidFill>
              </a:rPr>
              <a:t> завжди вимовляють м</a:t>
            </a:r>
            <a:r>
              <a:rPr lang="lt-LT" sz="2400" dirty="0">
                <a:solidFill>
                  <a:schemeClr val="tx1"/>
                </a:solidFill>
              </a:rPr>
              <a:t>‘</a:t>
            </a:r>
            <a:r>
              <a:rPr lang="ru-RU" sz="2400" dirty="0">
                <a:solidFill>
                  <a:schemeClr val="tx1"/>
                </a:solidFill>
              </a:rPr>
              <a:t>яко</a:t>
            </a:r>
            <a:endParaRPr lang="lt-LT" sz="2400" dirty="0">
              <a:solidFill>
                <a:schemeClr val="tx1"/>
              </a:solidFill>
            </a:endParaRPr>
          </a:p>
          <a:p>
            <a:r>
              <a:rPr lang="lt-LT" sz="2400" dirty="0">
                <a:solidFill>
                  <a:schemeClr val="tx1"/>
                </a:solidFill>
              </a:rPr>
              <a:t>„</a:t>
            </a:r>
            <a:r>
              <a:rPr lang="ru-RU" sz="2400" dirty="0">
                <a:solidFill>
                  <a:schemeClr val="tx1"/>
                </a:solidFill>
              </a:rPr>
              <a:t>i</a:t>
            </a:r>
            <a:r>
              <a:rPr lang="lt-LT" sz="2400" dirty="0">
                <a:solidFill>
                  <a:schemeClr val="tx1"/>
                </a:solidFill>
              </a:rPr>
              <a:t>‘</a:t>
            </a:r>
            <a:r>
              <a:rPr lang="ru-RU" sz="2400" dirty="0">
                <a:solidFill>
                  <a:schemeClr val="tx1"/>
                </a:solidFill>
              </a:rPr>
              <a:t>, що слідує за </a:t>
            </a:r>
            <a:r>
              <a:rPr lang="lt-LT" sz="2400" dirty="0">
                <a:solidFill>
                  <a:schemeClr val="tx1"/>
                </a:solidFill>
              </a:rPr>
              <a:t>„</a:t>
            </a:r>
            <a:r>
              <a:rPr lang="ru-RU" sz="2400" dirty="0">
                <a:solidFill>
                  <a:schemeClr val="tx1"/>
                </a:solidFill>
              </a:rPr>
              <a:t>j</a:t>
            </a:r>
            <a:r>
              <a:rPr lang="lt-LT" sz="2400" dirty="0">
                <a:solidFill>
                  <a:schemeClr val="tx1"/>
                </a:solidFill>
              </a:rPr>
              <a:t>“</a:t>
            </a:r>
            <a:r>
              <a:rPr lang="ru-RU" sz="2400" dirty="0">
                <a:solidFill>
                  <a:schemeClr val="tx1"/>
                </a:solidFill>
              </a:rPr>
              <a:t>, завжди буде звуком i, а не м</a:t>
            </a:r>
            <a:r>
              <a:rPr lang="lt-LT" sz="2400" dirty="0">
                <a:solidFill>
                  <a:schemeClr val="tx1"/>
                </a:solidFill>
              </a:rPr>
              <a:t>‘</a:t>
            </a:r>
            <a:r>
              <a:rPr lang="ru-RU" sz="2400" dirty="0">
                <a:solidFill>
                  <a:schemeClr val="tx1"/>
                </a:solidFill>
              </a:rPr>
              <a:t>яким знаком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3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8396A5-6C2C-404A-3283-050D5C61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lt-LT" dirty="0"/>
              <a:t>Dvibalsiai</a:t>
            </a:r>
            <a:endParaRPr lang="en-US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62E59A1-5041-0BAD-484F-466A93705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04" b="20974"/>
          <a:stretch/>
        </p:blipFill>
        <p:spPr>
          <a:xfrm>
            <a:off x="817474" y="2159331"/>
            <a:ext cx="5283289" cy="117749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809142-D4A0-2B36-0179-591263AEF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/>
              <a:t>K</a:t>
            </a:r>
            <a:r>
              <a:rPr lang="lt-LT" sz="2800" dirty="0">
                <a:solidFill>
                  <a:srgbClr val="FF0000"/>
                </a:solidFill>
              </a:rPr>
              <a:t>Ai</a:t>
            </a:r>
            <a:r>
              <a:rPr lang="lt-LT" sz="2800" dirty="0"/>
              <a:t>mas, r</a:t>
            </a:r>
            <a:r>
              <a:rPr lang="lt-LT" sz="2800" dirty="0">
                <a:solidFill>
                  <a:srgbClr val="FF0000"/>
                </a:solidFill>
              </a:rPr>
              <a:t>Ai</a:t>
            </a:r>
            <a:r>
              <a:rPr lang="lt-LT" sz="2800" dirty="0"/>
              <a:t>dė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Au</a:t>
            </a:r>
            <a:r>
              <a:rPr lang="lt-LT" sz="2800" dirty="0"/>
              <a:t>dra, </a:t>
            </a:r>
            <a:r>
              <a:rPr lang="lt-LT" sz="2800" dirty="0">
                <a:solidFill>
                  <a:srgbClr val="FF0000"/>
                </a:solidFill>
              </a:rPr>
              <a:t>au</a:t>
            </a:r>
            <a:r>
              <a:rPr lang="lt-LT" sz="2800" dirty="0"/>
              <a:t>ksas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Ei</a:t>
            </a:r>
            <a:r>
              <a:rPr lang="lt-LT" sz="2800" dirty="0"/>
              <a:t>na, m</a:t>
            </a:r>
            <a:r>
              <a:rPr lang="lt-LT" sz="2800" dirty="0">
                <a:solidFill>
                  <a:srgbClr val="FF0000"/>
                </a:solidFill>
              </a:rPr>
              <a:t>ei</a:t>
            </a:r>
            <a:r>
              <a:rPr lang="lt-LT" sz="2800" dirty="0"/>
              <a:t>lė</a:t>
            </a:r>
          </a:p>
          <a:p>
            <a:pPr marL="0" indent="0">
              <a:buNone/>
            </a:pPr>
            <a:r>
              <a:rPr lang="lt-LT" sz="2800" dirty="0"/>
              <a:t>P</a:t>
            </a:r>
            <a:r>
              <a:rPr lang="lt-LT" sz="2800" dirty="0">
                <a:solidFill>
                  <a:srgbClr val="FF0000"/>
                </a:solidFill>
              </a:rPr>
              <a:t>ui</a:t>
            </a:r>
            <a:r>
              <a:rPr lang="lt-LT" sz="2800" dirty="0"/>
              <a:t>kus, z</a:t>
            </a:r>
            <a:r>
              <a:rPr lang="lt-LT" sz="2800" dirty="0">
                <a:solidFill>
                  <a:srgbClr val="FF0000"/>
                </a:solidFill>
              </a:rPr>
              <a:t>ui</a:t>
            </a:r>
            <a:r>
              <a:rPr lang="lt-LT" sz="2800" dirty="0"/>
              <a:t>kis</a:t>
            </a:r>
          </a:p>
          <a:p>
            <a:pPr marL="0" indent="0">
              <a:buNone/>
            </a:pPr>
            <a:r>
              <a:rPr lang="lt-LT" sz="2800" dirty="0"/>
              <a:t>Sn</a:t>
            </a:r>
            <a:r>
              <a:rPr lang="lt-LT" sz="2800" dirty="0">
                <a:solidFill>
                  <a:srgbClr val="FF0000"/>
                </a:solidFill>
              </a:rPr>
              <a:t>ie</a:t>
            </a:r>
            <a:r>
              <a:rPr lang="lt-LT" sz="2800" dirty="0"/>
              <a:t>gas, p</a:t>
            </a:r>
            <a:r>
              <a:rPr lang="lt-LT" sz="2800" dirty="0">
                <a:solidFill>
                  <a:srgbClr val="FF0000"/>
                </a:solidFill>
              </a:rPr>
              <a:t>ie</a:t>
            </a:r>
            <a:r>
              <a:rPr lang="lt-LT" sz="2800" dirty="0"/>
              <a:t>va</a:t>
            </a:r>
          </a:p>
          <a:p>
            <a:pPr marL="0" indent="0">
              <a:buNone/>
            </a:pPr>
            <a:r>
              <a:rPr lang="lt-LT" sz="2800" dirty="0"/>
              <a:t>Uodas, d</a:t>
            </a:r>
            <a:r>
              <a:rPr lang="lt-LT" sz="2800" dirty="0">
                <a:solidFill>
                  <a:srgbClr val="FF0000"/>
                </a:solidFill>
              </a:rPr>
              <a:t>uo</a:t>
            </a:r>
            <a:r>
              <a:rPr lang="lt-LT" sz="2800" dirty="0"/>
              <a:t>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2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D6CFE-9128-DE45-CB49-A43F4001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Стр.17-18</a:t>
            </a:r>
            <a:endParaRPr lang="en-US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F5F9E0B-AEDA-BE53-3126-0B986827F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6311"/>
              </p:ext>
            </p:extLst>
          </p:nvPr>
        </p:nvGraphicFramePr>
        <p:xfrm>
          <a:off x="677334" y="2198255"/>
          <a:ext cx="8817648" cy="782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8826">
                  <a:extLst>
                    <a:ext uri="{9D8B030D-6E8A-4147-A177-3AD203B41FA5}">
                      <a16:colId xmlns:a16="http://schemas.microsoft.com/office/drawing/2014/main" val="385006002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679000749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467260011"/>
                    </a:ext>
                  </a:extLst>
                </a:gridCol>
                <a:gridCol w="1969659">
                  <a:extLst>
                    <a:ext uri="{9D8B030D-6E8A-4147-A177-3AD203B41FA5}">
                      <a16:colId xmlns:a16="http://schemas.microsoft.com/office/drawing/2014/main" val="1047074837"/>
                    </a:ext>
                  </a:extLst>
                </a:gridCol>
                <a:gridCol w="2059243">
                  <a:extLst>
                    <a:ext uri="{9D8B030D-6E8A-4147-A177-3AD203B41FA5}">
                      <a16:colId xmlns:a16="http://schemas.microsoft.com/office/drawing/2014/main" val="2429049339"/>
                    </a:ext>
                  </a:extLst>
                </a:gridCol>
              </a:tblGrid>
              <a:tr h="636386">
                <a:tc>
                  <a:txBody>
                    <a:bodyPr/>
                    <a:lstStyle/>
                    <a:p>
                      <a:pPr marL="7175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</a:rPr>
                        <a:t>Vardas</a:t>
                      </a:r>
                      <a:endParaRPr lang="uk-UA" sz="2400" dirty="0">
                        <a:effectLst/>
                      </a:endParaRPr>
                    </a:p>
                    <a:p>
                      <a:pPr marL="7175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Ім'я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</a:rPr>
                        <a:t>Raidė</a:t>
                      </a:r>
                      <a:endParaRPr lang="uk-UA" sz="2400" dirty="0">
                        <a:effectLst/>
                      </a:endParaRPr>
                    </a:p>
                    <a:p>
                      <a:pPr marL="10922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</a:rPr>
                        <a:t>Šalis</a:t>
                      </a:r>
                      <a:endParaRPr lang="uk-UA" sz="2400" dirty="0">
                        <a:effectLst/>
                      </a:endParaRPr>
                    </a:p>
                    <a:p>
                      <a:pPr marL="12382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</a:rPr>
                        <a:t>Gyventojas</a:t>
                      </a:r>
                      <a:endParaRPr lang="uk-UA" sz="2400" dirty="0">
                        <a:effectLst/>
                      </a:endParaRPr>
                    </a:p>
                    <a:p>
                      <a:pPr marL="22796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Мешканець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lt-LT" sz="2400" dirty="0">
                          <a:effectLst/>
                        </a:rPr>
                        <a:t>Gyventoja</a:t>
                      </a:r>
                      <a:endParaRPr lang="uk-UA" sz="2400" dirty="0">
                        <a:effectLst/>
                      </a:endParaRPr>
                    </a:p>
                    <a:p>
                      <a:pPr marL="21272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Мешканка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269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4923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16545</TotalTime>
  <Words>1190</Words>
  <Application>Microsoft Office PowerPoint</Application>
  <PresentationFormat>Widescreen</PresentationFormat>
  <Paragraphs>156</Paragraphs>
  <Slides>21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Lietuvių kalbos istorija</vt:lpstr>
      <vt:lpstr>PowerPoint Presentation</vt:lpstr>
      <vt:lpstr>PowerPoint Presentation</vt:lpstr>
      <vt:lpstr>Abėcėlė</vt:lpstr>
      <vt:lpstr>Balsiai</vt:lpstr>
      <vt:lpstr>PowerPoint Presentation</vt:lpstr>
      <vt:lpstr>I trumpoji, j</vt:lpstr>
      <vt:lpstr>Dvibalsiai</vt:lpstr>
      <vt:lpstr>Стр.17-18</vt:lpstr>
      <vt:lpstr>Pasisveikinti, atsisveikinti </vt:lpstr>
      <vt:lpstr>PowerPoint Presentation</vt:lpstr>
      <vt:lpstr>Atsisveikinimas</vt:lpstr>
      <vt:lpstr>Atsiprašau</vt:lpstr>
      <vt:lpstr>Vardas, pavardė  </vt:lpstr>
      <vt:lpstr>Pokalbiai розмови Pirmas pokalbis перша розмова</vt:lpstr>
      <vt:lpstr>Ketvirtas pokalbis Четверта розмова</vt:lpstr>
      <vt:lpstr>Penktas pokalbis п'ята розмова</vt:lpstr>
      <vt:lpstr>Šeštas pokalbis Шоста розмова</vt:lpstr>
      <vt:lpstr>Septintas pokalbis сьома розмова</vt:lpstr>
      <vt:lpstr>Aštuntas pokalbis Восьма розмова</vt:lpstr>
      <vt:lpstr>Lietuvių liaudies daina Литовська народна пісня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Labas</dc:title>
  <dc:creator>Джулия Федиркене</dc:creator>
  <cp:lastModifiedBy>Šiaurės kryptimi</cp:lastModifiedBy>
  <cp:revision>2</cp:revision>
  <dcterms:created xsi:type="dcterms:W3CDTF">2022-12-25T11:16:26Z</dcterms:created>
  <dcterms:modified xsi:type="dcterms:W3CDTF">2023-01-15T15:25:50Z</dcterms:modified>
</cp:coreProperties>
</file>