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71" r:id="rId5"/>
    <p:sldId id="261" r:id="rId6"/>
    <p:sldId id="258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sCKC2SL2+f4jB9TebLXEyXtPC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7b57d1daf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7b57d1daf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42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15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15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15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>
              <a:lnSpc>
                <a:spcPct val="115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15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15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15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914400" lvl="1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914400" lvl="1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371600" lvl="2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1828800" lvl="3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2286000" lvl="4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2743200" lvl="5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3657600" lvl="7" indent="-304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4114800" lvl="8" indent="-30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>
            <a:spLocks noGrp="1"/>
          </p:cNvSpPr>
          <p:nvPr>
            <p:ph type="ctrTitle"/>
          </p:nvPr>
        </p:nvSpPr>
        <p:spPr>
          <a:xfrm>
            <a:off x="415600" y="423533"/>
            <a:ext cx="11360800" cy="7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lt" sz="4800" b="1"/>
              <a:t>Konsonanter t, d, k, g, p, b </a:t>
            </a:r>
            <a:endParaRPr sz="4800" b="1"/>
          </a:p>
        </p:txBody>
      </p:sp>
      <p:sp>
        <p:nvSpPr>
          <p:cNvPr id="62" name="Google Shape;62;p1"/>
          <p:cNvSpPr txBox="1">
            <a:spLocks noGrp="1"/>
          </p:cNvSpPr>
          <p:nvPr>
            <p:ph type="subTitle" idx="1"/>
          </p:nvPr>
        </p:nvSpPr>
        <p:spPr>
          <a:xfrm>
            <a:off x="415600" y="1364833"/>
            <a:ext cx="11360800" cy="53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TU - DU</a:t>
            </a:r>
            <a:endParaRPr sz="42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661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TOMAS - DOMAS</a:t>
            </a:r>
            <a:endParaRPr sz="42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661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TĖVAS ( </a:t>
            </a:r>
            <a:r>
              <a:rPr lang="lt" sz="268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FADER</a:t>
            </a: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– D</a:t>
            </a:r>
            <a:r>
              <a:rPr lang="lt" sz="330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IEVAS ( </a:t>
            </a:r>
            <a:r>
              <a:rPr lang="lt" sz="2687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GUD</a:t>
            </a:r>
            <a:r>
              <a:rPr lang="lt" sz="330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267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661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lt" sz="330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KITAS  – GIRTAS ( </a:t>
            </a:r>
            <a:r>
              <a:rPr lang="lt" sz="2687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FULL</a:t>
            </a:r>
            <a:r>
              <a:rPr lang="lt" sz="330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267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661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KARAS ( </a:t>
            </a:r>
            <a:r>
              <a:rPr lang="lt" sz="268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KRIG</a:t>
            </a: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– GARAS ( </a:t>
            </a:r>
            <a:r>
              <a:rPr lang="lt" sz="268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ÅNGA</a:t>
            </a: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2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661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BATAS ( </a:t>
            </a:r>
            <a:r>
              <a:rPr lang="lt" sz="268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SKO</a:t>
            </a: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– PADAS</a:t>
            </a:r>
            <a:endParaRPr sz="42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661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LABAS – LAPAS ( </a:t>
            </a:r>
            <a:r>
              <a:rPr lang="lt" sz="268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ETT BLAD)</a:t>
            </a:r>
            <a:endParaRPr sz="42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661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LUBOS  (</a:t>
            </a:r>
            <a:r>
              <a:rPr lang="lt" sz="2687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ETT TAK</a:t>
            </a:r>
            <a:r>
              <a:rPr lang="lt" sz="33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)- LŪPOS </a:t>
            </a:r>
            <a:r>
              <a:rPr lang="lt" sz="330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lang="lt" sz="2687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LÄPPAR</a:t>
            </a:r>
            <a:r>
              <a:rPr lang="lt" sz="330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lt" sz="4800" dirty="0"/>
              <a:t>Rasa ir Vytautas</a:t>
            </a:r>
            <a:endParaRPr sz="4800"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400" dirty="0"/>
              <a:t>Tautybė:</a:t>
            </a:r>
            <a:endParaRPr sz="2400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400" dirty="0"/>
              <a:t>Gimimo vieta:</a:t>
            </a:r>
            <a:endParaRPr sz="2400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400" dirty="0"/>
              <a:t>Gyvenamoji vieta:</a:t>
            </a:r>
            <a:endParaRPr sz="2400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400" dirty="0"/>
              <a:t>Šeiminė padėtis: </a:t>
            </a:r>
            <a:endParaRPr sz="2400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400" dirty="0"/>
              <a:t>Pomėgiai: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>
            <a:spLocks noGrp="1"/>
          </p:cNvSpPr>
          <p:nvPr>
            <p:ph type="title"/>
          </p:nvPr>
        </p:nvSpPr>
        <p:spPr>
          <a:xfrm>
            <a:off x="609600" y="274635"/>
            <a:ext cx="10972800" cy="9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lt" sz="4800" dirty="0"/>
              <a:t>Kasus</a:t>
            </a:r>
            <a:endParaRPr sz="4800" dirty="0"/>
          </a:p>
        </p:txBody>
      </p:sp>
      <p:sp>
        <p:nvSpPr>
          <p:cNvPr id="80" name="Google Shape;80;p4"/>
          <p:cNvSpPr txBox="1">
            <a:spLocks noGrp="1"/>
          </p:cNvSpPr>
          <p:nvPr>
            <p:ph type="body" idx="1"/>
          </p:nvPr>
        </p:nvSpPr>
        <p:spPr>
          <a:xfrm>
            <a:off x="609600" y="1192233"/>
            <a:ext cx="10972800" cy="49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189" lvl="0" indent="-41908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lt" sz="24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Var? (plats)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lt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  <a:r>
              <a:rPr lang="lt" sz="2400" b="1" dirty="0"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lt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e, us</a:t>
            </a:r>
            <a:r>
              <a:rPr lang="lt" sz="2400" b="1" dirty="0"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lt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uje, a- oje, ė -ėje</a:t>
            </a:r>
            <a:endParaRPr sz="24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lt" sz="2400" i="1" dirty="0">
                <a:latin typeface="Arial"/>
                <a:ea typeface="Arial"/>
                <a:cs typeface="Arial"/>
                <a:sym typeface="Arial"/>
              </a:rPr>
              <a:t>2. Vad? (Ackusativ, direkt objekt), när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lt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as, a - ą,  ė - ę, is, ys - į ,  us - ų </a:t>
            </a:r>
            <a:endParaRPr sz="24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lt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ai - us ,   os- as , ės - es </a:t>
            </a:r>
            <a:r>
              <a:rPr lang="lt" sz="4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lt" sz="24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3.Vad, </a:t>
            </a:r>
            <a:r>
              <a:rPr lang="lt" sz="2400" dirty="0">
                <a:solidFill>
                  <a:srgbClr val="000000"/>
                </a:solidFill>
                <a:highlight>
                  <a:schemeClr val="lt1"/>
                </a:highlight>
              </a:rPr>
              <a:t>vem </a:t>
            </a:r>
            <a:r>
              <a:rPr lang="lt" sz="24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(Genitiv,  någon, något, några + substantiv, med negativt verb, kvantitet + substantiv) </a:t>
            </a:r>
            <a:endParaRPr sz="24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400" b="1" dirty="0">
                <a:solidFill>
                  <a:srgbClr val="FF0000"/>
                </a:solidFill>
              </a:rPr>
              <a:t>a - os, -as, -is - o, -(i)ai - (i)ų, ė - ės, us -aus, is (h</a:t>
            </a:r>
            <a:r>
              <a:rPr lang="sv-SE" sz="2400" b="1" dirty="0">
                <a:solidFill>
                  <a:srgbClr val="FF0000"/>
                </a:solidFill>
              </a:rPr>
              <a:t>o</a:t>
            </a:r>
            <a:r>
              <a:rPr lang="lt" sz="2400" b="1" dirty="0">
                <a:solidFill>
                  <a:srgbClr val="FF0000"/>
                </a:solidFill>
              </a:rPr>
              <a:t>n k</a:t>
            </a:r>
            <a:r>
              <a:rPr lang="sv-SE" sz="2400" b="1" dirty="0">
                <a:solidFill>
                  <a:srgbClr val="FF0000"/>
                </a:solidFill>
              </a:rPr>
              <a:t>ö</a:t>
            </a:r>
            <a:r>
              <a:rPr lang="lt" sz="2400" b="1" dirty="0">
                <a:solidFill>
                  <a:srgbClr val="FF0000"/>
                </a:solidFill>
              </a:rPr>
              <a:t>n) - ies,</a:t>
            </a:r>
            <a:endParaRPr sz="2400" b="1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400" dirty="0">
                <a:solidFill>
                  <a:srgbClr val="000000"/>
                </a:solidFill>
              </a:rPr>
              <a:t>T.ex. Petro automobilis, noriu obuolių, nenoriu dešros, kilogramas morkų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lt" sz="40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t" sz="1867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t" sz="1867" dirty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lt" sz="4800" dirty="0"/>
              <a:t>Om dig sj</a:t>
            </a:r>
            <a:r>
              <a:rPr lang="sv-SE" sz="4800" dirty="0"/>
              <a:t>ä</a:t>
            </a:r>
            <a:r>
              <a:rPr lang="lt" sz="4800" dirty="0"/>
              <a:t>lv</a:t>
            </a:r>
            <a:endParaRPr sz="4800" dirty="0"/>
          </a:p>
        </p:txBody>
      </p:sp>
      <p:sp>
        <p:nvSpPr>
          <p:cNvPr id="220" name="Google Shape;220;p40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189" indent="-186262">
              <a:buSzPts val="1100"/>
              <a:buNone/>
            </a:pPr>
            <a:r>
              <a:rPr lang="lt" sz="2400" dirty="0"/>
              <a:t>Tautybė:</a:t>
            </a:r>
            <a:endParaRPr sz="2400" dirty="0"/>
          </a:p>
          <a:p>
            <a:pPr marL="457189" indent="-186262">
              <a:buSzPts val="1100"/>
              <a:buNone/>
            </a:pPr>
            <a:r>
              <a:rPr lang="lt" sz="2400" dirty="0"/>
              <a:t>Gimimo vieta:</a:t>
            </a:r>
            <a:endParaRPr sz="2400" dirty="0"/>
          </a:p>
          <a:p>
            <a:pPr marL="457189" indent="-186262">
              <a:buSzPts val="1100"/>
              <a:buNone/>
            </a:pPr>
            <a:r>
              <a:rPr lang="lt" sz="2400" dirty="0"/>
              <a:t>Gyvenamoji vieta:</a:t>
            </a:r>
            <a:endParaRPr sz="2400" dirty="0"/>
          </a:p>
          <a:p>
            <a:pPr marL="457189" indent="-186262">
              <a:buSzPts val="1100"/>
              <a:buNone/>
            </a:pPr>
            <a:r>
              <a:rPr lang="lt" sz="2400" dirty="0"/>
              <a:t>Šeiminė padėtis:</a:t>
            </a:r>
            <a:endParaRPr sz="2400" dirty="0"/>
          </a:p>
          <a:p>
            <a:pPr marL="457189" indent="-186262">
              <a:buSzPts val="1100"/>
              <a:buNone/>
            </a:pPr>
            <a:r>
              <a:rPr lang="lt" sz="2400" dirty="0"/>
              <a:t>Pomėgiai:</a:t>
            </a:r>
            <a:endParaRPr sz="2400" dirty="0"/>
          </a:p>
          <a:p>
            <a:pPr marL="457189" indent="-186262"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lt" sz="4800" dirty="0"/>
              <a:t>Stäl frågor</a:t>
            </a:r>
            <a:endParaRPr sz="4800" dirty="0"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lt" sz="2400" dirty="0"/>
              <a:t>   Man patinka gerti pieną.</a:t>
            </a:r>
            <a:endParaRPr sz="2400" dirty="0"/>
          </a:p>
          <a:p>
            <a:pPr marL="457189" lvl="0" indent="-186262" algn="l" rtl="0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lt" sz="2400" dirty="0"/>
              <a:t>Per pietus jis valgo sriubą ir  karštą patiekalą.</a:t>
            </a:r>
            <a:endParaRPr sz="2400" dirty="0"/>
          </a:p>
          <a:p>
            <a:pPr marL="457189" lvl="0" indent="-186262" algn="l" rtl="0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lt" sz="2400" dirty="0"/>
              <a:t>Per dieną jis valgos tris kartus.</a:t>
            </a:r>
            <a:endParaRPr sz="2400" dirty="0"/>
          </a:p>
          <a:p>
            <a:pPr marL="457189" lvl="0" indent="-186262" algn="l" rtl="0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lt" sz="2400" dirty="0"/>
              <a:t>Paprastai vaikus į darželį veda tėtis.</a:t>
            </a:r>
            <a:endParaRPr sz="2400" dirty="0"/>
          </a:p>
          <a:p>
            <a:pPr marL="457189" lvl="0" indent="-186262" algn="l" rtl="0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lt" sz="2400" dirty="0"/>
              <a:t>Jis visada į darbą važiuoja automobiliu.</a:t>
            </a:r>
            <a:endParaRPr sz="2400" dirty="0"/>
          </a:p>
          <a:p>
            <a:pPr marL="457189" lvl="0" indent="-186262" algn="l" rtl="0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lt" sz="2400" dirty="0"/>
              <a:t>Vakare Tomas žiūri televizorių.</a:t>
            </a:r>
            <a:endParaRPr sz="2400" dirty="0"/>
          </a:p>
          <a:p>
            <a:pPr marL="457189" lvl="0" indent="-186262" algn="l" rtl="0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lt" sz="2400" dirty="0"/>
              <a:t>Dabar yra aštunta valanda.</a:t>
            </a:r>
            <a:endParaRPr sz="2400" dirty="0"/>
          </a:p>
          <a:p>
            <a:pPr marL="457189" lvl="0" indent="-186262" algn="l" rtl="0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lt" sz="2400" dirty="0"/>
              <a:t>Penktą valandą aš mėgstu išgerti puodelį juodos arbatos su cukrumi.</a:t>
            </a:r>
            <a:endParaRPr sz="2400" dirty="0"/>
          </a:p>
          <a:p>
            <a:pPr marL="457189" lvl="0" indent="-186262" algn="l" rtl="0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lt" sz="2400" dirty="0"/>
              <a:t>Albinas valgo bendeles su uogiene, nes jam skanu.</a:t>
            </a:r>
            <a:endParaRPr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lt" sz="4800" dirty="0"/>
              <a:t>Personlig information/asmeniniai duomenys</a:t>
            </a:r>
            <a:endParaRPr sz="4800" dirty="0"/>
          </a:p>
        </p:txBody>
      </p:sp>
      <p:sp>
        <p:nvSpPr>
          <p:cNvPr id="74" name="Google Shape;74;p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000" b="1" dirty="0"/>
              <a:t>Vardas: </a:t>
            </a:r>
            <a:r>
              <a:rPr lang="lt" sz="2000" dirty="0"/>
              <a:t>Alex                                                              </a:t>
            </a:r>
            <a:r>
              <a:rPr lang="lt" sz="2000" b="1" dirty="0"/>
              <a:t>Vardas: </a:t>
            </a:r>
            <a:r>
              <a:rPr lang="lt" sz="2000" dirty="0"/>
              <a:t>Niels</a:t>
            </a:r>
            <a:endParaRPr sz="2000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000" b="1" dirty="0"/>
              <a:t>Tautybė:                                                                     Tautybė: </a:t>
            </a:r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000" b="1" dirty="0"/>
              <a:t>Gimimo vieta:                                                          </a:t>
            </a:r>
            <a:r>
              <a:rPr lang="lt" sz="2000" dirty="0"/>
              <a:t>  </a:t>
            </a:r>
            <a:r>
              <a:rPr lang="en-US" sz="2000" b="1" dirty="0" err="1"/>
              <a:t>Gimimo</a:t>
            </a:r>
            <a:r>
              <a:rPr lang="en-US" sz="2000" b="1" dirty="0"/>
              <a:t> </a:t>
            </a:r>
            <a:r>
              <a:rPr lang="en-US" sz="2000" b="1" dirty="0" err="1"/>
              <a:t>vieta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endParaRPr lang="lt-LT" sz="2000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en-US" sz="2000" b="1" dirty="0" err="1"/>
              <a:t>Gyvenamoji</a:t>
            </a:r>
            <a:r>
              <a:rPr lang="en-US" sz="2000" b="1" dirty="0"/>
              <a:t> </a:t>
            </a:r>
            <a:r>
              <a:rPr lang="en-US" sz="2000" b="1" dirty="0" err="1"/>
              <a:t>vieta</a:t>
            </a:r>
            <a:r>
              <a:rPr lang="en-US" sz="2000" b="1" dirty="0"/>
              <a:t>: </a:t>
            </a:r>
            <a:r>
              <a:rPr lang="lt-LT" sz="2000" b="1" dirty="0"/>
              <a:t>                                                    </a:t>
            </a:r>
            <a:r>
              <a:rPr lang="en-US" sz="2000" b="1" dirty="0" err="1"/>
              <a:t>Gyvenamoji</a:t>
            </a:r>
            <a:r>
              <a:rPr lang="en-US" sz="2000" b="1" dirty="0"/>
              <a:t> </a:t>
            </a:r>
            <a:r>
              <a:rPr lang="en-US" sz="2000" b="1" dirty="0" err="1"/>
              <a:t>vieta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endParaRPr lang="lt-LT" sz="2000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000" b="1" dirty="0"/>
              <a:t>Šeiminė padėtis:                                                        Šeiminė padėtis:</a:t>
            </a:r>
            <a:r>
              <a:rPr lang="lt" sz="2000" dirty="0"/>
              <a:t> </a:t>
            </a:r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r>
              <a:rPr lang="lt" sz="2000" b="1" dirty="0"/>
              <a:t>Pomėgiai:                                                                    Pomėgiai:</a:t>
            </a:r>
            <a:endParaRPr sz="2400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1100"/>
              <a:buNone/>
            </a:pPr>
            <a:endParaRPr sz="2400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1100"/>
              <a:buNone/>
            </a:pPr>
            <a:endParaRPr sz="1867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1100"/>
              <a:buNone/>
            </a:pPr>
            <a:endParaRPr sz="1867" dirty="0"/>
          </a:p>
          <a:p>
            <a:pPr marL="457189" lvl="0" indent="-186262" algn="l" rtl="0">
              <a:lnSpc>
                <a:spcPct val="115000"/>
              </a:lnSpc>
              <a:spcBef>
                <a:spcPts val="853"/>
              </a:spcBef>
              <a:spcAft>
                <a:spcPts val="0"/>
              </a:spcAft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348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Konsonanter t, d, k, g, p, b </vt:lpstr>
      <vt:lpstr>Rasa ir Vytautas</vt:lpstr>
      <vt:lpstr>Kasus</vt:lpstr>
      <vt:lpstr>Om dig själv</vt:lpstr>
      <vt:lpstr>Stäl frågor</vt:lpstr>
      <vt:lpstr>Personlig information/asmeniniai duomenys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Konsonanter t, d, k, g, p, b</dc:title>
  <dc:creator>Jurate Cibirkaite</dc:creator>
  <cp:lastModifiedBy>Jurate Cibirkaite</cp:lastModifiedBy>
  <cp:revision>7</cp:revision>
  <dcterms:created xsi:type="dcterms:W3CDTF">2021-08-02T17:03:32Z</dcterms:created>
  <dcterms:modified xsi:type="dcterms:W3CDTF">2021-10-17T18:43:57Z</dcterms:modified>
</cp:coreProperties>
</file>