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36_D39CA460.xml" ContentType="application/vnd.ms-powerpoint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139_CB7EECE3.xml" ContentType="application/vnd.ms-powerpoint.comments+xml"/>
  <Override PartName="/ppt/notesSlides/notesSlide5.xml" ContentType="application/vnd.openxmlformats-officedocument.presentationml.notesSlide+xml"/>
  <Override PartName="/ppt/comments/modernComment_13A_488FF6BA.xml" ContentType="application/vnd.ms-powerpoint.comments+xml"/>
  <Override PartName="/ppt/notesSlides/notesSlide6.xml" ContentType="application/vnd.openxmlformats-officedocument.presentationml.notesSlide+xml"/>
  <Override PartName="/ppt/comments/modernComment_13D_E4EE2F7D.xml" ContentType="application/vnd.ms-powerpoint.comments+xml"/>
  <Override PartName="/ppt/notesSlides/notesSlide7.xml" ContentType="application/vnd.openxmlformats-officedocument.presentationml.notesSlide+xml"/>
  <Override PartName="/ppt/comments/modernComment_13B_C4C53463.xml" ContentType="application/vnd.ms-powerpoint.comments+xml"/>
  <Override PartName="/ppt/notesSlides/notesSlide8.xml" ContentType="application/vnd.openxmlformats-officedocument.presentationml.notesSlide+xml"/>
  <Override PartName="/ppt/comments/modernComment_13C_89621E09.xml" ContentType="application/vnd.ms-powerpoint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modernComment_141_F98E0715.xml" ContentType="application/vnd.ms-powerpoint.comments+xml"/>
  <Override PartName="/ppt/notesSlides/notesSlide11.xml" ContentType="application/vnd.openxmlformats-officedocument.presentationml.notesSlide+xml"/>
  <Override PartName="/ppt/comments/modernComment_142_F7608D44.xml" ContentType="application/vnd.ms-powerpoint.comments+xml"/>
  <Override PartName="/ppt/notesSlides/notesSlide12.xml" ContentType="application/vnd.openxmlformats-officedocument.presentationml.notesSlide+xml"/>
  <Override PartName="/ppt/comments/modernComment_143_D876E652.xml" ContentType="application/vnd.ms-powerpoint.comments+xml"/>
  <Override PartName="/ppt/notesSlides/notesSlide13.xml" ContentType="application/vnd.openxmlformats-officedocument.presentationml.notesSlide+xml"/>
  <Override PartName="/ppt/comments/modernComment_146_91DEE03E.xml" ContentType="application/vnd.ms-powerpoint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310" r:id="rId3"/>
    <p:sldId id="312" r:id="rId4"/>
    <p:sldId id="313" r:id="rId5"/>
    <p:sldId id="314" r:id="rId6"/>
    <p:sldId id="317" r:id="rId7"/>
    <p:sldId id="315" r:id="rId8"/>
    <p:sldId id="316" r:id="rId9"/>
    <p:sldId id="319" r:id="rId10"/>
    <p:sldId id="321" r:id="rId11"/>
    <p:sldId id="322" r:id="rId12"/>
    <p:sldId id="323" r:id="rId13"/>
    <p:sldId id="326" r:id="rId14"/>
    <p:sldId id="324" r:id="rId15"/>
    <p:sldId id="325" r:id="rId16"/>
  </p:sldIdLst>
  <p:sldSz cx="12192000" cy="6858000"/>
  <p:notesSz cx="6858000" cy="9144000"/>
  <p:embeddedFontLst>
    <p:embeddedFont>
      <p:font typeface="Raleway" pitchFamily="2" charset="77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7" roundtripDataSignature="AMtx7miCLd5ZkPm7CT5kvhe9fbpvLacOtQ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3925646-1D6D-4348-829C-F8B4916F932E}" name="Aleksandr Poniatajev" initials="AP" userId="24a20689abd6a625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46"/>
    <p:restoredTop sz="94698"/>
  </p:normalViewPr>
  <p:slideViewPr>
    <p:cSldViewPr snapToGrid="0">
      <p:cViewPr varScale="1">
        <p:scale>
          <a:sx n="111" d="100"/>
          <a:sy n="111" d="100"/>
        </p:scale>
        <p:origin x="112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52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presProps" Target="presProps.xml"/></Relationships>
</file>

<file path=ppt/comments/modernComment_136_D39CA46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15ED391-EBCB-D14D-8B73-7E17ACADB912}" authorId="{F3925646-1D6D-4348-829C-F8B4916F932E}" created="2024-03-28T16:21:40.05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550258272" sldId="310"/>
      <ac:picMk id="5" creationId="{EF4EE54F-6A17-5CC7-5CCB-F2F6513D4F3C}"/>
    </ac:deMkLst>
    <p188:txBody>
      <a:bodyPr/>
      <a:lstStyle/>
      <a:p>
        <a:r>
          <a:rPr lang="lt-LT"/>
          <a:t>Bitininkų g. 26
10 minučių
Senamiestyje
Viešbutis yra jaukus, tvarkingas.
Naktis viešbutyje kainuoja 200 litų.
Andrius skuba į repeticiją.</a:t>
        </a:r>
      </a:p>
    </p188:txBody>
  </p188:cm>
</p188:cmLst>
</file>

<file path=ppt/comments/modernComment_139_CB7EECE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BC308B1-F711-7045-94E4-1F4F2756EAF5}" authorId="{F3925646-1D6D-4348-829C-F8B4916F932E}" created="2024-03-28T17:00:07.600">
    <pc:sldMkLst xmlns:pc="http://schemas.microsoft.com/office/powerpoint/2013/main/command">
      <pc:docMk/>
      <pc:sldMk cId="3414093027" sldId="313"/>
    </pc:sldMkLst>
    <p188:replyLst>
      <p188:reply id="{57FB553D-FF80-424A-84C8-6EAD0B2E3179}" authorId="{F3925646-1D6D-4348-829C-F8B4916F932E}" created="2024-04-04T14:06:49.379">
        <p188:txBody>
          <a:bodyPr/>
          <a:lstStyle/>
          <a:p>
            <a:r>
              <a:rPr lang="lt-LT"/>
              <a:t>Niujorkas </a:t>
            </a:r>
          </a:p>
        </p188:txBody>
      </p188:reply>
      <p188:reply id="{9E7B99A3-DFFD-F741-84C4-999E9FFC6AD8}" authorId="{F3925646-1D6D-4348-829C-F8B4916F932E}" created="2024-04-04T14:07:31.501">
        <p188:txBody>
          <a:bodyPr/>
          <a:lstStyle/>
          <a:p>
            <a:r>
              <a:rPr lang="lt-LT"/>
              <a:t>Varšuva</a:t>
            </a:r>
          </a:p>
        </p188:txBody>
      </p188:reply>
      <p188:reply id="{3A9C8139-069B-AF49-A0E2-B86D44C1903B}" authorId="{F3925646-1D6D-4348-829C-F8B4916F932E}" created="2024-04-04T14:08:16.746">
        <p188:txBody>
          <a:bodyPr/>
          <a:lstStyle/>
          <a:p>
            <a:r>
              <a:rPr lang="lt-LT"/>
              <a:t>Kuo anksčiau - as early as possible</a:t>
            </a:r>
          </a:p>
        </p188:txBody>
      </p188:reply>
      <p188:reply id="{6A4A0894-996C-D048-887D-90D18250AA56}" authorId="{F3925646-1D6D-4348-829C-F8B4916F932E}" created="2024-04-04T14:09:09.957">
        <p188:txBody>
          <a:bodyPr/>
          <a:lstStyle/>
          <a:p>
            <a:r>
              <a:rPr lang="lt-LT"/>
              <a:t>Atrašyk man kuo greičiau.</a:t>
            </a:r>
          </a:p>
        </p188:txBody>
      </p188:reply>
      <p188:reply id="{0C712199-2E70-634A-921F-D331E8B0A214}" authorId="{F3925646-1D6D-4348-829C-F8B4916F932E}" created="2024-04-04T14:09:48.882">
        <p188:txBody>
          <a:bodyPr/>
          <a:lstStyle/>
          <a:p>
            <a:r>
              <a:rPr lang="lt-LT"/>
              <a:t>Paprastai, įprastai - usually</a:t>
            </a:r>
          </a:p>
        </p188:txBody>
      </p188:reply>
      <p188:reply id="{75D379F5-DA0D-E04A-A5E9-2169E75E6CCD}" authorId="{F3925646-1D6D-4348-829C-F8B4916F932E}" created="2024-04-04T14:10:24.954">
        <p188:txBody>
          <a:bodyPr/>
          <a:lstStyle/>
          <a:p>
            <a:r>
              <a:rPr lang="lt-LT"/>
              <a:t>Nuo … (ko?)
Iki … (ko?)</a:t>
            </a:r>
          </a:p>
        </p188:txBody>
      </p188:reply>
      <p188:reply id="{36CA1C5B-9E69-B34B-B533-D9025A3A5338}" authorId="{F3925646-1D6D-4348-829C-F8B4916F932E}" created="2024-04-04T14:11:14.005">
        <p188:txBody>
          <a:bodyPr/>
          <a:lstStyle/>
          <a:p>
            <a:r>
              <a:rPr lang="lt-LT"/>
              <a:t>Aš įprastai gyvenu viešbutyje nuo dviejų iki penkių dienų.</a:t>
            </a:r>
          </a:p>
        </p188:txBody>
      </p188:reply>
      <p188:reply id="{F24589AE-091A-2343-94A7-C7B00201806E}" authorId="{F3925646-1D6D-4348-829C-F8B4916F932E}" created="2024-04-04T14:13:11.339">
        <p188:txBody>
          <a:bodyPr/>
          <a:lstStyle/>
          <a:p>
            <a:r>
              <a:rPr lang="lt-LT"/>
              <a:t>Aš apsistoju įvairiausiuose viešbučiuose.</a:t>
            </a:r>
          </a:p>
        </p188:txBody>
      </p188:reply>
      <p188:reply id="{79271379-BF97-1D44-9552-776307860FD0}" authorId="{F3925646-1D6D-4348-829C-F8B4916F932E}" created="2024-04-04T14:13:33.671">
        <p188:txBody>
          <a:bodyPr/>
          <a:lstStyle/>
          <a:p>
            <a:r>
              <a:rPr lang="lt-LT"/>
              <a:t>Įvairus, įvairi - various
Svarbus, svarbi - important
Atstumas - distance
Švara - clealiness
Patogumas - comfort
Įskaičiuotas - included
Geri atsiliepimai - good reviews
Geras įvertinimas - good rating
Pažymys - grade</a:t>
            </a:r>
          </a:p>
        </p188:txBody>
      </p188:reply>
      <p188:reply id="{52F5BD31-2D79-0F46-82D6-A9D19A561317}" authorId="{F3925646-1D6D-4348-829C-F8B4916F932E}" created="2024-04-04T14:25:25.913">
        <p188:txBody>
          <a:bodyPr/>
          <a:lstStyle/>
          <a:p>
            <a:r>
              <a:rPr lang="lt-LT"/>
              <a:t>Nuvežti - to give a lift</a:t>
            </a:r>
          </a:p>
        </p188:txBody>
      </p188:reply>
      <p188:reply id="{518B65CD-499D-2541-96F2-2A8D44121983}" authorId="{F3925646-1D6D-4348-829C-F8B4916F932E}" created="2024-04-04T14:26:38.645">
        <p188:txBody>
          <a:bodyPr/>
          <a:lstStyle/>
          <a:p>
            <a:r>
              <a:rPr lang="lt-LT"/>
              <a:t>Įsiregistruoti - to check-in</a:t>
            </a:r>
          </a:p>
        </p188:txBody>
      </p188:reply>
      <p188:reply id="{07E20407-E539-9E47-9065-F02701F40A46}" authorId="{F3925646-1D6D-4348-829C-F8B4916F932E}" created="2024-04-04T14:27:37.663">
        <p188:txBody>
          <a:bodyPr/>
          <a:lstStyle/>
          <a:p>
            <a:r>
              <a:rPr lang="lt-LT"/>
              <a:t>Vienvietis, dvivietis</a:t>
            </a:r>
          </a:p>
        </p188:txBody>
      </p188:reply>
    </p188:replyLst>
    <p188:txBody>
      <a:bodyPr/>
      <a:lstStyle/>
      <a:p>
        <a:r>
          <a:rPr lang="lt-LT"/>
          <a:t>Apsisototi - to stay</a:t>
        </a:r>
      </a:p>
    </p188:txBody>
  </p188:cm>
</p188:cmLst>
</file>

<file path=ppt/comments/modernComment_13A_488FF6B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8C1765A-56D0-4841-92D6-BCAF20786A9E}" authorId="{F3925646-1D6D-4348-829C-F8B4916F932E}" created="2024-03-28T16:36:40.58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217394362" sldId="314"/>
      <ac:picMk id="6" creationId="{CB14B98B-D7F6-625B-FA17-EC26B5D22131}"/>
    </ac:deMkLst>
    <p188:replyLst>
      <p188:reply id="{73B0760E-5115-A740-9956-95F0A761364E}" authorId="{F3925646-1D6D-4348-829C-F8B4916F932E}" created="2024-03-28T16:38:05.892">
        <p188:txBody>
          <a:bodyPr/>
          <a:lstStyle/>
          <a:p>
            <a:r>
              <a:rPr lang="lt-LT"/>
              <a:t>Nuo … iki … - genitive</a:t>
            </a:r>
          </a:p>
        </p188:txBody>
      </p188:reply>
    </p188:replyLst>
    <p188:txBody>
      <a:bodyPr/>
      <a:lstStyle/>
      <a:p>
        <a:r>
          <a:rPr lang="lt-LT"/>
          <a:t>Vienvietis kambarys - single room
Dvivietis kambarys - double room</a:t>
        </a:r>
      </a:p>
    </p188:txBody>
  </p188:cm>
</p188:cmLst>
</file>

<file path=ppt/comments/modernComment_13B_C4C5346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1599DCF-3C2C-754C-9B73-3AFE950D048E}" authorId="{F3925646-1D6D-4348-829C-F8B4916F932E}" created="2024-03-28T16:50:34.53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301258339" sldId="315"/>
      <ac:picMk id="5" creationId="{D55B7AC0-A5FA-6AD8-07CE-F8C1D1CD715B}"/>
    </ac:deMkLst>
    <p188:txBody>
      <a:bodyPr/>
      <a:lstStyle/>
      <a:p>
        <a:r>
          <a:rPr lang="lt-LT"/>
          <a:t>Užsisakyti - to order</a:t>
        </a:r>
      </a:p>
    </p188:txBody>
  </p188:cm>
</p188:cmLst>
</file>

<file path=ppt/comments/modernComment_13C_89621E0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70A900F-F9EA-D54C-8FEE-986E81DD927D}" authorId="{F3925646-1D6D-4348-829C-F8B4916F932E}" created="2024-03-28T16:52:59.195">
    <pc:sldMkLst xmlns:pc="http://schemas.microsoft.com/office/powerpoint/2013/main/command">
      <pc:docMk/>
      <pc:sldMk cId="2304908809" sldId="316"/>
    </pc:sldMkLst>
    <p188:replyLst>
      <p188:reply id="{9E75983B-3EE7-D449-AD43-42F7C7D53E83}" authorId="{F3925646-1D6D-4348-829C-F8B4916F932E}" created="2024-03-28T16:56:58.149">
        <p188:txBody>
          <a:bodyPr/>
          <a:lstStyle/>
          <a:p>
            <a:r>
              <a:rPr lang="lt-LT"/>
              <a:t>Deja - unfortunately</a:t>
            </a:r>
          </a:p>
        </p188:txBody>
      </p188:reply>
      <p188:reply id="{1A9F4CF6-6B7D-034A-8F94-588DDAE63B2A}" authorId="{F3925646-1D6D-4348-829C-F8B4916F932E}" created="2024-03-28T16:58:18.451">
        <p188:txBody>
          <a:bodyPr/>
          <a:lstStyle/>
          <a:p>
            <a:r>
              <a:rPr lang="lt-LT"/>
              <a:t>Para - 24 hours</a:t>
            </a:r>
          </a:p>
        </p188:txBody>
      </p188:reply>
    </p188:replyLst>
    <p188:txBody>
      <a:bodyPr/>
      <a:lstStyle/>
      <a:p>
        <a:r>
          <a:rPr lang="lt-LT"/>
          <a:t>Pasiūlyti - to offer, to suggest</a:t>
        </a:r>
      </a:p>
    </p188:txBody>
  </p188:cm>
</p188:cmLst>
</file>

<file path=ppt/comments/modernComment_13D_E4EE2F7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DCB3468-32C3-674A-B743-FC7B2FAC2DE5}" authorId="{F3925646-1D6D-4348-829C-F8B4916F932E}" created="2024-03-28T16:40:49.88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840814973" sldId="317"/>
      <ac:picMk id="6" creationId="{CB14B98B-D7F6-625B-FA17-EC26B5D22131}"/>
    </ac:deMkLst>
    <p188:txBody>
      <a:bodyPr/>
      <a:lstStyle/>
      <a:p>
        <a:r>
          <a:rPr lang="lt-LT"/>
          <a:t>Rodyti - to show</a:t>
        </a:r>
      </a:p>
    </p188:txBody>
  </p188:cm>
</p188:cmLst>
</file>

<file path=ppt/comments/modernComment_141_F98E071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08CC578-C8C3-2F4D-9C21-FE9320A7D549}" authorId="{F3925646-1D6D-4348-829C-F8B4916F932E}" created="2024-04-04T14:28:41.316">
    <pc:sldMkLst xmlns:pc="http://schemas.microsoft.com/office/powerpoint/2013/main/command">
      <pc:docMk/>
      <pc:sldMk cId="4186834709" sldId="321"/>
    </pc:sldMkLst>
    <p188:replyLst>
      <p188:reply id="{B0FDF4AE-F68C-8C4C-854D-A7D4AFB63814}" authorId="{F3925646-1D6D-4348-829C-F8B4916F932E}" created="2024-04-04T14:34:19.095">
        <p188:txBody>
          <a:bodyPr/>
          <a:lstStyle/>
          <a:p>
            <a:r>
              <a:rPr lang="lt-LT"/>
              <a:t>Man tas pats - it doesn’t matter to me</a:t>
            </a:r>
          </a:p>
        </p188:txBody>
      </p188:reply>
      <p188:reply id="{4D34F099-836E-664A-83D3-38D18A62E3FC}" authorId="{F3925646-1D6D-4348-829C-F8B4916F932E}" created="2024-04-04T14:35:21.539">
        <p188:txBody>
          <a:bodyPr/>
          <a:lstStyle/>
          <a:p>
            <a:r>
              <a:rPr lang="lt-LT"/>
              <a:t>Čia - here
Ten - there
Šis, ši, šie, šios - this 
Tas, ta, tie, tos - that 
Va čia </a:t>
            </a:r>
          </a:p>
        </p188:txBody>
      </p188:reply>
    </p188:replyLst>
    <p188:txBody>
      <a:bodyPr/>
      <a:lstStyle/>
      <a:p>
        <a:r>
          <a:rPr lang="lt-LT"/>
          <a:t>Daiktas - thing
Jaukus - cosy
Kietas - hard
Minkštas - soft</a:t>
        </a:r>
      </a:p>
    </p188:txBody>
  </p188:cm>
</p188:cmLst>
</file>

<file path=ppt/comments/modernComment_142_F7608D4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7BE9836-7BCF-064E-8F90-A541EE60F8FC}" authorId="{F3925646-1D6D-4348-829C-F8B4916F932E}" created="2024-04-04T14:45:44.920">
    <pc:sldMkLst xmlns:pc="http://schemas.microsoft.com/office/powerpoint/2013/main/command">
      <pc:docMk/>
      <pc:sldMk cId="4150299972" sldId="322"/>
    </pc:sldMkLst>
    <p188:txBody>
      <a:bodyPr/>
      <a:lstStyle/>
      <a:p>
        <a:r>
          <a:rPr lang="lt-LT"/>
          <a:t>Paveikslas
Pagalvė 
Rankšluostis - towel
Užuolaidos - curtains</a:t>
        </a:r>
      </a:p>
    </p188:txBody>
  </p188:cm>
</p188:cmLst>
</file>

<file path=ppt/comments/modernComment_143_D876E65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592AD8B-2971-AD42-B7BA-E61C8D73C7E6}" authorId="{F3925646-1D6D-4348-829C-F8B4916F932E}" created="2024-04-04T14:53:34.875">
    <pc:sldMkLst xmlns:pc="http://schemas.microsoft.com/office/powerpoint/2013/main/command">
      <pc:docMk/>
      <pc:sldMk cId="3631670866" sldId="323"/>
    </pc:sldMkLst>
    <p188:txBody>
      <a:bodyPr/>
      <a:lstStyle/>
      <a:p>
        <a:r>
          <a:rPr lang="lt-LT"/>
          <a:t>Lyja - to rain 
Nelyja - not to rain</a:t>
        </a:r>
      </a:p>
    </p188:txBody>
  </p188:cm>
</p188:cmLst>
</file>

<file path=ppt/comments/modernComment_146_91DEE03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51311DD-0241-784E-B1E9-4E390E4414DC}" authorId="{F3925646-1D6D-4348-829C-F8B4916F932E}" created="2024-04-04T14:56:32.311">
    <pc:sldMkLst xmlns:pc="http://schemas.microsoft.com/office/powerpoint/2013/main/command">
      <pc:docMk/>
      <pc:sldMk cId="2447302718" sldId="326"/>
    </pc:sldMkLst>
    <p188:replyLst>
      <p188:reply id="{B53386EE-29CA-C342-B5DE-278D9075A30F}" authorId="{F3925646-1D6D-4348-829C-F8B4916F932E}" created="2024-04-04T14:57:44.421">
        <p188:txBody>
          <a:bodyPr/>
          <a:lstStyle/>
          <a:p>
            <a:r>
              <a:rPr lang="lt-LT"/>
              <a:t>Aš gyvenu bute. Butas yra didelis dviem žmonėms. Butas turi du kambarius, bet du miegamuosius.</a:t>
            </a:r>
          </a:p>
        </p188:txBody>
      </p188:reply>
      <p188:reply id="{CB40AABF-29FE-E849-9875-489051B94259}" authorId="{F3925646-1D6D-4348-829C-F8B4916F932E}" created="2024-04-04T14:59:43.189">
        <p188:txBody>
          <a:bodyPr/>
          <a:lstStyle/>
          <a:p>
            <a:r>
              <a:rPr lang="lt-LT"/>
              <a:t>Butas turi du balkonus.</a:t>
            </a:r>
          </a:p>
        </p188:txBody>
      </p188:reply>
      <p188:reply id="{D4E67CC3-7C7B-E745-8F43-40FBC5882903}" authorId="{F3925646-1D6D-4348-829C-F8B4916F932E}" created="2024-04-04T15:00:53.933">
        <p188:txBody>
          <a:bodyPr/>
          <a:lstStyle/>
          <a:p>
            <a:r>
              <a:rPr lang="lt-LT"/>
              <a:t>Aš matau senamiestį, bet per gatvę aš turiu kaimyną ir jis visada sėdi balkone nuogas.</a:t>
            </a:r>
          </a:p>
        </p188:txBody>
      </p188:reply>
      <p188:reply id="{31FBB337-3A70-3B41-A272-391B2C4652CB}" authorId="{F3925646-1D6D-4348-829C-F8B4916F932E}" created="2024-04-04T15:02:37.179">
        <p188:txBody>
          <a:bodyPr/>
          <a:lstStyle/>
          <a:p>
            <a:r>
              <a:rPr lang="lt-LT"/>
              <a:t>Tuščias - empty</a:t>
            </a:r>
          </a:p>
        </p188:txBody>
      </p188:reply>
      <p188:reply id="{96A720B4-8741-8448-B5E9-F2FAE0487ACB}" authorId="{F3925646-1D6D-4348-829C-F8B4916F932E}" created="2024-04-04T15:04:27.010">
        <p188:txBody>
          <a:bodyPr/>
          <a:lstStyle/>
          <a:p>
            <a:r>
              <a:rPr lang="lt-LT"/>
              <a:t>Daugiabutis - apartment house</a:t>
            </a:r>
          </a:p>
        </p188:txBody>
      </p188:reply>
      <p188:reply id="{78A1128F-1299-954C-9B56-9321B11AAD10}" authorId="{F3925646-1D6D-4348-829C-F8B4916F932E}" created="2024-04-04T15:12:04.848">
        <p188:txBody>
          <a:bodyPr/>
          <a:lstStyle/>
          <a:p>
            <a:r>
              <a:rPr lang="lt-LT"/>
              <a:t>Mano butą remontuoja dabar.
Mano bute yra remontas.</a:t>
            </a:r>
          </a:p>
        </p188:txBody>
      </p188:reply>
      <p188:reply id="{BFF4A9D8-8EA1-1749-858C-8C9B9D0B3E1D}" authorId="{F3925646-1D6D-4348-829C-F8B4916F932E}" created="2024-04-04T15:17:17.536">
        <p188:txBody>
          <a:bodyPr/>
          <a:lstStyle/>
          <a:p>
            <a:r>
              <a:rPr lang="lt-LT"/>
              <a:t>Rūpinasi drabužiais</a:t>
            </a:r>
          </a:p>
        </p188:txBody>
      </p188:reply>
      <p188:reply id="{5948E49F-DE34-1040-AB51-1D5886D28FBF}" authorId="{F3925646-1D6D-4348-829C-F8B4916F932E}" created="2024-04-04T15:17:38.975">
        <p188:txBody>
          <a:bodyPr/>
          <a:lstStyle/>
          <a:p>
            <a:r>
              <a:rPr lang="lt-LT"/>
              <a:t>Rūpintis
Aš rūpinuosi
Tu rūpiniesi
Jis/ji rūpinasi</a:t>
            </a:r>
          </a:p>
        </p188:txBody>
      </p188:reply>
      <p188:reply id="{9E24EC15-44AB-3244-8DA6-D3966C520CFD}" authorId="{F3925646-1D6D-4348-829C-F8B4916F932E}" created="2024-04-04T15:20:00.319">
        <p188:txBody>
          <a:bodyPr/>
          <a:lstStyle/>
          <a:p>
            <a:r>
              <a:rPr lang="lt-LT"/>
              <a:t>Kai mes kažką veikiame</a:t>
            </a:r>
          </a:p>
        </p188:txBody>
      </p188:reply>
      <p188:reply id="{BB86B611-C90E-5B4E-8754-AF20EE0CC3FA}" authorId="{F3925646-1D6D-4348-829C-F8B4916F932E}" created="2024-04-04T15:22:16.576">
        <p188:txBody>
          <a:bodyPr/>
          <a:lstStyle/>
          <a:p>
            <a:r>
              <a:rPr lang="lt-LT"/>
              <a:t>Aš nenoriu valgyti mėsos.</a:t>
            </a:r>
          </a:p>
        </p188:txBody>
      </p188:reply>
      <p188:reply id="{91FF0CE6-2EF3-B54F-A6DF-32BF8E29B7EF}" authorId="{F3925646-1D6D-4348-829C-F8B4916F932E}" created="2024-04-04T15:23:03.753">
        <p188:txBody>
          <a:bodyPr/>
          <a:lstStyle/>
          <a:p>
            <a:r>
              <a:rPr lang="lt-LT"/>
              <a:t>Generalinė tvarka </a:t>
            </a:r>
          </a:p>
        </p188:txBody>
      </p188:reply>
    </p188:replyLst>
    <p188:txBody>
      <a:bodyPr/>
      <a:lstStyle/>
      <a:p>
        <a:r>
          <a:rPr lang="lt-LT"/>
          <a:t>Tvarkyti - to tidy, to clean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b292c815a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31" name="Google Shape;131;g1b292c815a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41052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b292c815a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31" name="Google Shape;131;g1b292c815a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14215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b292c815a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31" name="Google Shape;131;g1b292c815a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14579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b292c815a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31" name="Google Shape;131;g1b292c815a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297080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b292c815a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31" name="Google Shape;131;g1b292c815a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999048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b292c815a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31" name="Google Shape;131;g1b292c815a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87101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b292c815a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31" name="Google Shape;131;g1b292c815a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37932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b292c815a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31" name="Google Shape;131;g1b292c815a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75133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b292c815a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31" name="Google Shape;131;g1b292c815a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50540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b292c815a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31" name="Google Shape;131;g1b292c815a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72878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b292c815a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31" name="Google Shape;131;g1b292c815a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97506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b292c815a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31" name="Google Shape;131;g1b292c815a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76317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b292c815a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31" name="Google Shape;131;g1b292c815a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49219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b292c815a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31" name="Google Shape;131;g1b292c815a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31123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msyqPJMUdSk?list=PLp2ftWcYQi5udW-0-WX-klQ5x5Vzy4Pu2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microsoft.com/office/2018/10/relationships/comments" Target="../comments/modernComment_141_F98E07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msyqPJMUdSk?list=PLp2ftWcYQi5udW-0-WX-klQ5x5Vzy4Pu2" TargetMode="External"/><Relationship Id="rId6" Type="http://schemas.openxmlformats.org/officeDocument/2006/relationships/image" Target="../media/image14.jpeg"/><Relationship Id="rId5" Type="http://schemas.openxmlformats.org/officeDocument/2006/relationships/image" Target="../media/image2.png"/><Relationship Id="rId4" Type="http://schemas.microsoft.com/office/2018/10/relationships/comments" Target="../comments/modernComment_142_F7608D4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43_D876E65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46_91DEE03E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wxFVyYTANZc?list=PLp2ftWcYQi5udW-0-WX-klQ5x5Vzy4Pu2" TargetMode="Externa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wxFVyYTANZc?list=PLp2ftWcYQi5udW-0-WX-klQ5x5Vzy4Pu2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1Z-ULm9W6LQ?feature=oembed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18/10/relationships/comments" Target="../comments/modernComment_136_D39CA46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39_CB7EEC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pput0F1klLA?feature=oembed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microsoft.com/office/2018/10/relationships/comments" Target="../comments/modernComment_13A_488FF6BA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pput0F1klLA?feature=oembed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2.png"/><Relationship Id="rId4" Type="http://schemas.microsoft.com/office/2018/10/relationships/comments" Target="../comments/modernComment_13D_E4EE2F7D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bQPOf1kNaR8?feature=oembed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microsoft.com/office/2018/10/relationships/comments" Target="../comments/modernComment_13B_C4C5346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3C_89621E0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658762"/>
            <a:ext cx="9144000" cy="639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lt-LT" sz="3600" b="1">
                <a:solidFill>
                  <a:srgbClr val="073763"/>
                </a:solidFill>
              </a:rPr>
              <a:t>„Šiaurės kryptimi“ kalbų mokykla</a:t>
            </a:r>
            <a:endParaRPr sz="3600" b="1">
              <a:solidFill>
                <a:srgbClr val="073763"/>
              </a:solidFill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524000" y="1622323"/>
            <a:ext cx="9144000" cy="3635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lt-LT" sz="4000" b="1" dirty="0">
                <a:solidFill>
                  <a:srgbClr val="073763"/>
                </a:solidFill>
                <a:latin typeface="Raleway"/>
                <a:ea typeface="Raleway"/>
                <a:cs typeface="Raleway"/>
                <a:sym typeface="Raleway"/>
              </a:rPr>
              <a:t>A2.2</a:t>
            </a:r>
            <a:endParaRPr sz="4000" b="1" dirty="0">
              <a:solidFill>
                <a:srgbClr val="07376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4600" b="1" dirty="0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lt-LT" b="1" dirty="0">
                <a:solidFill>
                  <a:schemeClr val="bg2">
                    <a:lumMod val="75000"/>
                  </a:schemeClr>
                </a:solidFill>
                <a:latin typeface="Raleway" pitchFamily="2" charset="77"/>
              </a:rPr>
              <a:t>Aštunta pamoka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lt-LT" b="1" dirty="0">
              <a:solidFill>
                <a:schemeClr val="bg2">
                  <a:lumMod val="75000"/>
                </a:schemeClr>
              </a:solidFill>
              <a:latin typeface="Raleway" pitchFamily="2" charset="77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lt-LT" b="1" dirty="0">
                <a:solidFill>
                  <a:schemeClr val="bg2">
                    <a:lumMod val="75000"/>
                  </a:schemeClr>
                </a:solidFill>
                <a:latin typeface="Raleway" pitchFamily="2" charset="77"/>
              </a:rPr>
              <a:t>2024.04.04</a:t>
            </a:r>
            <a:endParaRPr b="1" dirty="0">
              <a:solidFill>
                <a:schemeClr val="bg2">
                  <a:lumMod val="75000"/>
                </a:schemeClr>
              </a:solidFill>
              <a:latin typeface="Raleway" pitchFamily="2" charset="77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6477" y="5500633"/>
            <a:ext cx="867424" cy="867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g1b292c815a6_0_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72347" y="5317849"/>
            <a:ext cx="1085375" cy="108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1b292c815a6_0_15"/>
          <p:cNvSpPr txBox="1"/>
          <p:nvPr/>
        </p:nvSpPr>
        <p:spPr>
          <a:xfrm>
            <a:off x="1516200" y="1004100"/>
            <a:ext cx="9408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1b292c815a6_0_15"/>
          <p:cNvSpPr txBox="1">
            <a:spLocks noGrp="1"/>
          </p:cNvSpPr>
          <p:nvPr>
            <p:ph type="title" idx="4294967295"/>
          </p:nvPr>
        </p:nvSpPr>
        <p:spPr>
          <a:xfrm>
            <a:off x="838200" y="3412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t-LT" sz="4000" b="1" dirty="0">
                <a:solidFill>
                  <a:srgbClr val="073763"/>
                </a:solidFill>
              </a:rPr>
              <a:t>Klausymas IV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lang="lt-LT" sz="4000" b="1" dirty="0">
              <a:solidFill>
                <a:srgbClr val="073763"/>
              </a:solidFill>
            </a:endParaRPr>
          </a:p>
        </p:txBody>
      </p:sp>
      <p:pic>
        <p:nvPicPr>
          <p:cNvPr id="7" name="Picture 6" descr="A white background with black squares and black text&#10;&#10;Description automatically generated">
            <a:extLst>
              <a:ext uri="{FF2B5EF4-FFF2-40B4-BE49-F238E27FC236}">
                <a16:creationId xmlns:a16="http://schemas.microsoft.com/office/drawing/2014/main" id="{FDE437C4-6142-1EE3-F33B-B819DE4311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3061" y="1315359"/>
            <a:ext cx="8845876" cy="1179450"/>
          </a:xfrm>
          <a:prstGeom prst="rect">
            <a:avLst/>
          </a:prstGeom>
        </p:spPr>
      </p:pic>
      <p:pic>
        <p:nvPicPr>
          <p:cNvPr id="8" name="Online Media 7" descr="Kur apsistosime? (4)">
            <a:hlinkClick r:id="" action="ppaction://media"/>
            <a:extLst>
              <a:ext uri="{FF2B5EF4-FFF2-40B4-BE49-F238E27FC236}">
                <a16:creationId xmlns:a16="http://schemas.microsoft.com/office/drawing/2014/main" id="{055E16FB-98EE-83FC-C82E-36BF7A0E7F0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2705107" y="2685042"/>
            <a:ext cx="6781784" cy="383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83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4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g1b292c815a6_0_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72347" y="5317849"/>
            <a:ext cx="1085375" cy="108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1b292c815a6_0_15"/>
          <p:cNvSpPr txBox="1"/>
          <p:nvPr/>
        </p:nvSpPr>
        <p:spPr>
          <a:xfrm>
            <a:off x="1516200" y="1004100"/>
            <a:ext cx="9408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1b292c815a6_0_15"/>
          <p:cNvSpPr txBox="1">
            <a:spLocks noGrp="1"/>
          </p:cNvSpPr>
          <p:nvPr>
            <p:ph type="title" idx="4294967295"/>
          </p:nvPr>
        </p:nvSpPr>
        <p:spPr>
          <a:xfrm>
            <a:off x="838200" y="3412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t-LT" sz="4000" b="1" dirty="0">
                <a:solidFill>
                  <a:srgbClr val="073763"/>
                </a:solidFill>
              </a:rPr>
              <a:t>Klausymas IV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lang="lt-LT" sz="4000" b="1" dirty="0">
              <a:solidFill>
                <a:srgbClr val="073763"/>
              </a:solidFill>
            </a:endParaRPr>
          </a:p>
        </p:txBody>
      </p:sp>
      <p:pic>
        <p:nvPicPr>
          <p:cNvPr id="8" name="Online Media 7" descr="Kur apsistosime? (4)">
            <a:hlinkClick r:id="" action="ppaction://media"/>
            <a:extLst>
              <a:ext uri="{FF2B5EF4-FFF2-40B4-BE49-F238E27FC236}">
                <a16:creationId xmlns:a16="http://schemas.microsoft.com/office/drawing/2014/main" id="{055E16FB-98EE-83FC-C82E-36BF7A0E7F0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3264199" y="3303797"/>
            <a:ext cx="5663597" cy="3199932"/>
          </a:xfrm>
          <a:prstGeom prst="rect">
            <a:avLst/>
          </a:prstGeom>
        </p:spPr>
      </p:pic>
      <p:pic>
        <p:nvPicPr>
          <p:cNvPr id="3" name="Picture 2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BA86A19C-B8D8-7710-3D75-ACDC1B5A68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798" y="1265986"/>
            <a:ext cx="7772400" cy="180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29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4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g1b292c815a6_0_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72347" y="5317849"/>
            <a:ext cx="1085375" cy="108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1b292c815a6_0_15"/>
          <p:cNvSpPr txBox="1"/>
          <p:nvPr/>
        </p:nvSpPr>
        <p:spPr>
          <a:xfrm>
            <a:off x="1516200" y="1004100"/>
            <a:ext cx="9408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1b292c815a6_0_15"/>
          <p:cNvSpPr txBox="1">
            <a:spLocks noGrp="1"/>
          </p:cNvSpPr>
          <p:nvPr>
            <p:ph type="title" idx="4294967295"/>
          </p:nvPr>
        </p:nvSpPr>
        <p:spPr>
          <a:xfrm>
            <a:off x="838200" y="3412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t-LT" sz="4000" b="1" dirty="0">
                <a:solidFill>
                  <a:srgbClr val="073763"/>
                </a:solidFill>
              </a:rPr>
              <a:t>Klausymas IV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lang="lt-LT" sz="4000" b="1" dirty="0">
              <a:solidFill>
                <a:srgbClr val="073763"/>
              </a:solidFill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7B636A13-C1A1-DD76-C6CA-EBD40CD970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45" y="1059154"/>
            <a:ext cx="10149502" cy="44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67086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g1b292c815a6_0_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72347" y="5317849"/>
            <a:ext cx="1085375" cy="108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1b292c815a6_0_15"/>
          <p:cNvSpPr txBox="1"/>
          <p:nvPr/>
        </p:nvSpPr>
        <p:spPr>
          <a:xfrm>
            <a:off x="1516200" y="1004100"/>
            <a:ext cx="9408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1b292c815a6_0_15"/>
          <p:cNvSpPr txBox="1">
            <a:spLocks noGrp="1"/>
          </p:cNvSpPr>
          <p:nvPr>
            <p:ph type="title" idx="4294967295"/>
          </p:nvPr>
        </p:nvSpPr>
        <p:spPr>
          <a:xfrm>
            <a:off x="838200" y="45477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t-LT" sz="4000" b="1" dirty="0">
                <a:solidFill>
                  <a:srgbClr val="073763"/>
                </a:solidFill>
              </a:rPr>
              <a:t>Kalbėjimo užduotis III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000" b="1" dirty="0">
              <a:solidFill>
                <a:srgbClr val="073763"/>
              </a:solidFill>
            </a:endParaRPr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05428ED7-86FB-2568-1CFB-FEA44F211D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356" y="1953624"/>
            <a:ext cx="11893288" cy="210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0271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g1b292c815a6_0_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72347" y="5317849"/>
            <a:ext cx="1085375" cy="108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1b292c815a6_0_15"/>
          <p:cNvSpPr txBox="1"/>
          <p:nvPr/>
        </p:nvSpPr>
        <p:spPr>
          <a:xfrm>
            <a:off x="1516200" y="1004100"/>
            <a:ext cx="9408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1b292c815a6_0_15"/>
          <p:cNvSpPr txBox="1">
            <a:spLocks noGrp="1"/>
          </p:cNvSpPr>
          <p:nvPr>
            <p:ph type="title" idx="4294967295"/>
          </p:nvPr>
        </p:nvSpPr>
        <p:spPr>
          <a:xfrm>
            <a:off x="838200" y="3412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t-LT" sz="4000" b="1" dirty="0">
                <a:solidFill>
                  <a:srgbClr val="073763"/>
                </a:solidFill>
              </a:rPr>
              <a:t>Klausymas V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lang="lt-LT" sz="4000" b="1" dirty="0">
              <a:solidFill>
                <a:srgbClr val="073763"/>
              </a:solidFill>
            </a:endParaRPr>
          </a:p>
        </p:txBody>
      </p:sp>
      <p:pic>
        <p:nvPicPr>
          <p:cNvPr id="3" name="Picture 2" descr="A list of sales&#10;&#10;Description automatically generated with medium confidence">
            <a:extLst>
              <a:ext uri="{FF2B5EF4-FFF2-40B4-BE49-F238E27FC236}">
                <a16:creationId xmlns:a16="http://schemas.microsoft.com/office/drawing/2014/main" id="{FD9C9F36-750D-1490-3A49-B4894EA67D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676" y="1241825"/>
            <a:ext cx="11333348" cy="1791669"/>
          </a:xfrm>
          <a:prstGeom prst="rect">
            <a:avLst/>
          </a:prstGeom>
        </p:spPr>
      </p:pic>
      <p:pic>
        <p:nvPicPr>
          <p:cNvPr id="4" name="Online Media 3" descr="Kur apsistosime? (5)">
            <a:hlinkClick r:id="" action="ppaction://media"/>
            <a:extLst>
              <a:ext uri="{FF2B5EF4-FFF2-40B4-BE49-F238E27FC236}">
                <a16:creationId xmlns:a16="http://schemas.microsoft.com/office/drawing/2014/main" id="{DCE4B68C-7609-11DE-20DB-79D26EB022A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851887" y="2872197"/>
            <a:ext cx="6488226" cy="366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3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g1b292c815a6_0_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72347" y="5317849"/>
            <a:ext cx="1085375" cy="108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1b292c815a6_0_15"/>
          <p:cNvSpPr txBox="1"/>
          <p:nvPr/>
        </p:nvSpPr>
        <p:spPr>
          <a:xfrm>
            <a:off x="1516200" y="1004100"/>
            <a:ext cx="9408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1b292c815a6_0_15"/>
          <p:cNvSpPr txBox="1">
            <a:spLocks noGrp="1"/>
          </p:cNvSpPr>
          <p:nvPr>
            <p:ph type="title" idx="4294967295"/>
          </p:nvPr>
        </p:nvSpPr>
        <p:spPr>
          <a:xfrm>
            <a:off x="838200" y="3412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t-LT" sz="4000" b="1" dirty="0">
                <a:solidFill>
                  <a:srgbClr val="073763"/>
                </a:solidFill>
              </a:rPr>
              <a:t>Klausymas V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lang="lt-LT" sz="4000" b="1" dirty="0">
              <a:solidFill>
                <a:srgbClr val="073763"/>
              </a:solidFill>
            </a:endParaRPr>
          </a:p>
        </p:txBody>
      </p:sp>
      <p:pic>
        <p:nvPicPr>
          <p:cNvPr id="4" name="Online Media 3" descr="Kur apsistosime? (5)">
            <a:hlinkClick r:id="" action="ppaction://media"/>
            <a:extLst>
              <a:ext uri="{FF2B5EF4-FFF2-40B4-BE49-F238E27FC236}">
                <a16:creationId xmlns:a16="http://schemas.microsoft.com/office/drawing/2014/main" id="{DCE4B68C-7609-11DE-20DB-79D26EB022A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337042" y="4415601"/>
            <a:ext cx="3517916" cy="1987623"/>
          </a:xfrm>
          <a:prstGeom prst="rect">
            <a:avLst/>
          </a:prstGeom>
        </p:spPr>
      </p:pic>
      <p:pic>
        <p:nvPicPr>
          <p:cNvPr id="5" name="Picture 4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D2F08468-53B2-F1B6-72BA-43051B44CE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295" y="1404300"/>
            <a:ext cx="11573409" cy="294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4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g1b292c815a6_0_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72347" y="5317849"/>
            <a:ext cx="1085375" cy="108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1b292c815a6_0_15"/>
          <p:cNvSpPr txBox="1"/>
          <p:nvPr/>
        </p:nvSpPr>
        <p:spPr>
          <a:xfrm>
            <a:off x="1516200" y="1004100"/>
            <a:ext cx="9408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1b292c815a6_0_15"/>
          <p:cNvSpPr txBox="1">
            <a:spLocks noGrp="1"/>
          </p:cNvSpPr>
          <p:nvPr>
            <p:ph type="title" idx="4294967295"/>
          </p:nvPr>
        </p:nvSpPr>
        <p:spPr>
          <a:xfrm>
            <a:off x="838197" y="342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t-LT" sz="4000" b="1" dirty="0">
                <a:solidFill>
                  <a:srgbClr val="073763"/>
                </a:solidFill>
              </a:rPr>
              <a:t>Klausymas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000" b="1" dirty="0">
              <a:solidFill>
                <a:srgbClr val="073763"/>
              </a:solidFill>
            </a:endParaRPr>
          </a:p>
        </p:txBody>
      </p:sp>
      <p:pic>
        <p:nvPicPr>
          <p:cNvPr id="4" name="Picture 3" descr="A close-up of a list&#10;&#10;Description automatically generated">
            <a:extLst>
              <a:ext uri="{FF2B5EF4-FFF2-40B4-BE49-F238E27FC236}">
                <a16:creationId xmlns:a16="http://schemas.microsoft.com/office/drawing/2014/main" id="{934811A6-8A04-AFF0-B381-7A1CAADF76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8613" y="697100"/>
            <a:ext cx="9834771" cy="3187413"/>
          </a:xfrm>
          <a:prstGeom prst="rect">
            <a:avLst/>
          </a:prstGeom>
        </p:spPr>
      </p:pic>
      <p:pic>
        <p:nvPicPr>
          <p:cNvPr id="5" name="Online Media 4" descr="Kur apsistosime? (1)">
            <a:hlinkClick r:id="" action="ppaction://media"/>
            <a:extLst>
              <a:ext uri="{FF2B5EF4-FFF2-40B4-BE49-F238E27FC236}">
                <a16:creationId xmlns:a16="http://schemas.microsoft.com/office/drawing/2014/main" id="{EF4EE54F-6A17-5CC7-5CCB-F2F6513D4F3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3390218" y="3595854"/>
            <a:ext cx="5411559" cy="305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25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4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g1b292c815a6_0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2347" y="5317849"/>
            <a:ext cx="1085375" cy="108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1b292c815a6_0_15"/>
          <p:cNvSpPr txBox="1"/>
          <p:nvPr/>
        </p:nvSpPr>
        <p:spPr>
          <a:xfrm>
            <a:off x="1516200" y="1004100"/>
            <a:ext cx="9408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1b292c815a6_0_15"/>
          <p:cNvSpPr txBox="1">
            <a:spLocks noGrp="1"/>
          </p:cNvSpPr>
          <p:nvPr>
            <p:ph type="title" idx="4294967295"/>
          </p:nvPr>
        </p:nvSpPr>
        <p:spPr>
          <a:xfrm>
            <a:off x="838200" y="21951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t-LT" sz="4000" b="1" dirty="0">
                <a:solidFill>
                  <a:srgbClr val="073763"/>
                </a:solidFill>
              </a:rPr>
              <a:t>Klausymas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000" b="1" dirty="0">
              <a:solidFill>
                <a:srgbClr val="073763"/>
              </a:solidFill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E197C5D6-1ECE-1755-4C42-2058BE6758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550" y="882360"/>
            <a:ext cx="10515600" cy="443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95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g1b292c815a6_0_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72347" y="5317849"/>
            <a:ext cx="1085375" cy="108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1b292c815a6_0_15"/>
          <p:cNvSpPr txBox="1"/>
          <p:nvPr/>
        </p:nvSpPr>
        <p:spPr>
          <a:xfrm>
            <a:off x="1516200" y="1004100"/>
            <a:ext cx="9408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1b292c815a6_0_15"/>
          <p:cNvSpPr txBox="1">
            <a:spLocks noGrp="1"/>
          </p:cNvSpPr>
          <p:nvPr>
            <p:ph type="title" idx="4294967295"/>
          </p:nvPr>
        </p:nvSpPr>
        <p:spPr>
          <a:xfrm>
            <a:off x="838200" y="45477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t-LT" sz="4000" b="1" dirty="0">
                <a:solidFill>
                  <a:srgbClr val="073763"/>
                </a:solidFill>
              </a:rPr>
              <a:t>Kalbėjimo užduotis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000" b="1" dirty="0">
              <a:solidFill>
                <a:srgbClr val="07376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09FE4E-E990-EAEE-253B-CFC8D7E49DD6}"/>
              </a:ext>
            </a:extLst>
          </p:cNvPr>
          <p:cNvSpPr txBox="1"/>
          <p:nvPr/>
        </p:nvSpPr>
        <p:spPr>
          <a:xfrm>
            <a:off x="1034850" y="2090172"/>
            <a:ext cx="1037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dirty="0">
                <a:latin typeface="Calibri" panose="020F0502020204030204" pitchFamily="34" charset="0"/>
                <a:cs typeface="Calibri" panose="020F0502020204030204" pitchFamily="34" charset="0"/>
              </a:rPr>
              <a:t>Atsakykite į klausimus:</a:t>
            </a:r>
          </a:p>
          <a:p>
            <a:br>
              <a:rPr lang="lt-LT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lt-LT" sz="2400" dirty="0">
                <a:latin typeface="Calibri" panose="020F0502020204030204" pitchFamily="34" charset="0"/>
                <a:cs typeface="Calibri" panose="020F0502020204030204" pitchFamily="34" charset="0"/>
              </a:rPr>
              <a:t>1. Kur jūs apsistojate, kai keliaujate?</a:t>
            </a:r>
          </a:p>
          <a:p>
            <a:r>
              <a:rPr lang="lt-LT" sz="2400" dirty="0">
                <a:latin typeface="Calibri" panose="020F0502020204030204" pitchFamily="34" charset="0"/>
                <a:cs typeface="Calibri" panose="020F0502020204030204" pitchFamily="34" charset="0"/>
              </a:rPr>
              <a:t>2. Kiek brangiausiai/pigiausiai kainavo jūsų viešbutis/nakvynė kitoje šalyje?</a:t>
            </a:r>
          </a:p>
          <a:p>
            <a:r>
              <a:rPr lang="lt-LT" sz="2400" dirty="0">
                <a:latin typeface="Calibri" panose="020F0502020204030204" pitchFamily="34" charset="0"/>
                <a:cs typeface="Calibri" panose="020F0502020204030204" pitchFamily="34" charset="0"/>
              </a:rPr>
              <a:t>3. Prieš kiek laiko, jūsų nuomone, reikia rezervuoti kambarį viešbutyje?</a:t>
            </a:r>
          </a:p>
          <a:p>
            <a:r>
              <a:rPr lang="lt-LT" sz="2400" dirty="0">
                <a:latin typeface="Calibri" panose="020F0502020204030204" pitchFamily="34" charset="0"/>
                <a:cs typeface="Calibri" panose="020F0502020204030204" pitchFamily="34" charset="0"/>
              </a:rPr>
              <a:t>4. Kiek laiko jūs paprastai gyvenate viešbutyje? Vieną parą/dvi/tris ... paras.</a:t>
            </a:r>
          </a:p>
          <a:p>
            <a:r>
              <a:rPr lang="lt-LT" sz="2400" dirty="0">
                <a:latin typeface="Calibri" panose="020F0502020204030204" pitchFamily="34" charset="0"/>
                <a:cs typeface="Calibri" panose="020F0502020204030204" pitchFamily="34" charset="0"/>
              </a:rPr>
              <a:t>5. Kokiame viešbutyje dažniausiai apsistojate? Kaip dažniausiai rezervuojate jį?</a:t>
            </a:r>
          </a:p>
        </p:txBody>
      </p:sp>
    </p:spTree>
    <p:extLst>
      <p:ext uri="{BB962C8B-B14F-4D97-AF65-F5344CB8AC3E}">
        <p14:creationId xmlns:p14="http://schemas.microsoft.com/office/powerpoint/2010/main" val="341409302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g1b292c815a6_0_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72347" y="5317849"/>
            <a:ext cx="1085375" cy="108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1b292c815a6_0_15"/>
          <p:cNvSpPr txBox="1"/>
          <p:nvPr/>
        </p:nvSpPr>
        <p:spPr>
          <a:xfrm>
            <a:off x="1516200" y="1004100"/>
            <a:ext cx="9408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1b292c815a6_0_15"/>
          <p:cNvSpPr txBox="1">
            <a:spLocks noGrp="1"/>
          </p:cNvSpPr>
          <p:nvPr>
            <p:ph type="title" idx="4294967295"/>
          </p:nvPr>
        </p:nvSpPr>
        <p:spPr>
          <a:xfrm>
            <a:off x="838200" y="3412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t-LT" sz="4000" b="1" dirty="0">
                <a:solidFill>
                  <a:srgbClr val="073763"/>
                </a:solidFill>
              </a:rPr>
              <a:t>Klausymas II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lang="lt-LT" sz="4000" b="1" dirty="0">
              <a:solidFill>
                <a:srgbClr val="073763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EDC192-C9CF-B9E2-625F-9E3EEE80B0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321" y="1102331"/>
            <a:ext cx="10708645" cy="2239200"/>
          </a:xfrm>
          <a:prstGeom prst="rect">
            <a:avLst/>
          </a:prstGeom>
        </p:spPr>
      </p:pic>
      <p:pic>
        <p:nvPicPr>
          <p:cNvPr id="6" name="Online Media 5" descr="Kur apsistosime? (2)">
            <a:hlinkClick r:id="" action="ppaction://media"/>
            <a:extLst>
              <a:ext uri="{FF2B5EF4-FFF2-40B4-BE49-F238E27FC236}">
                <a16:creationId xmlns:a16="http://schemas.microsoft.com/office/drawing/2014/main" id="{CB14B98B-D7F6-625B-FA17-EC26B5D2213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3204567" y="3322668"/>
            <a:ext cx="5782865" cy="326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9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4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g1b292c815a6_0_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72347" y="5317849"/>
            <a:ext cx="1085375" cy="108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1b292c815a6_0_15"/>
          <p:cNvSpPr txBox="1"/>
          <p:nvPr/>
        </p:nvSpPr>
        <p:spPr>
          <a:xfrm>
            <a:off x="1516200" y="1004100"/>
            <a:ext cx="9408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1b292c815a6_0_15"/>
          <p:cNvSpPr txBox="1">
            <a:spLocks noGrp="1"/>
          </p:cNvSpPr>
          <p:nvPr>
            <p:ph type="title" idx="4294967295"/>
          </p:nvPr>
        </p:nvSpPr>
        <p:spPr>
          <a:xfrm>
            <a:off x="838200" y="3412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t-LT" sz="4000" b="1" dirty="0">
                <a:solidFill>
                  <a:srgbClr val="073763"/>
                </a:solidFill>
              </a:rPr>
              <a:t>Klausymas II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lang="lt-LT" sz="4000" b="1" dirty="0">
              <a:solidFill>
                <a:srgbClr val="073763"/>
              </a:solidFill>
            </a:endParaRPr>
          </a:p>
        </p:txBody>
      </p:sp>
      <p:pic>
        <p:nvPicPr>
          <p:cNvPr id="6" name="Online Media 5" descr="Kur apsistosime? (2)">
            <a:hlinkClick r:id="" action="ppaction://media"/>
            <a:extLst>
              <a:ext uri="{FF2B5EF4-FFF2-40B4-BE49-F238E27FC236}">
                <a16:creationId xmlns:a16="http://schemas.microsoft.com/office/drawing/2014/main" id="{CB14B98B-D7F6-625B-FA17-EC26B5D2213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343139" y="4715370"/>
            <a:ext cx="3505722" cy="1980733"/>
          </a:xfrm>
          <a:prstGeom prst="rect">
            <a:avLst/>
          </a:prstGeom>
        </p:spPr>
      </p:pic>
      <p:pic>
        <p:nvPicPr>
          <p:cNvPr id="4" name="Picture 3" descr="A white text with black text&#10;&#10;Description automatically generated">
            <a:extLst>
              <a:ext uri="{FF2B5EF4-FFF2-40B4-BE49-F238E27FC236}">
                <a16:creationId xmlns:a16="http://schemas.microsoft.com/office/drawing/2014/main" id="{E41A5812-E89C-C77F-6457-0E27FE1344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4150" y="1336311"/>
            <a:ext cx="7772400" cy="311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1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4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g1b292c815a6_0_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72347" y="5317849"/>
            <a:ext cx="1085375" cy="108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1b292c815a6_0_15"/>
          <p:cNvSpPr txBox="1"/>
          <p:nvPr/>
        </p:nvSpPr>
        <p:spPr>
          <a:xfrm>
            <a:off x="1516200" y="1004100"/>
            <a:ext cx="9408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1b292c815a6_0_15"/>
          <p:cNvSpPr txBox="1">
            <a:spLocks noGrp="1"/>
          </p:cNvSpPr>
          <p:nvPr>
            <p:ph type="title" idx="4294967295"/>
          </p:nvPr>
        </p:nvSpPr>
        <p:spPr>
          <a:xfrm>
            <a:off x="838200" y="9585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t-LT" sz="4000" b="1" dirty="0">
                <a:solidFill>
                  <a:srgbClr val="073763"/>
                </a:solidFill>
              </a:rPr>
              <a:t>Klausymas III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lang="lt-LT" sz="4000" b="1" dirty="0">
              <a:solidFill>
                <a:srgbClr val="073763"/>
              </a:solidFill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8D3F8C1A-370E-6440-C7DD-46F1430D64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8113" y="762767"/>
            <a:ext cx="8615773" cy="2409093"/>
          </a:xfrm>
          <a:prstGeom prst="rect">
            <a:avLst/>
          </a:prstGeom>
        </p:spPr>
      </p:pic>
      <p:pic>
        <p:nvPicPr>
          <p:cNvPr id="5" name="Online Media 4" descr="Kur apsistosime? (3)">
            <a:hlinkClick r:id="" action="ppaction://media"/>
            <a:extLst>
              <a:ext uri="{FF2B5EF4-FFF2-40B4-BE49-F238E27FC236}">
                <a16:creationId xmlns:a16="http://schemas.microsoft.com/office/drawing/2014/main" id="{D55B7AC0-A5FA-6AD8-07CE-F8C1D1CD715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3142974" y="3233332"/>
            <a:ext cx="6154747" cy="347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5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4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g1b292c815a6_0_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72347" y="5317849"/>
            <a:ext cx="1085375" cy="108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1b292c815a6_0_15"/>
          <p:cNvSpPr txBox="1"/>
          <p:nvPr/>
        </p:nvSpPr>
        <p:spPr>
          <a:xfrm>
            <a:off x="1516200" y="1004100"/>
            <a:ext cx="9408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1b292c815a6_0_15"/>
          <p:cNvSpPr txBox="1">
            <a:spLocks noGrp="1"/>
          </p:cNvSpPr>
          <p:nvPr>
            <p:ph type="title" idx="4294967295"/>
          </p:nvPr>
        </p:nvSpPr>
        <p:spPr>
          <a:xfrm>
            <a:off x="838200" y="9585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t-LT" sz="4000" b="1" dirty="0">
                <a:solidFill>
                  <a:srgbClr val="073763"/>
                </a:solidFill>
              </a:rPr>
              <a:t>Klausymas III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lang="lt-LT" sz="4000" b="1" dirty="0">
              <a:solidFill>
                <a:srgbClr val="073763"/>
              </a:solidFill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CDFE404B-EE37-99EF-59D8-AD30090E39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72125"/>
            <a:ext cx="9951172" cy="431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0880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g1b292c815a6_0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2347" y="5317849"/>
            <a:ext cx="1085375" cy="108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1b292c815a6_0_15"/>
          <p:cNvSpPr txBox="1"/>
          <p:nvPr/>
        </p:nvSpPr>
        <p:spPr>
          <a:xfrm>
            <a:off x="1516200" y="1004100"/>
            <a:ext cx="9408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1b292c815a6_0_15"/>
          <p:cNvSpPr txBox="1">
            <a:spLocks noGrp="1"/>
          </p:cNvSpPr>
          <p:nvPr>
            <p:ph type="title" idx="4294967295"/>
          </p:nvPr>
        </p:nvSpPr>
        <p:spPr>
          <a:xfrm>
            <a:off x="838200" y="3412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t-LT" sz="4000" b="1" dirty="0">
                <a:solidFill>
                  <a:srgbClr val="073763"/>
                </a:solidFill>
              </a:rPr>
              <a:t>Kalbėjimo užduotis II</a:t>
            </a:r>
            <a:br>
              <a:rPr lang="lt-LT" sz="4000" b="1" dirty="0">
                <a:solidFill>
                  <a:srgbClr val="073763"/>
                </a:solidFill>
              </a:rPr>
            </a:br>
            <a:r>
              <a:rPr lang="lt-LT" sz="1600" b="1" dirty="0">
                <a:solidFill>
                  <a:srgbClr val="FF0000"/>
                </a:solidFill>
              </a:rPr>
              <a:t>NAMŲ DARBAS</a:t>
            </a:r>
            <a:endParaRPr lang="lt-LT" sz="4000" b="1" dirty="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000" b="1" dirty="0">
              <a:solidFill>
                <a:srgbClr val="073763"/>
              </a:solidFill>
            </a:endParaRPr>
          </a:p>
        </p:txBody>
      </p:sp>
      <p:pic>
        <p:nvPicPr>
          <p:cNvPr id="3" name="Picture 2" descr="A questionnaire with many lines&#10;&#10;Description automatically generated with medium confidence">
            <a:extLst>
              <a:ext uri="{FF2B5EF4-FFF2-40B4-BE49-F238E27FC236}">
                <a16:creationId xmlns:a16="http://schemas.microsoft.com/office/drawing/2014/main" id="{D06B0030-1D80-00B3-C67D-F24E9902D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117626"/>
            <a:ext cx="8549711" cy="546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00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</TotalTime>
  <Words>113</Words>
  <Application>Microsoft Macintosh PowerPoint</Application>
  <PresentationFormat>Widescreen</PresentationFormat>
  <Paragraphs>26</Paragraphs>
  <Slides>15</Slides>
  <Notes>15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Raleway</vt:lpstr>
      <vt:lpstr>Arial</vt:lpstr>
      <vt:lpstr>Calibri</vt:lpstr>
      <vt:lpstr>Office Theme</vt:lpstr>
      <vt:lpstr>„Šiaurės kryptimi“ kalbų mokykla</vt:lpstr>
      <vt:lpstr>Klausymas </vt:lpstr>
      <vt:lpstr>Klausymas </vt:lpstr>
      <vt:lpstr>Kalbėjimo užduotis </vt:lpstr>
      <vt:lpstr>Klausymas II </vt:lpstr>
      <vt:lpstr>Klausymas II </vt:lpstr>
      <vt:lpstr>Klausymas III </vt:lpstr>
      <vt:lpstr>Klausymas III </vt:lpstr>
      <vt:lpstr>Kalbėjimo užduotis II NAMŲ DARBAS </vt:lpstr>
      <vt:lpstr>Klausymas IV </vt:lpstr>
      <vt:lpstr>Klausymas IV </vt:lpstr>
      <vt:lpstr>Klausymas IV </vt:lpstr>
      <vt:lpstr>Kalbėjimo užduotis III </vt:lpstr>
      <vt:lpstr>Klausymas V </vt:lpstr>
      <vt:lpstr>Klausymas V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„Šiaurės kryptimi“ kalbų mokykla</dc:title>
  <dc:creator>Jurgita Staliulioniene</dc:creator>
  <cp:lastModifiedBy>Aleksandr Poniatajev</cp:lastModifiedBy>
  <cp:revision>9</cp:revision>
  <dcterms:created xsi:type="dcterms:W3CDTF">2020-05-26T04:40:57Z</dcterms:created>
  <dcterms:modified xsi:type="dcterms:W3CDTF">2024-04-04T16:07:10Z</dcterms:modified>
</cp:coreProperties>
</file>