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75" r:id="rId5"/>
    <p:sldId id="276" r:id="rId6"/>
    <p:sldId id="269" r:id="rId7"/>
    <p:sldId id="273" r:id="rId8"/>
    <p:sldId id="27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D20D89E-EC77-464D-B43C-1B00A2F648D8}">
  <a:tblStyle styleId="{AD20D89E-EC77-464D-B43C-1B00A2F648D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54" y="1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794cfaeb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794cfaeb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794cfaeb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794cfaeb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768841934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768841934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4143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79df8b4e8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79df8b4e8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79df8b4e8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79df8b4e8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79df8b4e8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79df8b4e8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62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3600" dirty="0" smtClean="0"/>
              <a:t>U</a:t>
            </a:r>
            <a:r>
              <a:rPr lang="sv-SE" sz="3600" dirty="0" smtClean="0"/>
              <a:t>t</a:t>
            </a:r>
            <a:r>
              <a:rPr lang="lt" sz="3600" dirty="0" smtClean="0"/>
              <a:t>tal a</a:t>
            </a:r>
            <a:r>
              <a:rPr lang="sv-SE" sz="3600" dirty="0" smtClean="0"/>
              <a:t>v</a:t>
            </a:r>
            <a:r>
              <a:rPr lang="lt" sz="3600" dirty="0" smtClean="0"/>
              <a:t> </a:t>
            </a:r>
            <a:r>
              <a:rPr lang="lt" sz="3600" i="1" dirty="0"/>
              <a:t>ž</a:t>
            </a:r>
            <a:r>
              <a:rPr lang="lt" sz="3600" i="1" dirty="0" smtClean="0"/>
              <a:t>,</a:t>
            </a:r>
            <a:r>
              <a:rPr lang="sv-SE" sz="3600" i="1" dirty="0" smtClean="0"/>
              <a:t> </a:t>
            </a:r>
            <a:r>
              <a:rPr lang="lt" sz="3600" i="1" dirty="0" smtClean="0"/>
              <a:t>z</a:t>
            </a:r>
            <a:r>
              <a:rPr lang="lt" sz="3600" i="1" dirty="0"/>
              <a:t>, č, c, š, s</a:t>
            </a:r>
            <a:endParaRPr sz="3600" i="1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374275"/>
            <a:ext cx="8520600" cy="30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česnakas, citrina, zebras, ačiū, šuo, žalias, šiandien, žinutė, švedas, žiūrėti, šeštadienis, žaidžia, pasivaikščioti, angliškai, senamiestis, į svečius, koncertas, šventė, miestas, važiuoja dviračiu, sekmadienis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674EA7"/>
                </a:solidFill>
              </a:rPr>
              <a:t>į, pas - </a:t>
            </a:r>
            <a:r>
              <a:rPr lang="lt" dirty="0" smtClean="0">
                <a:solidFill>
                  <a:srgbClr val="674EA7"/>
                </a:solidFill>
              </a:rPr>
              <a:t>till, </a:t>
            </a:r>
            <a:r>
              <a:rPr lang="lt" dirty="0">
                <a:solidFill>
                  <a:srgbClr val="674EA7"/>
                </a:solidFill>
              </a:rPr>
              <a:t>hos</a:t>
            </a:r>
            <a:endParaRPr dirty="0">
              <a:solidFill>
                <a:srgbClr val="674EA7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4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į darbą, pas mamą, pas Jūratę, į </a:t>
            </a:r>
            <a:r>
              <a:rPr lang="lt" dirty="0">
                <a:solidFill>
                  <a:schemeClr val="tx1"/>
                </a:solidFill>
              </a:rPr>
              <a:t>kiną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lt" i="1" dirty="0">
                <a:solidFill>
                  <a:srgbClr val="000000"/>
                </a:solidFill>
              </a:rPr>
              <a:t>gimtadienis, oro uostas, dėdė, draugas, zoologijos sodas, </a:t>
            </a:r>
            <a:r>
              <a:rPr lang="lt" i="1" dirty="0">
                <a:solidFill>
                  <a:srgbClr val="FF0000"/>
                </a:solidFill>
              </a:rPr>
              <a:t>svečiai</a:t>
            </a:r>
            <a:r>
              <a:rPr lang="lt" i="1" dirty="0">
                <a:solidFill>
                  <a:schemeClr val="tx1"/>
                </a:solidFill>
              </a:rPr>
              <a:t>,</a:t>
            </a:r>
            <a:r>
              <a:rPr lang="lt" i="1" dirty="0">
                <a:solidFill>
                  <a:srgbClr val="000000"/>
                </a:solidFill>
              </a:rPr>
              <a:t> Gintarė</a:t>
            </a:r>
            <a:endParaRPr i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lt" dirty="0" smtClean="0">
                <a:solidFill>
                  <a:srgbClr val="000000"/>
                </a:solidFill>
              </a:rPr>
              <a:t>direkt </a:t>
            </a:r>
            <a:r>
              <a:rPr lang="lt">
                <a:solidFill>
                  <a:srgbClr val="000000"/>
                </a:solidFill>
              </a:rPr>
              <a:t>objekt </a:t>
            </a:r>
            <a:r>
              <a:rPr lang="lt" smtClean="0">
                <a:solidFill>
                  <a:srgbClr val="000000"/>
                </a:solidFill>
              </a:rPr>
              <a:t>–</a:t>
            </a:r>
            <a:r>
              <a:rPr lang="lt" smtClean="0"/>
              <a:t>    </a:t>
            </a:r>
            <a:r>
              <a:rPr lang="lt" smtClean="0">
                <a:solidFill>
                  <a:srgbClr val="38761D"/>
                </a:solidFill>
              </a:rPr>
              <a:t>  </a:t>
            </a:r>
            <a:r>
              <a:rPr lang="lt" dirty="0" smtClean="0">
                <a:solidFill>
                  <a:srgbClr val="38761D"/>
                </a:solidFill>
              </a:rPr>
              <a:t>as</a:t>
            </a:r>
            <a:r>
              <a:rPr lang="lt" dirty="0">
                <a:solidFill>
                  <a:srgbClr val="38761D"/>
                </a:solidFill>
              </a:rPr>
              <a:t>, </a:t>
            </a:r>
            <a:r>
              <a:rPr lang="lt" dirty="0" smtClean="0">
                <a:solidFill>
                  <a:srgbClr val="38761D"/>
                </a:solidFill>
              </a:rPr>
              <a:t>a – ą                                                                       </a:t>
            </a:r>
            <a:endParaRPr dirty="0">
              <a:solidFill>
                <a:srgbClr val="38761D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dirty="0">
                <a:solidFill>
                  <a:srgbClr val="38761D"/>
                </a:solidFill>
              </a:rPr>
              <a:t> </a:t>
            </a:r>
            <a:r>
              <a:rPr lang="lt" dirty="0" smtClean="0">
                <a:solidFill>
                  <a:srgbClr val="38761D"/>
                </a:solidFill>
              </a:rPr>
              <a:t>Ackusativ                  </a:t>
            </a:r>
            <a:r>
              <a:rPr lang="lt" dirty="0">
                <a:solidFill>
                  <a:srgbClr val="38761D"/>
                </a:solidFill>
              </a:rPr>
              <a:t>ė </a:t>
            </a:r>
            <a:r>
              <a:rPr lang="lt" dirty="0" smtClean="0">
                <a:solidFill>
                  <a:srgbClr val="38761D"/>
                </a:solidFill>
              </a:rPr>
              <a:t>– ę         singularis</a:t>
            </a:r>
            <a:endParaRPr dirty="0">
              <a:solidFill>
                <a:srgbClr val="38761D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dirty="0">
                <a:solidFill>
                  <a:srgbClr val="38761D"/>
                </a:solidFill>
              </a:rPr>
              <a:t>                          </a:t>
            </a:r>
            <a:r>
              <a:rPr lang="lt" dirty="0" smtClean="0">
                <a:solidFill>
                  <a:srgbClr val="38761D"/>
                </a:solidFill>
              </a:rPr>
              <a:t>   </a:t>
            </a:r>
            <a:r>
              <a:rPr lang="lt" dirty="0">
                <a:solidFill>
                  <a:srgbClr val="38761D"/>
                </a:solidFill>
              </a:rPr>
              <a:t>is, ys </a:t>
            </a:r>
            <a:r>
              <a:rPr lang="lt" dirty="0" smtClean="0">
                <a:solidFill>
                  <a:srgbClr val="38761D"/>
                </a:solidFill>
              </a:rPr>
              <a:t>– į    </a:t>
            </a:r>
            <a:endParaRPr dirty="0">
              <a:solidFill>
                <a:srgbClr val="38761D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dirty="0">
                <a:solidFill>
                  <a:schemeClr val="dk1"/>
                </a:solidFill>
              </a:rPr>
              <a:t>                           </a:t>
            </a:r>
            <a:r>
              <a:rPr lang="lt" dirty="0" smtClean="0">
                <a:solidFill>
                  <a:schemeClr val="dk1"/>
                </a:solidFill>
              </a:rPr>
              <a:t>     </a:t>
            </a:r>
            <a:r>
              <a:rPr lang="lt" dirty="0">
                <a:solidFill>
                  <a:srgbClr val="FF9900"/>
                </a:solidFill>
              </a:rPr>
              <a:t>ai </a:t>
            </a:r>
            <a:r>
              <a:rPr lang="lt" dirty="0" smtClean="0">
                <a:solidFill>
                  <a:srgbClr val="FF9900"/>
                </a:solidFill>
              </a:rPr>
              <a:t>– us</a:t>
            </a:r>
            <a:endParaRPr dirty="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dirty="0">
                <a:solidFill>
                  <a:srgbClr val="FF9900"/>
                </a:solidFill>
              </a:rPr>
              <a:t>                             </a:t>
            </a:r>
            <a:r>
              <a:rPr lang="lt" dirty="0" smtClean="0">
                <a:solidFill>
                  <a:srgbClr val="FF9900"/>
                </a:solidFill>
              </a:rPr>
              <a:t>  os – as         pluralis                                                                                                                                                                          </a:t>
            </a:r>
            <a:endParaRPr dirty="0">
              <a:solidFill>
                <a:srgbClr val="FF99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dirty="0">
                <a:solidFill>
                  <a:srgbClr val="FF9900"/>
                </a:solidFill>
              </a:rPr>
              <a:t>                            </a:t>
            </a:r>
            <a:r>
              <a:rPr lang="lt" dirty="0" smtClean="0">
                <a:solidFill>
                  <a:srgbClr val="FF9900"/>
                </a:solidFill>
              </a:rPr>
              <a:t>   </a:t>
            </a:r>
            <a:r>
              <a:rPr lang="lt" dirty="0">
                <a:solidFill>
                  <a:srgbClr val="FF9900"/>
                </a:solidFill>
              </a:rPr>
              <a:t>ės </a:t>
            </a:r>
            <a:r>
              <a:rPr lang="lt" dirty="0" smtClean="0">
                <a:solidFill>
                  <a:srgbClr val="FF9900"/>
                </a:solidFill>
              </a:rPr>
              <a:t>– es </a:t>
            </a:r>
            <a:endParaRPr dirty="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500350" y="43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674EA7"/>
                </a:solidFill>
              </a:rPr>
              <a:t>iš </a:t>
            </a:r>
            <a:r>
              <a:rPr lang="lt" dirty="0" smtClean="0">
                <a:solidFill>
                  <a:srgbClr val="674EA7"/>
                </a:solidFill>
              </a:rPr>
              <a:t>– fr</a:t>
            </a:r>
            <a:r>
              <a:rPr lang="sv-SE" dirty="0" smtClean="0">
                <a:solidFill>
                  <a:srgbClr val="674EA7"/>
                </a:solidFill>
              </a:rPr>
              <a:t>ån</a:t>
            </a:r>
            <a:r>
              <a:rPr lang="lt" dirty="0" smtClean="0"/>
              <a:t> </a:t>
            </a:r>
            <a:endParaRPr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iš nam</a:t>
            </a:r>
            <a:r>
              <a:rPr lang="lt">
                <a:solidFill>
                  <a:srgbClr val="FF0000"/>
                </a:solidFill>
              </a:rPr>
              <a:t>ų</a:t>
            </a:r>
            <a:r>
              <a:rPr lang="lt">
                <a:solidFill>
                  <a:srgbClr val="000000"/>
                </a:solidFill>
              </a:rPr>
              <a:t>, iš darb</a:t>
            </a:r>
            <a:r>
              <a:rPr lang="lt">
                <a:solidFill>
                  <a:srgbClr val="FF0000"/>
                </a:solidFill>
              </a:rPr>
              <a:t>o</a:t>
            </a:r>
            <a:endParaRPr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kin</a:t>
            </a:r>
            <a:r>
              <a:rPr lang="lt">
                <a:solidFill>
                  <a:srgbClr val="FF0000"/>
                </a:solidFill>
              </a:rPr>
              <a:t>as</a:t>
            </a:r>
            <a:r>
              <a:rPr lang="lt">
                <a:solidFill>
                  <a:srgbClr val="000000"/>
                </a:solidFill>
              </a:rPr>
              <a:t>, svečiai, gimtadienis, Anglija, opera, biblioteka, miestas, šventė, lova, gydytojas, kirpykla, draugas, parduotuvė, Maxima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Genitiv   </a:t>
            </a:r>
            <a:r>
              <a:rPr lang="lt" b="1">
                <a:solidFill>
                  <a:srgbClr val="000000"/>
                </a:solidFill>
              </a:rPr>
              <a:t>as - o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lt" b="1">
                <a:solidFill>
                  <a:srgbClr val="000000"/>
                </a:solidFill>
              </a:rPr>
              <a:t>              is - io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lt" b="1">
                <a:solidFill>
                  <a:srgbClr val="000000"/>
                </a:solidFill>
              </a:rPr>
              <a:t>              ė - ės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lt" b="1">
                <a:solidFill>
                  <a:srgbClr val="000000"/>
                </a:solidFill>
              </a:rPr>
              <a:t>              a - os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lt" b="1">
                <a:solidFill>
                  <a:srgbClr val="000000"/>
                </a:solidFill>
              </a:rPr>
              <a:t>              ai - ių</a:t>
            </a:r>
            <a:endParaRPr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Rasos diena</a:t>
            </a:r>
            <a:endParaRPr/>
          </a:p>
        </p:txBody>
      </p:sp>
      <p:graphicFrame>
        <p:nvGraphicFramePr>
          <p:cNvPr id="122" name="Google Shape;122;p24"/>
          <p:cNvGraphicFramePr/>
          <p:nvPr>
            <p:extLst/>
          </p:nvPr>
        </p:nvGraphicFramePr>
        <p:xfrm>
          <a:off x="533402" y="2000250"/>
          <a:ext cx="8174184" cy="16306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0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17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17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17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17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lt" sz="1000" b="1" dirty="0">
                          <a:solidFill>
                            <a:schemeClr val="dk1"/>
                          </a:solidFill>
                        </a:rPr>
                        <a:t>Pirmadienis</a:t>
                      </a:r>
                      <a:endParaRPr sz="10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lt" sz="1000" b="1" dirty="0">
                          <a:solidFill>
                            <a:schemeClr val="dk1"/>
                          </a:solidFill>
                        </a:rPr>
                        <a:t>Antradienis</a:t>
                      </a:r>
                      <a:endParaRPr sz="10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lt" sz="1000" b="1">
                          <a:solidFill>
                            <a:schemeClr val="dk1"/>
                          </a:solidFill>
                        </a:rPr>
                        <a:t>Trečiadienis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lt" sz="1000" b="1" dirty="0" smtClean="0">
                          <a:solidFill>
                            <a:schemeClr val="dk1"/>
                          </a:solidFill>
                        </a:rPr>
                        <a:t>Ketvirtadienis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lt" sz="1000" b="1">
                          <a:solidFill>
                            <a:schemeClr val="dk1"/>
                          </a:solidFill>
                        </a:rPr>
                        <a:t>Penktadienis</a:t>
                      </a:r>
                      <a:endParaRPr sz="10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000" b="1"/>
                        <a:t>Šeštadienis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000" b="1" dirty="0" smtClean="0"/>
                        <a:t>Sekmadienis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 b="1"/>
                        <a:t>Rytas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darbas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darbas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baseinas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darbas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darbas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kirpykla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biblioteka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 b="1"/>
                        <a:t>Diena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darbas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gydytojas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darbas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darbas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darbas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namai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namai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 b="1"/>
                        <a:t>Vakaras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miestas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pietūs/mama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 dirty="0"/>
                        <a:t>gimtadienis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namai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parduotuvė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svečiai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 dirty="0"/>
                        <a:t>koncertas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2" y="3962400"/>
            <a:ext cx="817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Kur </a:t>
            </a:r>
            <a:r>
              <a:rPr lang="en-GB" b="1" dirty="0" err="1" smtClean="0"/>
              <a:t>ji</a:t>
            </a:r>
            <a:r>
              <a:rPr lang="en-GB" b="1" dirty="0" smtClean="0"/>
              <a:t> </a:t>
            </a:r>
            <a:r>
              <a:rPr lang="en-GB" b="1" dirty="0" err="1" smtClean="0"/>
              <a:t>yra</a:t>
            </a:r>
            <a:r>
              <a:rPr lang="en-GB" b="1" dirty="0" smtClean="0"/>
              <a:t>?</a:t>
            </a:r>
            <a:r>
              <a:rPr lang="lt-LT" b="1" dirty="0" smtClean="0"/>
              <a:t> </a:t>
            </a:r>
            <a:endParaRPr lang="en-GB" b="1" dirty="0" smtClean="0"/>
          </a:p>
          <a:p>
            <a:r>
              <a:rPr lang="en-GB" b="1" dirty="0" smtClean="0"/>
              <a:t>Kur </a:t>
            </a:r>
            <a:r>
              <a:rPr lang="en-GB" b="1" dirty="0" err="1" smtClean="0"/>
              <a:t>ji</a:t>
            </a:r>
            <a:r>
              <a:rPr lang="en-GB" b="1" dirty="0" smtClean="0"/>
              <a:t> </a:t>
            </a:r>
            <a:r>
              <a:rPr lang="en-GB" b="1" dirty="0" err="1" smtClean="0"/>
              <a:t>eina</a:t>
            </a:r>
            <a:r>
              <a:rPr lang="en-GB" b="1" dirty="0" smtClean="0"/>
              <a:t>?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32578" y="4070121"/>
            <a:ext cx="4399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/>
              <a:t>į, pas + -ą eller -e </a:t>
            </a:r>
            <a:r>
              <a:rPr lang="lt-LT" b="1" dirty="0" smtClean="0"/>
              <a:t>(-</a:t>
            </a:r>
            <a:r>
              <a:rPr lang="lt-LT" b="1" dirty="0"/>
              <a:t>as), -ėje </a:t>
            </a:r>
            <a:r>
              <a:rPr lang="lt-LT" b="1" dirty="0" smtClean="0"/>
              <a:t>(-</a:t>
            </a:r>
            <a:r>
              <a:rPr lang="lt-LT" b="1" dirty="0"/>
              <a:t>ė), -oje </a:t>
            </a:r>
            <a:r>
              <a:rPr lang="lt-LT" b="1" dirty="0" smtClean="0"/>
              <a:t>(-</a:t>
            </a:r>
            <a:r>
              <a:rPr lang="lt-LT" b="1" dirty="0"/>
              <a:t>a) -uose </a:t>
            </a:r>
            <a:r>
              <a:rPr lang="lt-LT" b="1" dirty="0" smtClean="0"/>
              <a:t>(-</a:t>
            </a:r>
            <a:r>
              <a:rPr lang="lt-LT" b="1" dirty="0"/>
              <a:t>ai</a:t>
            </a:r>
            <a:r>
              <a:rPr lang="lt-LT" b="1" dirty="0" smtClean="0"/>
              <a:t>)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1929132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Rasa atostogauja</a:t>
            </a:r>
            <a:endParaRPr lang="en-GB" dirty="0"/>
          </a:p>
        </p:txBody>
      </p:sp>
      <p:graphicFrame>
        <p:nvGraphicFramePr>
          <p:cNvPr id="4" name="Google Shape;122;p24"/>
          <p:cNvGraphicFramePr/>
          <p:nvPr>
            <p:extLst/>
          </p:nvPr>
        </p:nvGraphicFramePr>
        <p:xfrm>
          <a:off x="533402" y="2000250"/>
          <a:ext cx="8174184" cy="16306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0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17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17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17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17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lt" sz="1000" b="1" dirty="0">
                          <a:solidFill>
                            <a:schemeClr val="dk1"/>
                          </a:solidFill>
                        </a:rPr>
                        <a:t>Pirmadienis</a:t>
                      </a:r>
                      <a:endParaRPr sz="10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lt" sz="1000" b="1" dirty="0">
                          <a:solidFill>
                            <a:schemeClr val="dk1"/>
                          </a:solidFill>
                        </a:rPr>
                        <a:t>Antradienis</a:t>
                      </a:r>
                      <a:endParaRPr sz="10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lt" sz="1000" b="1">
                          <a:solidFill>
                            <a:schemeClr val="dk1"/>
                          </a:solidFill>
                        </a:rPr>
                        <a:t>Trečiadienis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lt" sz="1000" b="1" dirty="0" smtClean="0">
                          <a:solidFill>
                            <a:schemeClr val="dk1"/>
                          </a:solidFill>
                        </a:rPr>
                        <a:t>Ketvirtadienis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lt" sz="1000" b="1">
                          <a:solidFill>
                            <a:schemeClr val="dk1"/>
                          </a:solidFill>
                        </a:rPr>
                        <a:t>Penktadienis</a:t>
                      </a:r>
                      <a:endParaRPr sz="10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000" b="1"/>
                        <a:t>Šeštadienis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000" b="1" dirty="0" smtClean="0"/>
                        <a:t>Sekmadienis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 b="1"/>
                        <a:t>Rytas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 b="1"/>
                        <a:t>Diena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 b="1"/>
                        <a:t>Vakaras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00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sv-SE" dirty="0"/>
              <a:t>Vilka pronomen passar varje verb?</a:t>
            </a:r>
            <a:endParaRPr dirty="0"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556728" y="1159101"/>
            <a:ext cx="8030543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lt" sz="2400" dirty="0"/>
              <a:t>važiuojate, rašo, aplanko, žiūrite, kalbu, miegi, prausiuosi, gaminame, eina, klauso, žaidžiu, valgai, ilsiuosi, skalbiate</a:t>
            </a:r>
            <a:endParaRPr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lt" dirty="0">
                <a:solidFill>
                  <a:srgbClr val="6AA84F"/>
                </a:solidFill>
              </a:rPr>
              <a:t>Namų </a:t>
            </a:r>
            <a:r>
              <a:rPr lang="lt" dirty="0" smtClean="0">
                <a:solidFill>
                  <a:srgbClr val="6AA84F"/>
                </a:solidFill>
              </a:rPr>
              <a:t>darbai: </a:t>
            </a:r>
            <a:r>
              <a:rPr lang="sv-SE" sz="2000" dirty="0">
                <a:solidFill>
                  <a:schemeClr val="bg1">
                    <a:lumMod val="50000"/>
                  </a:schemeClr>
                </a:solidFill>
              </a:rPr>
              <a:t>ändra orden inom </a:t>
            </a:r>
            <a:r>
              <a:rPr lang="sv-SE" sz="2000" dirty="0" smtClean="0">
                <a:solidFill>
                  <a:schemeClr val="bg1">
                    <a:lumMod val="50000"/>
                  </a:schemeClr>
                </a:solidFill>
              </a:rPr>
              <a:t>parentes</a:t>
            </a:r>
            <a:r>
              <a:rPr lang="lt-LT" sz="2000" dirty="0" smtClean="0">
                <a:solidFill>
                  <a:schemeClr val="bg1">
                    <a:lumMod val="50000"/>
                  </a:schemeClr>
                </a:solidFill>
              </a:rPr>
              <a:t>er</a:t>
            </a:r>
            <a:r>
              <a:rPr lang="sv-S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sz="2000" dirty="0">
                <a:solidFill>
                  <a:schemeClr val="bg1">
                    <a:lumMod val="50000"/>
                  </a:schemeClr>
                </a:solidFill>
              </a:rPr>
              <a:t>till rätt form</a:t>
            </a:r>
            <a:endParaRPr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0" name="Google Shape;160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(Penktadienis) buvau (kinas). 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Mėgstu gaminti (pusryčiai) (savaitgalis). 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Ji skalbia (drabužiai) (šeštadienis).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Albinas gamina (vakarienė), o Jūratė plauna (indai).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Aš valgau (sumuštiniai) su kumpiu ir sūriu.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Mane kviečia (gimtadienis) (šeštadienis</a:t>
            </a:r>
            <a:r>
              <a:rPr lang="lt" dirty="0" smtClean="0">
                <a:solidFill>
                  <a:srgbClr val="000000"/>
                </a:solidFill>
              </a:rPr>
              <a:t>).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Traukinys važiuoja </a:t>
            </a:r>
            <a:r>
              <a:rPr lang="lt" dirty="0" smtClean="0">
                <a:solidFill>
                  <a:srgbClr val="000000"/>
                </a:solidFill>
              </a:rPr>
              <a:t>(Kaunas</a:t>
            </a:r>
            <a:r>
              <a:rPr lang="lt" dirty="0">
                <a:solidFill>
                  <a:srgbClr val="000000"/>
                </a:solidFill>
              </a:rPr>
              <a:t>) </a:t>
            </a:r>
            <a:r>
              <a:rPr lang="lt" dirty="0" smtClean="0">
                <a:solidFill>
                  <a:srgbClr val="000000"/>
                </a:solidFill>
              </a:rPr>
              <a:t>(</a:t>
            </a:r>
            <a:r>
              <a:rPr lang="lt" dirty="0">
                <a:solidFill>
                  <a:srgbClr val="000000"/>
                </a:solidFill>
              </a:rPr>
              <a:t>Vilnius).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Einu pietauti (močiutė</a:t>
            </a:r>
            <a:r>
              <a:rPr lang="lt" dirty="0" smtClean="0">
                <a:solidFill>
                  <a:srgbClr val="000000"/>
                </a:solidFill>
              </a:rPr>
              <a:t>).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(Vakaras) buvau </a:t>
            </a:r>
            <a:r>
              <a:rPr lang="lt" dirty="0" smtClean="0">
                <a:solidFill>
                  <a:srgbClr val="000000"/>
                </a:solidFill>
              </a:rPr>
              <a:t>(namai</a:t>
            </a:r>
            <a:r>
              <a:rPr lang="lt" dirty="0">
                <a:solidFill>
                  <a:srgbClr val="000000"/>
                </a:solidFill>
              </a:rPr>
              <a:t>) ir žiūrėjau </a:t>
            </a:r>
            <a:r>
              <a:rPr lang="lt" dirty="0" smtClean="0">
                <a:solidFill>
                  <a:srgbClr val="000000"/>
                </a:solidFill>
              </a:rPr>
              <a:t>(filmas).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Vakar buvau </a:t>
            </a:r>
            <a:r>
              <a:rPr lang="lt" dirty="0" smtClean="0">
                <a:solidFill>
                  <a:srgbClr val="000000"/>
                </a:solidFill>
              </a:rPr>
              <a:t>(miestas</a:t>
            </a:r>
            <a:r>
              <a:rPr lang="lt" dirty="0">
                <a:solidFill>
                  <a:srgbClr val="000000"/>
                </a:solidFill>
              </a:rPr>
              <a:t>) su draugais.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lt" dirty="0">
                <a:solidFill>
                  <a:srgbClr val="6AA84F"/>
                </a:solidFill>
              </a:rPr>
              <a:t>Namų </a:t>
            </a:r>
            <a:r>
              <a:rPr lang="lt" dirty="0" smtClean="0">
                <a:solidFill>
                  <a:srgbClr val="6AA84F"/>
                </a:solidFill>
              </a:rPr>
              <a:t>darbai: </a:t>
            </a:r>
            <a:r>
              <a:rPr lang="sv-SE" sz="2000" dirty="0">
                <a:solidFill>
                  <a:schemeClr val="bg1">
                    <a:lumMod val="50000"/>
                  </a:schemeClr>
                </a:solidFill>
              </a:rPr>
              <a:t>ändra orden inom </a:t>
            </a:r>
            <a:r>
              <a:rPr lang="sv-SE" sz="2000" dirty="0" smtClean="0">
                <a:solidFill>
                  <a:schemeClr val="bg1">
                    <a:lumMod val="50000"/>
                  </a:schemeClr>
                </a:solidFill>
              </a:rPr>
              <a:t>parentes</a:t>
            </a:r>
            <a:r>
              <a:rPr lang="lt-LT" sz="2000" dirty="0" smtClean="0">
                <a:solidFill>
                  <a:schemeClr val="bg1">
                    <a:lumMod val="50000"/>
                  </a:schemeClr>
                </a:solidFill>
              </a:rPr>
              <a:t>er</a:t>
            </a:r>
            <a:r>
              <a:rPr lang="sv-S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v-SE" sz="2000" dirty="0">
                <a:solidFill>
                  <a:schemeClr val="bg1">
                    <a:lumMod val="50000"/>
                  </a:schemeClr>
                </a:solidFill>
              </a:rPr>
              <a:t>till rätt form</a:t>
            </a:r>
            <a:endParaRPr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6" name="Google Shape;166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Man patinka gerti (vynas) (kavinė).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Mano mama dažnai eina (opera).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Aš gyvenu (Naujininkai), o dirbu (centras</a:t>
            </a:r>
            <a:r>
              <a:rPr lang="lt" dirty="0" smtClean="0">
                <a:solidFill>
                  <a:srgbClr val="000000"/>
                </a:solidFill>
              </a:rPr>
              <a:t>).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(Rytas) aš geriu (arbata), o mano draugė mėgsta gerti (kava).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(Pirmadienis vakaras) dažniausiai aš žiūriu (televizorius).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Anglai gyvena </a:t>
            </a:r>
            <a:r>
              <a:rPr lang="lt" dirty="0" smtClean="0">
                <a:solidFill>
                  <a:srgbClr val="000000"/>
                </a:solidFill>
              </a:rPr>
              <a:t>(Anglija), norvegai - (Norvegija</a:t>
            </a:r>
            <a:r>
              <a:rPr lang="lt" dirty="0">
                <a:solidFill>
                  <a:srgbClr val="000000"/>
                </a:solidFill>
              </a:rPr>
              <a:t>), o rusai </a:t>
            </a:r>
            <a:r>
              <a:rPr lang="lt" dirty="0" smtClean="0">
                <a:solidFill>
                  <a:srgbClr val="000000"/>
                </a:solidFill>
              </a:rPr>
              <a:t>- (</a:t>
            </a:r>
            <a:r>
              <a:rPr lang="lt" dirty="0">
                <a:solidFill>
                  <a:srgbClr val="000000"/>
                </a:solidFill>
              </a:rPr>
              <a:t>Rusija).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Aš važiuosiu aplankyti mamos (Danija).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Lietuva yra (Europa), Egiptas yra (Afrika), o Kinija yra (Azija).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Norėčiau nuvykti (Kinija).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t" dirty="0">
                <a:solidFill>
                  <a:srgbClr val="000000"/>
                </a:solidFill>
              </a:rPr>
              <a:t>Tave reikia palydėti (oro uostas).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504</Words>
  <Application>Microsoft Office PowerPoint</Application>
  <PresentationFormat>On-screen Show (16:9)</PresentationFormat>
  <Paragraphs>89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Uttal av ž, z, č, c, š, s</vt:lpstr>
      <vt:lpstr>į, pas - till, hos</vt:lpstr>
      <vt:lpstr>iš – från </vt:lpstr>
      <vt:lpstr>Rasos diena</vt:lpstr>
      <vt:lpstr>Rasa atostogauja</vt:lpstr>
      <vt:lpstr>Vilka pronomen passar varje verb?</vt:lpstr>
      <vt:lpstr>Namų darbai: ändra orden inom parenteser till rätt form</vt:lpstr>
      <vt:lpstr>Namų darbai: ändra orden inom parenteser till rätt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Uttal av ž, z, č, c, š, s</dc:title>
  <cp:lastModifiedBy>Algintė Zilinskaitė</cp:lastModifiedBy>
  <cp:revision>15</cp:revision>
  <dcterms:modified xsi:type="dcterms:W3CDTF">2021-04-27T23:41:32Z</dcterms:modified>
</cp:coreProperties>
</file>