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0.xml" ContentType="application/vnd.ms-powerpoint.comments+xml"/>
  <Override PartName="/ppt/notesSlides/notesSlide3.xml" ContentType="application/vnd.openxmlformats-officedocument.presentationml.notesSlide+xml"/>
  <Override PartName="/ppt/comments/modernComment_112_536022F0.xml" ContentType="application/vnd.ms-powerpoint.comments+xml"/>
  <Override PartName="/ppt/notesSlides/notesSlide4.xml" ContentType="application/vnd.openxmlformats-officedocument.presentationml.notesSlide+xml"/>
  <Override PartName="/ppt/comments/modernComment_113_D3D579C6.xml" ContentType="application/vnd.ms-powerpoint.comments+xml"/>
  <Override PartName="/ppt/notesSlides/notesSlide5.xml" ContentType="application/vnd.openxmlformats-officedocument.presentationml.notesSlide+xml"/>
  <Override PartName="/ppt/comments/modernComment_107_0.xml" ContentType="application/vnd.ms-powerpoint.comments+xml"/>
  <Override PartName="/ppt/notesSlides/notesSlide6.xml" ContentType="application/vnd.openxmlformats-officedocument.presentationml.notesSlide+xml"/>
  <Override PartName="/ppt/comments/modernComment_11A_8C28FF5.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64" r:id="rId3"/>
    <p:sldId id="274" r:id="rId4"/>
    <p:sldId id="275" r:id="rId5"/>
    <p:sldId id="263" r:id="rId6"/>
    <p:sldId id="282" r:id="rId7"/>
    <p:sldId id="278" r:id="rId8"/>
    <p:sldId id="283" r:id="rId9"/>
  </p:sldIdLst>
  <p:sldSz cx="12192000" cy="6858000"/>
  <p:notesSz cx="6858000" cy="9144000"/>
  <p:embeddedFontLst>
    <p:embeddedFont>
      <p:font typeface="Lato" panose="020F0502020204030203" pitchFamily="34" charset="0"/>
      <p:regular r:id="rId11"/>
      <p:bold r:id="rId12"/>
      <p:italic r:id="rId13"/>
      <p:boldItalic r:id="rId14"/>
    </p:embeddedFont>
    <p:embeddedFont>
      <p:font typeface="Raleway"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CLd5ZkPm7CT5kvhe9fbpvLacOt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25646-1D6D-4348-829C-F8B4916F932E}" name="Aleksandr Poniatajev" initials="AP" userId="24a20689abd6a62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9"/>
    <p:restoredTop sz="94698"/>
  </p:normalViewPr>
  <p:slideViewPr>
    <p:cSldViewPr snapToGrid="0">
      <p:cViewPr>
        <p:scale>
          <a:sx n="129" d="100"/>
          <a:sy n="129" d="100"/>
        </p:scale>
        <p:origin x="-56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42" Type="http://customschemas.google.com/relationships/presentationmetadata" Target="metadata"/><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openxmlformats.org/officeDocument/2006/relationships/presProps" Target="presProps.xml"/></Relationships>
</file>

<file path=ppt/comments/modernComment_107_0.xml><?xml version="1.0" encoding="utf-8"?>
<p188:cmLst xmlns:a="http://schemas.openxmlformats.org/drawingml/2006/main" xmlns:r="http://schemas.openxmlformats.org/officeDocument/2006/relationships" xmlns:p188="http://schemas.microsoft.com/office/powerpoint/2018/8/main">
  <p188:cm id="{E5A4B1B8-77A6-EC4F-93CA-B1035218D6BB}" authorId="{F3925646-1D6D-4348-829C-F8B4916F932E}" created="2024-03-12T16:10:03.211">
    <pc:sldMkLst xmlns:pc="http://schemas.microsoft.com/office/powerpoint/2013/main/command">
      <pc:docMk/>
      <pc:sldMk cId="0" sldId="263"/>
    </pc:sldMkLst>
    <p188:txBody>
      <a:bodyPr/>
      <a:lstStyle/>
      <a:p>
        <a:r>
          <a:rPr lang="lt-LT"/>
          <a:t>Prašom duoti vieną indelį grietinės.
Prašom duoti pusę kepalo duonos.
Prašom duoti du šimtus gramų sūrio.
Prašom duoti tris kilogramus obuolių.
Prašom duoti dešimt bananų.
Prašom duoti dvi porcijas ledų.
Norėčiau vieno indelio grietinės.
Norėčiau pusės kepalo duonos.
Norėčiau dviejų šimtų gramų sūrio.
Norėčiau trijų kilogramų obuolių.
Norėčiau dešimt(ies) bananų.
Norėčiau dviejų porcijų ledų.
Indas - dish </a:t>
        </a:r>
      </a:p>
    </p188:txBody>
  </p188:cm>
  <p188:cm id="{648FA44D-0BC0-D046-AE25-7BA4314A2D49}" authorId="{F3925646-1D6D-4348-829C-F8B4916F932E}" created="2024-03-19T15:13:17.320">
    <pc:sldMkLst xmlns:pc="http://schemas.microsoft.com/office/powerpoint/2013/main/command">
      <pc:docMk/>
      <pc:sldMk cId="0" sldId="263"/>
    </pc:sldMkLst>
    <p188:txBody>
      <a:bodyPr/>
      <a:lstStyle/>
      <a:p>
        <a:r>
          <a:rPr lang="lt-LT"/>
          <a:t>Aš noriu keliauti į Europą. 
Mes norime namo, bet per brangu.
Jie nori pianino.
Ar tu nori arbatos ar kavos?
Jie nori laimėti pinigų. 
Plaukčiau upėje, jeigu nebūtų per šalta.
Mes norėtumėme vieno alaus, dviejų vandens ir dviejų pomidorų sulčių.
Pirkčiau tris namus, jeigu turėčiau pinigų. 
Jis galėtų pabėgioti šeštadienį, nes bus geras oras. 
Noriu grįžti namo, bet jie yra toli. 
Jie nori surengti vakarėlį. 
Aš noriu vakarieniauti šį vakarą.
Aš valgyti tortą / torto.
Prašom duoti stiklinę vandens.
Negalėtumėte duoti didesnio maišelio? 
Ar galite duoti druskos ir pipirų?
Prašom duoti druskos.
Prašom duokite keturis kilogramus bulvių.
Ar galėčiau gauti paaiškinimą?
Duokite man…. 
smaukyti
smaukytis
Laimėti - to win
Užsidirbti - to earn 
Alga (f) / Uždarbis - salary 
Didelė alga
Maža alga
Maudytis - Maudyčiausi
Plaukti 
Plaukioti
Surengti - organise 
Aš mokau / mokausi
Tu mokai / mokaisi
Jis/ji moko / mokosi
</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75F47BD2-5996-E749-9695-1EDC5F2919DE}" authorId="{F3925646-1D6D-4348-829C-F8B4916F932E}" created="2024-03-12T15:19:55.804">
    <pc:sldMkLst xmlns:pc="http://schemas.microsoft.com/office/powerpoint/2013/main/command">
      <pc:docMk/>
      <pc:sldMk cId="0" sldId="264"/>
    </pc:sldMkLst>
    <p188:replyLst>
      <p188:reply id="{40A6FA4C-1E5C-2F4E-A572-D8D497035A32}" authorId="{F3925646-1D6D-4348-829C-F8B4916F932E}" created="2024-03-12T15:20:21.224">
        <p188:txBody>
          <a:bodyPr/>
          <a:lstStyle/>
          <a:p>
            <a:r>
              <a:rPr lang="en-LT"/>
              <a:t>Šiek tiek, truputį (truputis) - a little bit </a:t>
            </a:r>
          </a:p>
        </p188:txBody>
      </p188:reply>
      <p188:reply id="{0EAC4D29-AA1B-8849-8F33-99662F481692}" authorId="{F3925646-1D6D-4348-829C-F8B4916F932E}" created="2024-03-12T15:21:36.160">
        <p188:txBody>
          <a:bodyPr/>
          <a:lstStyle/>
          <a:p>
            <a:r>
              <a:rPr lang="en-LT"/>
              <a:t>Pusantro kilogramo obuolių</a:t>
            </a:r>
          </a:p>
        </p188:txBody>
      </p188:reply>
      <p188:reply id="{DC7C7153-CA9E-5248-AA58-94421691136A}" authorId="{F3925646-1D6D-4348-829C-F8B4916F932E}" created="2024-03-12T15:24:00.444">
        <p188:txBody>
          <a:bodyPr/>
          <a:lstStyle/>
          <a:p>
            <a:r>
              <a:rPr lang="en-LT"/>
              <a:t>1 - obuolys, kriaušė
2-9 - obuoliai, kriaušės
10 - obuolių, kriaušių</a:t>
            </a:r>
          </a:p>
        </p188:txBody>
      </p188:reply>
      <p188:reply id="{9E5A319A-7C9A-BE4A-9D05-0ED4B606D84F}" authorId="{F3925646-1D6D-4348-829C-F8B4916F932E}" created="2024-03-12T15:24:29.382">
        <p188:txBody>
          <a:bodyPr/>
          <a:lstStyle/>
          <a:p>
            <a:r>
              <a:rPr lang="en-LT"/>
              <a:t>Įdėti - to put </a:t>
            </a:r>
          </a:p>
        </p188:txBody>
      </p188:reply>
    </p188:replyLst>
    <p188:txBody>
      <a:bodyPr/>
      <a:lstStyle/>
      <a:p>
        <a:r>
          <a:rPr lang="en-LT"/>
          <a:t>Keletas - a couple (countable)</a:t>
        </a:r>
      </a:p>
    </p188:txBody>
  </p188:cm>
</p188:cmLst>
</file>

<file path=ppt/comments/modernComment_112_536022F0.xml><?xml version="1.0" encoding="utf-8"?>
<p188:cmLst xmlns:a="http://schemas.openxmlformats.org/drawingml/2006/main" xmlns:r="http://schemas.openxmlformats.org/officeDocument/2006/relationships" xmlns:p188="http://schemas.microsoft.com/office/powerpoint/2018/8/main">
  <p188:cm id="{A0CE2F01-7819-8545-BBB6-CD553FAD6354}" authorId="{F3925646-1D6D-4348-829C-F8B4916F932E}" created="2024-03-12T15:29:08.665">
    <pc:sldMkLst xmlns:pc="http://schemas.microsoft.com/office/powerpoint/2013/main/command">
      <pc:docMk/>
      <pc:sldMk cId="1398809328" sldId="274"/>
    </pc:sldMkLst>
    <p188:replyLst>
      <p188:reply id="{96D24A53-F558-1741-9E89-6D10E4FC01E2}" authorId="{F3925646-1D6D-4348-829C-F8B4916F932E}" created="2024-03-12T15:30:51.019">
        <p188:txBody>
          <a:bodyPr/>
          <a:lstStyle/>
          <a:p>
            <a:r>
              <a:rPr lang="en-LT"/>
              <a:t>Kam? </a:t>
            </a:r>
          </a:p>
        </p188:txBody>
      </p188:reply>
      <p188:reply id="{2F496F54-8360-F341-9917-41623A6272C9}" authorId="{F3925646-1D6D-4348-829C-F8B4916F932E}" created="2024-03-12T15:31:11.771">
        <p188:txBody>
          <a:bodyPr/>
          <a:lstStyle/>
          <a:p>
            <a:r>
              <a:rPr lang="en-LT"/>
              <a:t>Reikia - ko? - kam?</a:t>
            </a:r>
          </a:p>
        </p188:txBody>
      </p188:reply>
      <p188:reply id="{F31F06E1-2C8E-7442-9972-384293409005}" authorId="{F3925646-1D6D-4348-829C-F8B4916F932E}" created="2024-03-12T15:32:49.087">
        <p188:txBody>
          <a:bodyPr/>
          <a:lstStyle/>
          <a:p>
            <a:r>
              <a:rPr lang="en-LT"/>
              <a:t>Pirkti - ką? 
Pirkti keturis kilogramus bulvių.
Pirkti - ko? (When I don’t say the amount)
Pirkti bulvių.</a:t>
            </a:r>
          </a:p>
        </p188:txBody>
      </p188:reply>
      <p188:reply id="{F14E6124-51BB-3E4B-AF78-33C67644477A}" authorId="{F3925646-1D6D-4348-829C-F8B4916F932E}" created="2024-03-12T15:42:08.776">
        <p188:txBody>
          <a:bodyPr/>
          <a:lstStyle/>
          <a:p>
            <a:r>
              <a:rPr lang="lt-LT"/>
              <a:t>Norėčiau vieno banano.
Man reikia trijų dėžučių arbatos. 
Pirkau du kilogramus braškių. 
</a:t>
            </a:r>
          </a:p>
        </p188:txBody>
      </p188:reply>
      <p188:reply id="{31703575-9573-3247-BE34-C92586CB6F12}" authorId="{F3925646-1D6D-4348-829C-F8B4916F932E}" created="2024-03-12T15:44:36.302">
        <p188:txBody>
          <a:bodyPr/>
          <a:lstStyle/>
          <a:p>
            <a:r>
              <a:rPr lang="lt-LT"/>
              <a:t>Norėčiau vieno litro pieno.
Reikia makaronų devyniems draugams.
Pirksiu tris kilogramus ryžių.</a:t>
            </a:r>
          </a:p>
        </p188:txBody>
      </p188:reply>
      <p188:reply id="{D9CD9839-562A-734F-ABE6-09A082AF9AE8}" authorId="{F3925646-1D6D-4348-829C-F8B4916F932E}" created="2024-03-12T15:47:31.859">
        <p188:txBody>
          <a:bodyPr/>
          <a:lstStyle/>
          <a:p>
            <a:r>
              <a:rPr lang="lt-LT"/>
              <a:t>Norėčiau daugiau vandens.
Perku pieną jam/jai.
</a:t>
            </a:r>
          </a:p>
        </p188:txBody>
      </p188:reply>
      <p188:reply id="{1F03A008-93C3-C547-9304-A52B4E554BB5}" authorId="{F3925646-1D6D-4348-829C-F8B4916F932E}" created="2024-03-12T15:49:47.461">
        <p188:txBody>
          <a:bodyPr/>
          <a:lstStyle/>
          <a:p>
            <a:r>
              <a:rPr lang="lt-LT"/>
              <a:t>Norėčiau trijų braškių.
Vakar ji nusipirko dvi picas. 
Reikia tortų keturiems broliams ir seserims.</a:t>
            </a:r>
          </a:p>
        </p188:txBody>
      </p188:reply>
      <p188:reply id="{472AB68F-DA90-354B-88FE-46C019D6AB8F}" authorId="{F3925646-1D6D-4348-829C-F8B4916F932E}" created="2024-03-12T15:52:55.338">
        <p188:txBody>
          <a:bodyPr/>
          <a:lstStyle/>
          <a:p>
            <a:r>
              <a:rPr lang="lt-LT"/>
              <a:t>Norėčiau trijų porcijų garnyro.
Reikia pagalbos dviems kolegoms.
Pirkau du kilogramus žuvies.
Garnyras - side dish </a:t>
            </a:r>
          </a:p>
        </p188:txBody>
      </p188:reply>
    </p188:replyLst>
    <p188:txBody>
      <a:bodyPr/>
      <a:lstStyle/>
      <a:p>
        <a:r>
          <a:rPr lang="en-LT"/>
          <a:t>Noriu, norėčiau - genitive case</a:t>
        </a:r>
      </a:p>
    </p188:txBody>
  </p188:cm>
</p188:cmLst>
</file>

<file path=ppt/comments/modernComment_113_D3D579C6.xml><?xml version="1.0" encoding="utf-8"?>
<p188:cmLst xmlns:a="http://schemas.openxmlformats.org/drawingml/2006/main" xmlns:r="http://schemas.openxmlformats.org/officeDocument/2006/relationships" xmlns:p188="http://schemas.microsoft.com/office/powerpoint/2018/8/main">
  <p188:cm id="{3C45F816-06DE-D444-890F-DC765151AB24}" authorId="{F3925646-1D6D-4348-829C-F8B4916F932E}" created="2024-03-12T16:00:29.101">
    <ac:deMkLst xmlns:ac="http://schemas.microsoft.com/office/drawing/2013/main/command">
      <pc:docMk xmlns:pc="http://schemas.microsoft.com/office/powerpoint/2013/main/command"/>
      <pc:sldMk xmlns:pc="http://schemas.microsoft.com/office/powerpoint/2013/main/command" cId="3553982918" sldId="275"/>
      <ac:picMk id="5" creationId="{6427F780-C970-A9BB-9CC6-1636B3A311F2}"/>
    </ac:deMkLst>
    <p188:txBody>
      <a:bodyPr/>
      <a:lstStyle/>
      <a:p>
        <a:r>
          <a:rPr lang="lt-LT"/>
          <a:t>I would like - aš norėčiau
Aš norėčiau pirkti
Aš pirkčiau žuvies, jei turėčiau pinigų. 
Tu pirktum žuvies, jei turėtum pinigų.
Ji pirktų žuvies, jei turėtų pinigų. </a:t>
        </a:r>
      </a:p>
    </p188:txBody>
  </p188:cm>
  <p188:cm id="{AB3E2FC8-C0D2-C042-9F5C-90FB5A849304}" authorId="{F3925646-1D6D-4348-829C-F8B4916F932E}" created="2024-03-12T16:00:42.561">
    <ac:deMkLst xmlns:ac="http://schemas.microsoft.com/office/drawing/2013/main/command">
      <pc:docMk xmlns:pc="http://schemas.microsoft.com/office/powerpoint/2013/main/command"/>
      <pc:sldMk xmlns:pc="http://schemas.microsoft.com/office/powerpoint/2013/main/command" cId="3553982918" sldId="275"/>
      <ac:picMk id="5" creationId="{6427F780-C970-A9BB-9CC6-1636B3A311F2}"/>
    </ac:deMkLst>
    <p188:txBody>
      <a:bodyPr/>
      <a:lstStyle/>
      <a:p>
        <a:r>
          <a:rPr lang="lt-LT"/>
          <a:t>Gal galėtum nupirkti arbatos?
Gal gali nupirkti arbatos?
Galėti - to can
Aš galiu
Tu gali
Jis/ji gali
Mes galime
Jūs galite
Jie/jos gali</a:t>
        </a:r>
      </a:p>
    </p188:txBody>
  </p188:cm>
</p188:cmLst>
</file>

<file path=ppt/comments/modernComment_11A_8C28FF5.xml><?xml version="1.0" encoding="utf-8"?>
<p188:cmLst xmlns:a="http://schemas.openxmlformats.org/drawingml/2006/main" xmlns:r="http://schemas.openxmlformats.org/officeDocument/2006/relationships" xmlns:p188="http://schemas.microsoft.com/office/powerpoint/2018/8/main">
  <p188:cm id="{166003C2-B79C-F04C-9821-6ED2EEDF793F}" authorId="{F3925646-1D6D-4348-829C-F8B4916F932E}" created="2024-03-19T16:19:58.468">
    <pc:sldMkLst xmlns:pc="http://schemas.microsoft.com/office/powerpoint/2013/main/command">
      <pc:docMk/>
      <pc:sldMk cId="146968565" sldId="282"/>
    </pc:sldMkLst>
    <p188:txBody>
      <a:bodyPr/>
      <a:lstStyle/>
      <a:p>
        <a:r>
          <a:rPr lang="lt-LT"/>
          <a:t>Dručkis - a fatty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292c815a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b292c815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292c815a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b292c815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359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292c815a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g1b292c815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78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292c815a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g1b292c815a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292c815a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g1b292c815a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559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292c815a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g1b292c815a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33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292c815a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b292c815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178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12_536022F0.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3_D3D579C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A_8C28FF5.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658762"/>
            <a:ext cx="9144000" cy="6390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lt-LT" sz="3600" b="1">
                <a:solidFill>
                  <a:srgbClr val="073763"/>
                </a:solidFill>
              </a:rPr>
              <a:t>„Šiaurės kryptimi“ kalbų mokykla</a:t>
            </a:r>
            <a:endParaRPr sz="3600" b="1">
              <a:solidFill>
                <a:srgbClr val="073763"/>
              </a:solidFill>
            </a:endParaRPr>
          </a:p>
        </p:txBody>
      </p:sp>
      <p:sp>
        <p:nvSpPr>
          <p:cNvPr id="85" name="Google Shape;85;p1"/>
          <p:cNvSpPr txBox="1">
            <a:spLocks noGrp="1"/>
          </p:cNvSpPr>
          <p:nvPr>
            <p:ph type="subTitle" idx="1"/>
          </p:nvPr>
        </p:nvSpPr>
        <p:spPr>
          <a:xfrm>
            <a:off x="1524000" y="1622323"/>
            <a:ext cx="9144000" cy="36354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r>
              <a:rPr lang="lt-LT" sz="4000" b="1" dirty="0">
                <a:solidFill>
                  <a:srgbClr val="073763"/>
                </a:solidFill>
                <a:latin typeface="Raleway"/>
                <a:ea typeface="Raleway"/>
                <a:cs typeface="Raleway"/>
                <a:sym typeface="Raleway"/>
              </a:rPr>
              <a:t>A2.2</a:t>
            </a:r>
            <a:endParaRPr sz="4000" b="1" dirty="0">
              <a:solidFill>
                <a:srgbClr val="073763"/>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None/>
            </a:pPr>
            <a:endParaRPr sz="4600" b="1" dirty="0">
              <a:solidFill>
                <a:srgbClr val="1A1A1A"/>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r>
              <a:rPr lang="sv-SE" sz="2500" dirty="0" err="1">
                <a:solidFill>
                  <a:srgbClr val="595959"/>
                </a:solidFill>
                <a:latin typeface="Lato"/>
                <a:ea typeface="Lato"/>
                <a:cs typeface="Lato"/>
                <a:sym typeface="Lato"/>
              </a:rPr>
              <a:t>Trečia</a:t>
            </a:r>
            <a:r>
              <a:rPr lang="sv-SE" sz="2500" dirty="0">
                <a:solidFill>
                  <a:srgbClr val="595959"/>
                </a:solidFill>
                <a:latin typeface="Lato"/>
                <a:ea typeface="Lato"/>
                <a:cs typeface="Lato"/>
                <a:sym typeface="Lato"/>
              </a:rPr>
              <a:t> </a:t>
            </a:r>
            <a:r>
              <a:rPr lang="sv-SE" sz="2500" dirty="0" err="1">
                <a:solidFill>
                  <a:srgbClr val="595959"/>
                </a:solidFill>
                <a:latin typeface="Lato"/>
                <a:ea typeface="Lato"/>
                <a:cs typeface="Lato"/>
                <a:sym typeface="Lato"/>
              </a:rPr>
              <a:t>pamoka</a:t>
            </a:r>
            <a:endParaRPr sz="2500" b="1" dirty="0">
              <a:solidFill>
                <a:srgbClr val="1A1A1A"/>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None/>
            </a:pPr>
            <a:endParaRPr dirty="0"/>
          </a:p>
          <a:p>
            <a:pPr marL="0" lvl="0" indent="0" algn="l" rtl="0">
              <a:lnSpc>
                <a:spcPct val="100000"/>
              </a:lnSpc>
              <a:spcBef>
                <a:spcPts val="0"/>
              </a:spcBef>
              <a:spcAft>
                <a:spcPts val="0"/>
              </a:spcAft>
              <a:buClr>
                <a:schemeClr val="dk1"/>
              </a:buClr>
              <a:buSzPts val="1100"/>
              <a:buNone/>
            </a:pPr>
            <a:endParaRPr dirty="0"/>
          </a:p>
          <a:p>
            <a:pPr marL="0" lvl="0" indent="0" algn="l" rtl="0">
              <a:lnSpc>
                <a:spcPct val="100000"/>
              </a:lnSpc>
              <a:spcBef>
                <a:spcPts val="0"/>
              </a:spcBef>
              <a:spcAft>
                <a:spcPts val="0"/>
              </a:spcAft>
              <a:buClr>
                <a:schemeClr val="dk1"/>
              </a:buClr>
              <a:buSzPts val="1100"/>
              <a:buNone/>
            </a:pPr>
            <a:r>
              <a:rPr lang="lt-LT" sz="2500" dirty="0">
                <a:solidFill>
                  <a:srgbClr val="595959"/>
                </a:solidFill>
                <a:latin typeface="Lato"/>
                <a:ea typeface="Lato"/>
                <a:cs typeface="Lato"/>
                <a:sym typeface="Lato"/>
              </a:rPr>
              <a:t>2024.03.19</a:t>
            </a:r>
            <a:endParaRPr sz="2500" dirty="0"/>
          </a:p>
        </p:txBody>
      </p:sp>
      <p:pic>
        <p:nvPicPr>
          <p:cNvPr id="86" name="Google Shape;86;p1"/>
          <p:cNvPicPr preferRelativeResize="0"/>
          <p:nvPr/>
        </p:nvPicPr>
        <p:blipFill rotWithShape="1">
          <a:blip r:embed="rId3">
            <a:alphaModFix/>
          </a:blip>
          <a:srcRect/>
          <a:stretch/>
        </p:blipFill>
        <p:spPr>
          <a:xfrm>
            <a:off x="10766477" y="5500633"/>
            <a:ext cx="867424" cy="867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1b292c815a6_0_23"/>
          <p:cNvPicPr preferRelativeResize="0"/>
          <p:nvPr/>
        </p:nvPicPr>
        <p:blipFill rotWithShape="1">
          <a:blip r:embed="rId4">
            <a:alphaModFix/>
          </a:blip>
          <a:srcRect/>
          <a:stretch/>
        </p:blipFill>
        <p:spPr>
          <a:xfrm>
            <a:off x="10993199" y="5964350"/>
            <a:ext cx="613225" cy="613225"/>
          </a:xfrm>
          <a:prstGeom prst="rect">
            <a:avLst/>
          </a:prstGeom>
          <a:noFill/>
          <a:ln>
            <a:noFill/>
          </a:ln>
        </p:spPr>
      </p:pic>
      <p:sp>
        <p:nvSpPr>
          <p:cNvPr id="143" name="Google Shape;143;g1b292c815a6_0_23"/>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a:solidFill>
                  <a:srgbClr val="073763"/>
                </a:solidFill>
              </a:rPr>
              <a:t>Gramatika</a:t>
            </a:r>
          </a:p>
          <a:p>
            <a:pPr marL="0" lvl="0" indent="0" algn="ctr" rtl="0">
              <a:lnSpc>
                <a:spcPct val="90000"/>
              </a:lnSpc>
              <a:spcBef>
                <a:spcPts val="0"/>
              </a:spcBef>
              <a:spcAft>
                <a:spcPts val="0"/>
              </a:spcAft>
              <a:buClr>
                <a:schemeClr val="dk1"/>
              </a:buClr>
              <a:buSzPts val="4400"/>
              <a:buFont typeface="Calibri"/>
              <a:buNone/>
            </a:pPr>
            <a:endParaRPr lang="lt-LT" sz="4000" b="1">
              <a:solidFill>
                <a:srgbClr val="073763"/>
              </a:solidFill>
            </a:endParaRPr>
          </a:p>
        </p:txBody>
      </p:sp>
      <p:pic>
        <p:nvPicPr>
          <p:cNvPr id="13" name="Picture 12" descr="A screenshot of a computer&#10;&#10;Description automatically generated">
            <a:extLst>
              <a:ext uri="{FF2B5EF4-FFF2-40B4-BE49-F238E27FC236}">
                <a16:creationId xmlns:a16="http://schemas.microsoft.com/office/drawing/2014/main" id="{1AFB39AB-D6ED-A396-33AC-BEF5AB2D0631}"/>
              </a:ext>
            </a:extLst>
          </p:cNvPr>
          <p:cNvPicPr>
            <a:picLocks noChangeAspect="1"/>
          </p:cNvPicPr>
          <p:nvPr/>
        </p:nvPicPr>
        <p:blipFill>
          <a:blip r:embed="rId5"/>
          <a:stretch>
            <a:fillRect/>
          </a:stretch>
        </p:blipFill>
        <p:spPr>
          <a:xfrm>
            <a:off x="1233265" y="1385759"/>
            <a:ext cx="9725470" cy="4086482"/>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1b292c815a6_0_23"/>
          <p:cNvPicPr preferRelativeResize="0"/>
          <p:nvPr/>
        </p:nvPicPr>
        <p:blipFill rotWithShape="1">
          <a:blip r:embed="rId4">
            <a:alphaModFix/>
          </a:blip>
          <a:srcRect/>
          <a:stretch/>
        </p:blipFill>
        <p:spPr>
          <a:xfrm>
            <a:off x="11047187" y="5987152"/>
            <a:ext cx="613225" cy="613225"/>
          </a:xfrm>
          <a:prstGeom prst="rect">
            <a:avLst/>
          </a:prstGeom>
          <a:noFill/>
          <a:ln>
            <a:noFill/>
          </a:ln>
        </p:spPr>
      </p:pic>
      <p:sp>
        <p:nvSpPr>
          <p:cNvPr id="143" name="Google Shape;143;g1b292c815a6_0_23"/>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Gramatika</a:t>
            </a:r>
          </a:p>
          <a:p>
            <a:pPr marL="0" lvl="0" indent="0" algn="ctr" rtl="0">
              <a:lnSpc>
                <a:spcPct val="90000"/>
              </a:lnSpc>
              <a:spcBef>
                <a:spcPts val="0"/>
              </a:spcBef>
              <a:spcAft>
                <a:spcPts val="0"/>
              </a:spcAft>
              <a:buClr>
                <a:schemeClr val="dk1"/>
              </a:buClr>
              <a:buSzPts val="4400"/>
              <a:buFont typeface="Calibri"/>
              <a:buNone/>
            </a:pPr>
            <a:endParaRPr lang="lt-LT" sz="4000" b="1" dirty="0">
              <a:solidFill>
                <a:srgbClr val="073763"/>
              </a:solidFill>
            </a:endParaRPr>
          </a:p>
        </p:txBody>
      </p:sp>
      <p:pic>
        <p:nvPicPr>
          <p:cNvPr id="9" name="Picture 8" descr="A close up of a text&#10;&#10;Description automatically generated">
            <a:extLst>
              <a:ext uri="{FF2B5EF4-FFF2-40B4-BE49-F238E27FC236}">
                <a16:creationId xmlns:a16="http://schemas.microsoft.com/office/drawing/2014/main" id="{C7D39DA5-EC4A-C497-6D09-4FBD6177D871}"/>
              </a:ext>
            </a:extLst>
          </p:cNvPr>
          <p:cNvPicPr>
            <a:picLocks noChangeAspect="1"/>
          </p:cNvPicPr>
          <p:nvPr/>
        </p:nvPicPr>
        <p:blipFill>
          <a:blip r:embed="rId5"/>
          <a:stretch>
            <a:fillRect/>
          </a:stretch>
        </p:blipFill>
        <p:spPr>
          <a:xfrm>
            <a:off x="206357" y="2170545"/>
            <a:ext cx="4619643" cy="2516909"/>
          </a:xfrm>
          <a:prstGeom prst="rect">
            <a:avLst/>
          </a:prstGeom>
        </p:spPr>
      </p:pic>
      <p:pic>
        <p:nvPicPr>
          <p:cNvPr id="11" name="Picture 10" descr="A table with black text&#10;&#10;Description automatically generated">
            <a:extLst>
              <a:ext uri="{FF2B5EF4-FFF2-40B4-BE49-F238E27FC236}">
                <a16:creationId xmlns:a16="http://schemas.microsoft.com/office/drawing/2014/main" id="{464B08A1-6274-0BC0-2B7E-C549D4BE00BF}"/>
              </a:ext>
            </a:extLst>
          </p:cNvPr>
          <p:cNvPicPr>
            <a:picLocks noChangeAspect="1"/>
          </p:cNvPicPr>
          <p:nvPr/>
        </p:nvPicPr>
        <p:blipFill>
          <a:blip r:embed="rId6"/>
          <a:stretch>
            <a:fillRect/>
          </a:stretch>
        </p:blipFill>
        <p:spPr>
          <a:xfrm>
            <a:off x="4619643" y="1027975"/>
            <a:ext cx="7366000" cy="2667000"/>
          </a:xfrm>
          <a:prstGeom prst="rect">
            <a:avLst/>
          </a:prstGeom>
        </p:spPr>
      </p:pic>
      <p:pic>
        <p:nvPicPr>
          <p:cNvPr id="14" name="Picture 13" descr="A table with black text&#10;&#10;Description automatically generated">
            <a:extLst>
              <a:ext uri="{FF2B5EF4-FFF2-40B4-BE49-F238E27FC236}">
                <a16:creationId xmlns:a16="http://schemas.microsoft.com/office/drawing/2014/main" id="{8A0B4193-F7F3-F1DD-95FD-2B789BFB840E}"/>
              </a:ext>
            </a:extLst>
          </p:cNvPr>
          <p:cNvPicPr>
            <a:picLocks noChangeAspect="1"/>
          </p:cNvPicPr>
          <p:nvPr/>
        </p:nvPicPr>
        <p:blipFill>
          <a:blip r:embed="rId7"/>
          <a:stretch>
            <a:fillRect/>
          </a:stretch>
        </p:blipFill>
        <p:spPr>
          <a:xfrm>
            <a:off x="4645043" y="3495881"/>
            <a:ext cx="7340600" cy="2383146"/>
          </a:xfrm>
          <a:prstGeom prst="rect">
            <a:avLst/>
          </a:prstGeom>
        </p:spPr>
      </p:pic>
    </p:spTree>
    <p:extLst>
      <p:ext uri="{BB962C8B-B14F-4D97-AF65-F5344CB8AC3E}">
        <p14:creationId xmlns:p14="http://schemas.microsoft.com/office/powerpoint/2010/main" val="139880932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1b292c815a6_0_23"/>
          <p:cNvPicPr preferRelativeResize="0"/>
          <p:nvPr/>
        </p:nvPicPr>
        <p:blipFill rotWithShape="1">
          <a:blip r:embed="rId4">
            <a:alphaModFix/>
          </a:blip>
          <a:srcRect/>
          <a:stretch/>
        </p:blipFill>
        <p:spPr>
          <a:xfrm>
            <a:off x="10993199" y="5964350"/>
            <a:ext cx="613225" cy="613225"/>
          </a:xfrm>
          <a:prstGeom prst="rect">
            <a:avLst/>
          </a:prstGeom>
          <a:noFill/>
          <a:ln>
            <a:noFill/>
          </a:ln>
        </p:spPr>
      </p:pic>
      <p:sp>
        <p:nvSpPr>
          <p:cNvPr id="143" name="Google Shape;143;g1b292c815a6_0_23"/>
          <p:cNvSpPr txBox="1">
            <a:spLocks noGrp="1"/>
          </p:cNvSpPr>
          <p:nvPr>
            <p:ph type="title" idx="4294967295"/>
          </p:nvPr>
        </p:nvSpPr>
        <p:spPr>
          <a:xfrm>
            <a:off x="838200" y="735944"/>
            <a:ext cx="10515600" cy="61854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Gramatika</a:t>
            </a:r>
          </a:p>
          <a:p>
            <a:pPr marL="0" lvl="0" indent="0" algn="ctr" rtl="0">
              <a:lnSpc>
                <a:spcPct val="90000"/>
              </a:lnSpc>
              <a:spcBef>
                <a:spcPts val="0"/>
              </a:spcBef>
              <a:spcAft>
                <a:spcPts val="0"/>
              </a:spcAft>
              <a:buClr>
                <a:schemeClr val="dk1"/>
              </a:buClr>
              <a:buSzPts val="4400"/>
              <a:buFont typeface="Calibri"/>
              <a:buNone/>
            </a:pPr>
            <a:endParaRPr lang="lt-LT" sz="4000" b="1" dirty="0">
              <a:solidFill>
                <a:srgbClr val="073763"/>
              </a:solidFill>
            </a:endParaRPr>
          </a:p>
        </p:txBody>
      </p:sp>
      <p:pic>
        <p:nvPicPr>
          <p:cNvPr id="3" name="Picture 2" descr="A close-up of some words&#10;&#10;Description automatically generated">
            <a:extLst>
              <a:ext uri="{FF2B5EF4-FFF2-40B4-BE49-F238E27FC236}">
                <a16:creationId xmlns:a16="http://schemas.microsoft.com/office/drawing/2014/main" id="{E8644601-8468-F10A-83ED-AAB8C88735E8}"/>
              </a:ext>
            </a:extLst>
          </p:cNvPr>
          <p:cNvPicPr>
            <a:picLocks noChangeAspect="1"/>
          </p:cNvPicPr>
          <p:nvPr/>
        </p:nvPicPr>
        <p:blipFill>
          <a:blip r:embed="rId5"/>
          <a:stretch>
            <a:fillRect/>
          </a:stretch>
        </p:blipFill>
        <p:spPr>
          <a:xfrm>
            <a:off x="164399" y="2369780"/>
            <a:ext cx="3874752" cy="211843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427F780-C970-A9BB-9CC6-1636B3A311F2}"/>
              </a:ext>
            </a:extLst>
          </p:cNvPr>
          <p:cNvPicPr>
            <a:picLocks noChangeAspect="1"/>
          </p:cNvPicPr>
          <p:nvPr/>
        </p:nvPicPr>
        <p:blipFill>
          <a:blip r:embed="rId6"/>
          <a:stretch>
            <a:fillRect/>
          </a:stretch>
        </p:blipFill>
        <p:spPr>
          <a:xfrm>
            <a:off x="3757394" y="1552861"/>
            <a:ext cx="8232362" cy="3752275"/>
          </a:xfrm>
          <a:prstGeom prst="rect">
            <a:avLst/>
          </a:prstGeom>
        </p:spPr>
      </p:pic>
      <p:sp>
        <p:nvSpPr>
          <p:cNvPr id="6" name="Google Shape;143;g1b292c815a6_0_23">
            <a:extLst>
              <a:ext uri="{FF2B5EF4-FFF2-40B4-BE49-F238E27FC236}">
                <a16:creationId xmlns:a16="http://schemas.microsoft.com/office/drawing/2014/main" id="{A9A5EFA5-7429-111F-2EF0-45C864A13E67}"/>
              </a:ext>
            </a:extLst>
          </p:cNvPr>
          <p:cNvSpPr txBox="1">
            <a:spLocks/>
          </p:cNvSpPr>
          <p:nvPr/>
        </p:nvSpPr>
        <p:spPr>
          <a:xfrm>
            <a:off x="789681" y="4965659"/>
            <a:ext cx="10612638" cy="1156396"/>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endParaRPr lang="lt-LT" sz="1800" b="1" dirty="0">
              <a:solidFill>
                <a:srgbClr val="073763"/>
              </a:solidFill>
            </a:endParaRPr>
          </a:p>
          <a:p>
            <a:pPr algn="ctr"/>
            <a:r>
              <a:rPr lang="lt-LT" sz="1800" b="1" dirty="0">
                <a:solidFill>
                  <a:srgbClr val="073763"/>
                </a:solidFill>
              </a:rPr>
              <a:t>Tariamoji nuosaka (</a:t>
            </a:r>
            <a:r>
              <a:rPr lang="en-GB" sz="1800" b="1" dirty="0">
                <a:solidFill>
                  <a:srgbClr val="073763"/>
                </a:solidFill>
              </a:rPr>
              <a:t>subjunctive mood</a:t>
            </a:r>
            <a:r>
              <a:rPr lang="lt-LT" sz="1800" b="1" dirty="0">
                <a:solidFill>
                  <a:srgbClr val="073763"/>
                </a:solidFill>
              </a:rPr>
              <a:t>)</a:t>
            </a:r>
          </a:p>
          <a:p>
            <a:pPr algn="ctr"/>
            <a:r>
              <a:rPr lang="en-GB" sz="1600" b="1" dirty="0">
                <a:solidFill>
                  <a:srgbClr val="073763"/>
                </a:solidFill>
              </a:rPr>
              <a:t>Expressing an action or state which is hypothetical or anticipated rather than actual, including wishes and commands. </a:t>
            </a:r>
          </a:p>
        </p:txBody>
      </p:sp>
    </p:spTree>
    <p:extLst>
      <p:ext uri="{BB962C8B-B14F-4D97-AF65-F5344CB8AC3E}">
        <p14:creationId xmlns:p14="http://schemas.microsoft.com/office/powerpoint/2010/main" val="355398291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b292c815a6_0_15"/>
          <p:cNvPicPr preferRelativeResize="0"/>
          <p:nvPr/>
        </p:nvPicPr>
        <p:blipFill rotWithShape="1">
          <a:blip r:embed="rId4">
            <a:alphaModFix/>
          </a:blip>
          <a:srcRect/>
          <a:stretch/>
        </p:blipFill>
        <p:spPr>
          <a:xfrm>
            <a:off x="10172347" y="5317849"/>
            <a:ext cx="1085375" cy="1085375"/>
          </a:xfrm>
          <a:prstGeom prst="rect">
            <a:avLst/>
          </a:prstGeom>
          <a:noFill/>
          <a:ln>
            <a:noFill/>
          </a:ln>
        </p:spPr>
      </p:pic>
      <p:sp>
        <p:nvSpPr>
          <p:cNvPr id="134" name="Google Shape;134;g1b292c815a6_0_15"/>
          <p:cNvSpPr txBox="1"/>
          <p:nvPr/>
        </p:nvSpPr>
        <p:spPr>
          <a:xfrm>
            <a:off x="1516200" y="1004100"/>
            <a:ext cx="94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1b292c815a6_0_15"/>
          <p:cNvSpPr txBox="1">
            <a:spLocks noGrp="1"/>
          </p:cNvSpPr>
          <p:nvPr>
            <p:ph type="title" idx="4294967295"/>
          </p:nvPr>
        </p:nvSpPr>
        <p:spPr>
          <a:xfrm>
            <a:off x="838200" y="2793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Užduotys</a:t>
            </a:r>
            <a:endParaRPr sz="4000" b="1" dirty="0">
              <a:solidFill>
                <a:srgbClr val="073763"/>
              </a:solidFill>
            </a:endParaRPr>
          </a:p>
          <a:p>
            <a:pPr marL="0" lvl="0" indent="0" algn="ctr" rtl="0">
              <a:lnSpc>
                <a:spcPct val="90000"/>
              </a:lnSpc>
              <a:spcBef>
                <a:spcPts val="0"/>
              </a:spcBef>
              <a:spcAft>
                <a:spcPts val="0"/>
              </a:spcAft>
              <a:buClr>
                <a:schemeClr val="dk1"/>
              </a:buClr>
              <a:buSzPts val="4400"/>
              <a:buFont typeface="Calibri"/>
              <a:buNone/>
            </a:pPr>
            <a:endParaRPr sz="4000" b="1" dirty="0">
              <a:solidFill>
                <a:srgbClr val="073763"/>
              </a:solidFill>
            </a:endParaRPr>
          </a:p>
        </p:txBody>
      </p:sp>
      <p:pic>
        <p:nvPicPr>
          <p:cNvPr id="3" name="Picture 2" descr="A screenshot of a computer&#10;&#10;Description automatically generated">
            <a:extLst>
              <a:ext uri="{FF2B5EF4-FFF2-40B4-BE49-F238E27FC236}">
                <a16:creationId xmlns:a16="http://schemas.microsoft.com/office/drawing/2014/main" id="{29DF0CDB-A51B-38E0-E830-52D6370D0EB0}"/>
              </a:ext>
            </a:extLst>
          </p:cNvPr>
          <p:cNvPicPr>
            <a:picLocks noChangeAspect="1"/>
          </p:cNvPicPr>
          <p:nvPr/>
        </p:nvPicPr>
        <p:blipFill>
          <a:blip r:embed="rId5"/>
          <a:stretch>
            <a:fillRect/>
          </a:stretch>
        </p:blipFill>
        <p:spPr>
          <a:xfrm>
            <a:off x="2298700" y="942224"/>
            <a:ext cx="7594600" cy="54610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b292c815a6_0_15"/>
          <p:cNvPicPr preferRelativeResize="0"/>
          <p:nvPr/>
        </p:nvPicPr>
        <p:blipFill rotWithShape="1">
          <a:blip r:embed="rId4">
            <a:alphaModFix/>
          </a:blip>
          <a:srcRect/>
          <a:stretch/>
        </p:blipFill>
        <p:spPr>
          <a:xfrm>
            <a:off x="10172347" y="5317849"/>
            <a:ext cx="1085375" cy="1085375"/>
          </a:xfrm>
          <a:prstGeom prst="rect">
            <a:avLst/>
          </a:prstGeom>
          <a:noFill/>
          <a:ln>
            <a:noFill/>
          </a:ln>
        </p:spPr>
      </p:pic>
      <p:sp>
        <p:nvSpPr>
          <p:cNvPr id="134" name="Google Shape;134;g1b292c815a6_0_15"/>
          <p:cNvSpPr txBox="1"/>
          <p:nvPr/>
        </p:nvSpPr>
        <p:spPr>
          <a:xfrm>
            <a:off x="1516200" y="1004100"/>
            <a:ext cx="94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1b292c815a6_0_15"/>
          <p:cNvSpPr txBox="1">
            <a:spLocks noGrp="1"/>
          </p:cNvSpPr>
          <p:nvPr>
            <p:ph type="title" idx="4294967295"/>
          </p:nvPr>
        </p:nvSpPr>
        <p:spPr>
          <a:xfrm>
            <a:off x="838200" y="2793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Užduotys</a:t>
            </a:r>
            <a:endParaRPr sz="4000" b="1" dirty="0">
              <a:solidFill>
                <a:srgbClr val="073763"/>
              </a:solidFill>
            </a:endParaRPr>
          </a:p>
          <a:p>
            <a:pPr marL="0" lvl="0" indent="0" algn="ctr" rtl="0">
              <a:lnSpc>
                <a:spcPct val="90000"/>
              </a:lnSpc>
              <a:spcBef>
                <a:spcPts val="0"/>
              </a:spcBef>
              <a:spcAft>
                <a:spcPts val="0"/>
              </a:spcAft>
              <a:buClr>
                <a:schemeClr val="dk1"/>
              </a:buClr>
              <a:buSzPts val="4400"/>
              <a:buFont typeface="Calibri"/>
              <a:buNone/>
            </a:pPr>
            <a:endParaRPr sz="4000" b="1" dirty="0">
              <a:solidFill>
                <a:srgbClr val="073763"/>
              </a:solidFill>
            </a:endParaRPr>
          </a:p>
        </p:txBody>
      </p:sp>
      <p:pic>
        <p:nvPicPr>
          <p:cNvPr id="4" name="Picture 3" descr="A page of a book&#10;&#10;Description automatically generated with medium confidence">
            <a:extLst>
              <a:ext uri="{FF2B5EF4-FFF2-40B4-BE49-F238E27FC236}">
                <a16:creationId xmlns:a16="http://schemas.microsoft.com/office/drawing/2014/main" id="{CCC597F5-B48B-7E1F-EA11-B05367BB9186}"/>
              </a:ext>
            </a:extLst>
          </p:cNvPr>
          <p:cNvPicPr>
            <a:picLocks noChangeAspect="1"/>
          </p:cNvPicPr>
          <p:nvPr/>
        </p:nvPicPr>
        <p:blipFill>
          <a:blip r:embed="rId5"/>
          <a:stretch>
            <a:fillRect/>
          </a:stretch>
        </p:blipFill>
        <p:spPr>
          <a:xfrm>
            <a:off x="838200" y="942224"/>
            <a:ext cx="8571577" cy="5844256"/>
          </a:xfrm>
          <a:prstGeom prst="rect">
            <a:avLst/>
          </a:prstGeom>
        </p:spPr>
      </p:pic>
    </p:spTree>
    <p:extLst>
      <p:ext uri="{BB962C8B-B14F-4D97-AF65-F5344CB8AC3E}">
        <p14:creationId xmlns:p14="http://schemas.microsoft.com/office/powerpoint/2010/main" val="14696856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b292c815a6_0_15"/>
          <p:cNvPicPr preferRelativeResize="0"/>
          <p:nvPr/>
        </p:nvPicPr>
        <p:blipFill rotWithShape="1">
          <a:blip r:embed="rId3">
            <a:alphaModFix/>
          </a:blip>
          <a:srcRect/>
          <a:stretch/>
        </p:blipFill>
        <p:spPr>
          <a:xfrm>
            <a:off x="10172347" y="5317849"/>
            <a:ext cx="1085375" cy="1085375"/>
          </a:xfrm>
          <a:prstGeom prst="rect">
            <a:avLst/>
          </a:prstGeom>
          <a:noFill/>
          <a:ln>
            <a:noFill/>
          </a:ln>
        </p:spPr>
      </p:pic>
      <p:sp>
        <p:nvSpPr>
          <p:cNvPr id="134" name="Google Shape;134;g1b292c815a6_0_15"/>
          <p:cNvSpPr txBox="1"/>
          <p:nvPr/>
        </p:nvSpPr>
        <p:spPr>
          <a:xfrm>
            <a:off x="1516200" y="1004100"/>
            <a:ext cx="94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1b292c815a6_0_15"/>
          <p:cNvSpPr txBox="1">
            <a:spLocks noGrp="1"/>
          </p:cNvSpPr>
          <p:nvPr>
            <p:ph type="title" idx="4294967295"/>
          </p:nvPr>
        </p:nvSpPr>
        <p:spPr>
          <a:xfrm>
            <a:off x="838200" y="2793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Užduotys</a:t>
            </a:r>
            <a:endParaRPr sz="4000" b="1" dirty="0">
              <a:solidFill>
                <a:srgbClr val="073763"/>
              </a:solidFill>
            </a:endParaRPr>
          </a:p>
          <a:p>
            <a:pPr marL="0" lvl="0" indent="0" algn="ctr" rtl="0">
              <a:lnSpc>
                <a:spcPct val="90000"/>
              </a:lnSpc>
              <a:spcBef>
                <a:spcPts val="0"/>
              </a:spcBef>
              <a:spcAft>
                <a:spcPts val="0"/>
              </a:spcAft>
              <a:buClr>
                <a:schemeClr val="dk1"/>
              </a:buClr>
              <a:buSzPts val="4400"/>
              <a:buFont typeface="Calibri"/>
              <a:buNone/>
            </a:pPr>
            <a:endParaRPr sz="4000" b="1" dirty="0">
              <a:solidFill>
                <a:srgbClr val="073763"/>
              </a:solidFill>
            </a:endParaRPr>
          </a:p>
        </p:txBody>
      </p:sp>
      <p:pic>
        <p:nvPicPr>
          <p:cNvPr id="4" name="Picture 3" descr="A close-up of a list&#10;&#10;Description automatically generated">
            <a:extLst>
              <a:ext uri="{FF2B5EF4-FFF2-40B4-BE49-F238E27FC236}">
                <a16:creationId xmlns:a16="http://schemas.microsoft.com/office/drawing/2014/main" id="{EDBB948E-BCE2-A741-8831-FCE4F7694E4B}"/>
              </a:ext>
            </a:extLst>
          </p:cNvPr>
          <p:cNvPicPr>
            <a:picLocks noChangeAspect="1"/>
          </p:cNvPicPr>
          <p:nvPr/>
        </p:nvPicPr>
        <p:blipFill>
          <a:blip r:embed="rId4"/>
          <a:stretch>
            <a:fillRect/>
          </a:stretch>
        </p:blipFill>
        <p:spPr>
          <a:xfrm>
            <a:off x="3108408" y="942224"/>
            <a:ext cx="5975184" cy="5595807"/>
          </a:xfrm>
          <a:prstGeom prst="rect">
            <a:avLst/>
          </a:prstGeom>
        </p:spPr>
      </p:pic>
    </p:spTree>
    <p:extLst>
      <p:ext uri="{BB962C8B-B14F-4D97-AF65-F5344CB8AC3E}">
        <p14:creationId xmlns:p14="http://schemas.microsoft.com/office/powerpoint/2010/main" val="358316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1b292c815a6_0_23"/>
          <p:cNvPicPr preferRelativeResize="0"/>
          <p:nvPr/>
        </p:nvPicPr>
        <p:blipFill rotWithShape="1">
          <a:blip r:embed="rId3">
            <a:alphaModFix/>
          </a:blip>
          <a:srcRect/>
          <a:stretch/>
        </p:blipFill>
        <p:spPr>
          <a:xfrm>
            <a:off x="10993199" y="5964350"/>
            <a:ext cx="613225" cy="613225"/>
          </a:xfrm>
          <a:prstGeom prst="rect">
            <a:avLst/>
          </a:prstGeom>
          <a:noFill/>
          <a:ln>
            <a:noFill/>
          </a:ln>
        </p:spPr>
      </p:pic>
      <p:sp>
        <p:nvSpPr>
          <p:cNvPr id="143" name="Google Shape;143;g1b292c815a6_0_23"/>
          <p:cNvSpPr txBox="1">
            <a:spLocks noGrp="1"/>
          </p:cNvSpPr>
          <p:nvPr>
            <p:ph type="title" idx="4294967295"/>
          </p:nvPr>
        </p:nvSpPr>
        <p:spPr>
          <a:xfrm>
            <a:off x="192911" y="280425"/>
            <a:ext cx="11806177" cy="16899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3100" b="1" dirty="0">
                <a:solidFill>
                  <a:srgbClr val="073763"/>
                </a:solidFill>
              </a:rPr>
              <a:t>Šiandien negalite nueiti į parduotuvę. </a:t>
            </a:r>
            <a:br>
              <a:rPr lang="lt-LT" sz="3100" b="1" dirty="0">
                <a:solidFill>
                  <a:srgbClr val="073763"/>
                </a:solidFill>
              </a:rPr>
            </a:br>
            <a:r>
              <a:rPr lang="lt-LT" sz="3100" b="1" dirty="0">
                <a:solidFill>
                  <a:srgbClr val="073763"/>
                </a:solidFill>
              </a:rPr>
              <a:t>Parašykite laiškelį draugui ir paprašykite jį nupirkti maisto produktų.</a:t>
            </a:r>
          </a:p>
          <a:p>
            <a:pPr marL="0" lvl="0" indent="0" algn="just" rtl="0">
              <a:lnSpc>
                <a:spcPct val="90000"/>
              </a:lnSpc>
              <a:spcBef>
                <a:spcPts val="0"/>
              </a:spcBef>
              <a:spcAft>
                <a:spcPts val="0"/>
              </a:spcAft>
              <a:buClr>
                <a:schemeClr val="dk1"/>
              </a:buClr>
              <a:buSzPts val="4400"/>
              <a:buFont typeface="Calibri"/>
              <a:buNone/>
            </a:pPr>
            <a:endParaRPr lang="lt-LT" sz="4000" b="1" dirty="0">
              <a:solidFill>
                <a:srgbClr val="073763"/>
              </a:solidFill>
            </a:endParaRPr>
          </a:p>
        </p:txBody>
      </p:sp>
      <p:pic>
        <p:nvPicPr>
          <p:cNvPr id="2" name="Picture 1" descr="A close-up of a list&#10;&#10;Description automatically generated">
            <a:extLst>
              <a:ext uri="{FF2B5EF4-FFF2-40B4-BE49-F238E27FC236}">
                <a16:creationId xmlns:a16="http://schemas.microsoft.com/office/drawing/2014/main" id="{A2C0E5F7-16E6-449C-3A9F-D62221E279CB}"/>
              </a:ext>
            </a:extLst>
          </p:cNvPr>
          <p:cNvPicPr>
            <a:picLocks noChangeAspect="1"/>
          </p:cNvPicPr>
          <p:nvPr/>
        </p:nvPicPr>
        <p:blipFill>
          <a:blip r:embed="rId4"/>
          <a:stretch>
            <a:fillRect/>
          </a:stretch>
        </p:blipFill>
        <p:spPr>
          <a:xfrm>
            <a:off x="570965" y="1278646"/>
            <a:ext cx="5525034" cy="5174238"/>
          </a:xfrm>
          <a:prstGeom prst="rect">
            <a:avLst/>
          </a:prstGeom>
        </p:spPr>
      </p:pic>
      <p:sp>
        <p:nvSpPr>
          <p:cNvPr id="3" name="Google Shape;143;g1b292c815a6_0_23">
            <a:extLst>
              <a:ext uri="{FF2B5EF4-FFF2-40B4-BE49-F238E27FC236}">
                <a16:creationId xmlns:a16="http://schemas.microsoft.com/office/drawing/2014/main" id="{2B7A5EF8-00DE-D2C5-B6FB-0489B45084AD}"/>
              </a:ext>
            </a:extLst>
          </p:cNvPr>
          <p:cNvSpPr txBox="1">
            <a:spLocks/>
          </p:cNvSpPr>
          <p:nvPr/>
        </p:nvSpPr>
        <p:spPr>
          <a:xfrm>
            <a:off x="6309720" y="1821432"/>
            <a:ext cx="4469757" cy="4631452"/>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lt-LT" sz="1600" b="1" dirty="0">
                <a:solidFill>
                  <a:srgbClr val="073763"/>
                </a:solidFill>
              </a:rPr>
              <a:t>Mindaugai,</a:t>
            </a:r>
          </a:p>
          <a:p>
            <a:pPr algn="ctr"/>
            <a:endParaRPr lang="lt-LT" sz="1600" b="1" dirty="0">
              <a:solidFill>
                <a:srgbClr val="073763"/>
              </a:solidFill>
            </a:endParaRPr>
          </a:p>
          <a:p>
            <a:r>
              <a:rPr lang="lt-LT" sz="1600" b="1" dirty="0">
                <a:solidFill>
                  <a:srgbClr val="073763"/>
                </a:solidFill>
              </a:rPr>
              <a:t>šiandien vakare ateis Andrius su Onute ir vaikais. Aš neturėsiu laiko nueiti į parduotuvę. </a:t>
            </a:r>
          </a:p>
          <a:p>
            <a:pPr algn="ctr"/>
            <a:endParaRPr lang="lt-LT" sz="1600" b="1" dirty="0">
              <a:solidFill>
                <a:srgbClr val="073763"/>
              </a:solidFill>
            </a:endParaRPr>
          </a:p>
          <a:p>
            <a:r>
              <a:rPr lang="lt-LT" sz="1600" b="1" dirty="0">
                <a:solidFill>
                  <a:srgbClr val="073763"/>
                </a:solidFill>
              </a:rPr>
              <a:t>Būk geras, nupirk maisto:</a:t>
            </a:r>
          </a:p>
          <a:p>
            <a:r>
              <a:rPr lang="lt-LT" sz="1600" b="1" i="1" dirty="0">
                <a:solidFill>
                  <a:srgbClr val="073763"/>
                </a:solidFill>
              </a:rPr>
              <a:t>kepalą duonos,</a:t>
            </a:r>
          </a:p>
          <a:p>
            <a:r>
              <a:rPr lang="lt-LT" sz="1600" b="1" i="1" dirty="0">
                <a:solidFill>
                  <a:srgbClr val="073763"/>
                </a:solidFill>
              </a:rPr>
              <a:t>pakelį pieno,</a:t>
            </a:r>
          </a:p>
          <a:p>
            <a:r>
              <a:rPr lang="lt-LT" sz="1600" b="1" i="1" dirty="0">
                <a:solidFill>
                  <a:srgbClr val="073763"/>
                </a:solidFill>
              </a:rPr>
              <a:t>tris indelius jogurto,</a:t>
            </a:r>
          </a:p>
          <a:p>
            <a:r>
              <a:rPr lang="lt-LT" sz="1600" b="1" i="1" dirty="0">
                <a:solidFill>
                  <a:srgbClr val="073763"/>
                </a:solidFill>
              </a:rPr>
              <a:t>gabalėlį sūrio,</a:t>
            </a:r>
          </a:p>
          <a:p>
            <a:r>
              <a:rPr lang="lt-LT" sz="1600" b="1" i="1" dirty="0">
                <a:solidFill>
                  <a:srgbClr val="073763"/>
                </a:solidFill>
              </a:rPr>
              <a:t>du pakelius vynuogių sulčių,</a:t>
            </a:r>
          </a:p>
          <a:p>
            <a:r>
              <a:rPr lang="lt-LT" sz="1600" b="1" i="1" dirty="0">
                <a:solidFill>
                  <a:srgbClr val="073763"/>
                </a:solidFill>
              </a:rPr>
              <a:t>butelį vandens,</a:t>
            </a:r>
          </a:p>
          <a:p>
            <a:r>
              <a:rPr lang="lt-LT" sz="1600" b="1" i="1" dirty="0">
                <a:solidFill>
                  <a:srgbClr val="073763"/>
                </a:solidFill>
              </a:rPr>
              <a:t>pusę kilogramo kumpio,</a:t>
            </a:r>
          </a:p>
          <a:p>
            <a:r>
              <a:rPr lang="lt-LT" sz="1600" b="1" i="1" dirty="0">
                <a:solidFill>
                  <a:srgbClr val="073763"/>
                </a:solidFill>
              </a:rPr>
              <a:t>dėžutę saldainių,</a:t>
            </a:r>
          </a:p>
          <a:p>
            <a:r>
              <a:rPr lang="lt-LT" sz="1600" b="1" i="1" dirty="0">
                <a:solidFill>
                  <a:srgbClr val="073763"/>
                </a:solidFill>
              </a:rPr>
              <a:t>pakelį sviesto.</a:t>
            </a:r>
          </a:p>
          <a:p>
            <a:endParaRPr lang="lt-LT" sz="1600" b="1" dirty="0">
              <a:solidFill>
                <a:srgbClr val="073763"/>
              </a:solidFill>
            </a:endParaRPr>
          </a:p>
          <a:p>
            <a:r>
              <a:rPr lang="lt-LT" sz="1600" b="1" dirty="0">
                <a:solidFill>
                  <a:srgbClr val="073763"/>
                </a:solidFill>
              </a:rPr>
              <a:t>Gal dar galėtum nueiti į turgų ir nupirkti:</a:t>
            </a:r>
          </a:p>
          <a:p>
            <a:r>
              <a:rPr lang="lt-LT" sz="1600" b="1" i="1" dirty="0">
                <a:solidFill>
                  <a:srgbClr val="073763"/>
                </a:solidFill>
              </a:rPr>
              <a:t>du kilogramus bulvių, tris kilogramus obuolių, keletą kriaušių.</a:t>
            </a:r>
          </a:p>
          <a:p>
            <a:pPr algn="ctr"/>
            <a:endParaRPr lang="lt-LT" sz="1600" b="1" dirty="0">
              <a:solidFill>
                <a:srgbClr val="073763"/>
              </a:solidFill>
            </a:endParaRPr>
          </a:p>
          <a:p>
            <a:r>
              <a:rPr lang="lt-LT" sz="1600" b="1" dirty="0">
                <a:solidFill>
                  <a:srgbClr val="073763"/>
                </a:solidFill>
              </a:rPr>
              <a:t>Labai ačiū!</a:t>
            </a:r>
          </a:p>
          <a:p>
            <a:pPr algn="ctr"/>
            <a:endParaRPr lang="lt-LT" sz="1600" b="1" dirty="0">
              <a:solidFill>
                <a:srgbClr val="073763"/>
              </a:solidFill>
            </a:endParaRPr>
          </a:p>
          <a:p>
            <a:pPr algn="r"/>
            <a:r>
              <a:rPr lang="lt-LT" sz="1600" b="1" dirty="0">
                <a:solidFill>
                  <a:srgbClr val="073763"/>
                </a:solidFill>
              </a:rPr>
              <a:t>Jolanta</a:t>
            </a:r>
          </a:p>
          <a:p>
            <a:pPr algn="just"/>
            <a:endParaRPr lang="lt-LT" sz="4000" b="1" dirty="0">
              <a:solidFill>
                <a:srgbClr val="073763"/>
              </a:solidFill>
            </a:endParaRPr>
          </a:p>
        </p:txBody>
      </p:sp>
    </p:spTree>
    <p:extLst>
      <p:ext uri="{BB962C8B-B14F-4D97-AF65-F5344CB8AC3E}">
        <p14:creationId xmlns:p14="http://schemas.microsoft.com/office/powerpoint/2010/main" val="75905180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137</Words>
  <Application>Microsoft Macintosh PowerPoint</Application>
  <PresentationFormat>Widescreen</PresentationFormat>
  <Paragraphs>38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Lato</vt:lpstr>
      <vt:lpstr>Raleway</vt:lpstr>
      <vt:lpstr>Office Theme</vt:lpstr>
      <vt:lpstr>„Šiaurės kryptimi“ kalbų mokykla</vt:lpstr>
      <vt:lpstr>Gramatika </vt:lpstr>
      <vt:lpstr>Gramatika </vt:lpstr>
      <vt:lpstr>Gramatika </vt:lpstr>
      <vt:lpstr>Užduotys </vt:lpstr>
      <vt:lpstr>Užduotys </vt:lpstr>
      <vt:lpstr>Užduotys </vt:lpstr>
      <vt:lpstr>Šiandien negalite nueiti į parduotuvę.  Parašykite laiškelį draugui ir paprašykite jį nupirkti maisto produktų.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„Šiaurės kryptimi“ kalbų mokykla</dc:title>
  <dc:creator>Jurgita Staliulioniene</dc:creator>
  <cp:lastModifiedBy>Aleksandr Poniatajev</cp:lastModifiedBy>
  <cp:revision>3</cp:revision>
  <dcterms:created xsi:type="dcterms:W3CDTF">2020-05-26T04:40:57Z</dcterms:created>
  <dcterms:modified xsi:type="dcterms:W3CDTF">2024-03-19T20:39:09Z</dcterms:modified>
</cp:coreProperties>
</file>