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modernComment_211_15822F05.xml" ContentType="application/vnd.ms-powerpoint.comments+xml"/>
  <Override PartName="/ppt/notesSlides/notesSlide26.xml" ContentType="application/vnd.openxmlformats-officedocument.presentationml.notesSlide+xml"/>
  <Override PartName="/ppt/comments/modernComment_212_8C7F1A53.xml" ContentType="application/vnd.ms-powerpoint.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modernComment_216_E5680995.xml" ContentType="application/vnd.ms-powerpoint.comments+xml"/>
  <Override PartName="/ppt/comments/modernComment_217_C35409A3.xml" ContentType="application/vnd.ms-powerpoint.comments+xml"/>
  <Override PartName="/ppt/notesSlides/notesSlide30.xml" ContentType="application/vnd.openxmlformats-officedocument.presentationml.notesSlide+xml"/>
  <Override PartName="/ppt/comments/modernComment_213_B7B4D66E.xml" ContentType="application/vnd.ms-powerpoint.comment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omments/modernComment_222_6FC84516.xml" ContentType="application/vnd.ms-powerpoint.comments+xml"/>
  <Override PartName="/ppt/comments/modernComment_221_49453190.xml" ContentType="application/vnd.ms-powerpoint.comments+xml"/>
  <Override PartName="/ppt/notesSlides/notesSlide35.xml" ContentType="application/vnd.openxmlformats-officedocument.presentationml.notesSlide+xml"/>
  <Override PartName="/ppt/comments/modernComment_224_5060286.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3"/>
  </p:notesMasterIdLst>
  <p:sldIdLst>
    <p:sldId id="256" r:id="rId2"/>
    <p:sldId id="458" r:id="rId3"/>
    <p:sldId id="468" r:id="rId4"/>
    <p:sldId id="470" r:id="rId5"/>
    <p:sldId id="472" r:id="rId6"/>
    <p:sldId id="473" r:id="rId7"/>
    <p:sldId id="448" r:id="rId8"/>
    <p:sldId id="474" r:id="rId9"/>
    <p:sldId id="476" r:id="rId10"/>
    <p:sldId id="475" r:id="rId11"/>
    <p:sldId id="477" r:id="rId12"/>
    <p:sldId id="479" r:id="rId13"/>
    <p:sldId id="480" r:id="rId14"/>
    <p:sldId id="481" r:id="rId15"/>
    <p:sldId id="489" r:id="rId16"/>
    <p:sldId id="491" r:id="rId17"/>
    <p:sldId id="483" r:id="rId18"/>
    <p:sldId id="492" r:id="rId19"/>
    <p:sldId id="493" r:id="rId20"/>
    <p:sldId id="497" r:id="rId21"/>
    <p:sldId id="485" r:id="rId22"/>
    <p:sldId id="488" r:id="rId23"/>
    <p:sldId id="499" r:id="rId24"/>
    <p:sldId id="500" r:id="rId25"/>
    <p:sldId id="494" r:id="rId26"/>
    <p:sldId id="490" r:id="rId27"/>
    <p:sldId id="498" r:id="rId28"/>
    <p:sldId id="495" r:id="rId29"/>
    <p:sldId id="496" r:id="rId30"/>
    <p:sldId id="501" r:id="rId31"/>
    <p:sldId id="503" r:id="rId32"/>
    <p:sldId id="505" r:id="rId33"/>
    <p:sldId id="504" r:id="rId34"/>
    <p:sldId id="517" r:id="rId35"/>
    <p:sldId id="509" r:id="rId36"/>
    <p:sldId id="510" r:id="rId37"/>
    <p:sldId id="511" r:id="rId38"/>
    <p:sldId id="512" r:id="rId39"/>
    <p:sldId id="513" r:id="rId40"/>
    <p:sldId id="514" r:id="rId41"/>
    <p:sldId id="516" r:id="rId42"/>
    <p:sldId id="515" r:id="rId43"/>
    <p:sldId id="518" r:id="rId44"/>
    <p:sldId id="519" r:id="rId45"/>
    <p:sldId id="521" r:id="rId46"/>
    <p:sldId id="507" r:id="rId47"/>
    <p:sldId id="522" r:id="rId48"/>
    <p:sldId id="523" r:id="rId49"/>
    <p:sldId id="524" r:id="rId50"/>
    <p:sldId id="528" r:id="rId51"/>
    <p:sldId id="529" r:id="rId52"/>
    <p:sldId id="530" r:id="rId53"/>
    <p:sldId id="532" r:id="rId54"/>
    <p:sldId id="533" r:id="rId55"/>
    <p:sldId id="534" r:id="rId56"/>
    <p:sldId id="535" r:id="rId57"/>
    <p:sldId id="531" r:id="rId58"/>
    <p:sldId id="526" r:id="rId59"/>
    <p:sldId id="537" r:id="rId60"/>
    <p:sldId id="539" r:id="rId61"/>
    <p:sldId id="540" r:id="rId62"/>
    <p:sldId id="538" r:id="rId63"/>
    <p:sldId id="541" r:id="rId64"/>
    <p:sldId id="542" r:id="rId65"/>
    <p:sldId id="544" r:id="rId66"/>
    <p:sldId id="543" r:id="rId67"/>
    <p:sldId id="546" r:id="rId68"/>
    <p:sldId id="545" r:id="rId69"/>
    <p:sldId id="547" r:id="rId70"/>
    <p:sldId id="548" r:id="rId71"/>
    <p:sldId id="549" r:id="rId72"/>
  </p:sldIdLst>
  <p:sldSz cx="12192000" cy="6858000"/>
  <p:notesSz cx="6858000" cy="9144000"/>
  <p:defaultTextStyle>
    <a:defPPr>
      <a:defRPr lang="en-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3925646-1D6D-4348-829C-F8B4916F932E}" name="Aleksandr Poniatajev" initials="AP" userId="24a20689abd6a625"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95"/>
    <p:restoredTop sz="94609"/>
  </p:normalViewPr>
  <p:slideViewPr>
    <p:cSldViewPr snapToGrid="0">
      <p:cViewPr>
        <p:scale>
          <a:sx n="129" d="100"/>
          <a:sy n="129" d="100"/>
        </p:scale>
        <p:origin x="400" y="-3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omments/modernComment_211_15822F05.xml><?xml version="1.0" encoding="utf-8"?>
<p188:cmLst xmlns:a="http://schemas.openxmlformats.org/drawingml/2006/main" xmlns:r="http://schemas.openxmlformats.org/officeDocument/2006/relationships" xmlns:p188="http://schemas.microsoft.com/office/powerpoint/2018/8/main">
  <p188:cm id="{D8897F9F-9E4E-F243-BD75-01C4328ED7E0}" authorId="{F3925646-1D6D-4348-829C-F8B4916F932E}" created="2024-04-05T15:07:29.790">
    <pc:sldMkLst xmlns:pc="http://schemas.microsoft.com/office/powerpoint/2013/main/command">
      <pc:docMk/>
      <pc:sldMk cId="360853253" sldId="529"/>
    </pc:sldMkLst>
    <p188:replyLst>
      <p188:reply id="{F7F19653-C80E-C64A-9DFA-9E065232515D}" authorId="{F3925646-1D6D-4348-829C-F8B4916F932E}" created="2024-04-05T15:10:49.698">
        <p188:txBody>
          <a:bodyPr/>
          <a:lstStyle/>
          <a:p>
            <a:r>
              <a:rPr lang="lt-LT"/>
              <a:t>Gali būti 
Galbūt </a:t>
            </a:r>
          </a:p>
        </p188:txBody>
      </p188:reply>
    </p188:replyLst>
    <p188:txBody>
      <a:bodyPr/>
      <a:lstStyle/>
      <a:p>
        <a:r>
          <a:rPr lang="lt-LT"/>
          <a:t>Jis ieško buto.
Jis ieško buto prie parko, miesto centre.
Jis ieško tylaus ir šviesaus buto, vieno arba dviejų kambarių buto.
Jis galėtų mokėti iki devynių šimtų eurų.
Jis norėtų be baldų.
Taip, jis turi šunį.</a:t>
        </a:r>
      </a:p>
    </p188:txBody>
  </p188:cm>
</p188:cmLst>
</file>

<file path=ppt/comments/modernComment_212_8C7F1A53.xml><?xml version="1.0" encoding="utf-8"?>
<p188:cmLst xmlns:a="http://schemas.openxmlformats.org/drawingml/2006/main" xmlns:r="http://schemas.openxmlformats.org/officeDocument/2006/relationships" xmlns:p188="http://schemas.microsoft.com/office/powerpoint/2018/8/main">
  <p188:cm id="{E0842CD1-EB82-2242-BDDE-1CA2B98F47A5}" authorId="{F3925646-1D6D-4348-829C-F8B4916F932E}" created="2024-04-05T15:20:32.161">
    <pc:sldMkLst xmlns:pc="http://schemas.microsoft.com/office/powerpoint/2013/main/command">
      <pc:docMk/>
      <pc:sldMk cId="2357140051" sldId="530"/>
    </pc:sldMkLst>
    <p188:txBody>
      <a:bodyPr/>
      <a:lstStyle/>
      <a:p>
        <a:r>
          <a:rPr lang="lt-LT"/>
          <a:t>Apie - around (about time)
Mokesčiai - taxes, expenses</a:t>
        </a:r>
      </a:p>
    </p188:txBody>
  </p188:cm>
</p188:cmLst>
</file>

<file path=ppt/comments/modernComment_213_B7B4D66E.xml><?xml version="1.0" encoding="utf-8"?>
<p188:cmLst xmlns:a="http://schemas.openxmlformats.org/drawingml/2006/main" xmlns:r="http://schemas.openxmlformats.org/officeDocument/2006/relationships" xmlns:p188="http://schemas.microsoft.com/office/powerpoint/2018/8/main">
  <p188:cm id="{1AE2C404-05C2-1947-8C69-93107BF6D658}" authorId="{F3925646-1D6D-4348-829C-F8B4916F932E}" created="2024-04-05T15:47:39.276">
    <pc:sldMkLst xmlns:pc="http://schemas.microsoft.com/office/powerpoint/2013/main/command">
      <pc:docMk/>
      <pc:sldMk cId="3082081902" sldId="531"/>
    </pc:sldMkLst>
    <p188:replyLst>
      <p188:reply id="{2A65111F-7788-8543-90D6-C98A954980DA}" authorId="{F3925646-1D6D-4348-829C-F8B4916F932E}" created="2024-04-05T15:50:51.374">
        <p188:txBody>
          <a:bodyPr/>
          <a:lstStyle/>
          <a:p>
            <a:r>
              <a:rPr lang="lt-LT"/>
              <a:t>Povilas eina į dušą septintą trisdešimt. Po dušo Povilas valgo pusryčius aštuntą valandą.</a:t>
            </a:r>
          </a:p>
        </p188:txBody>
      </p188:reply>
      <p188:reply id="{EDA5BDD8-A0DD-1647-8466-94E34235E1FD}" authorId="{F3925646-1D6D-4348-829C-F8B4916F932E}" created="2024-04-05T15:53:05.850">
        <p188:txBody>
          <a:bodyPr/>
          <a:lstStyle/>
          <a:p>
            <a:r>
              <a:rPr lang="lt-LT"/>
              <a:t>Povilas susitinka su savo draugais penktadienį septintą valandą vakare. </a:t>
            </a:r>
          </a:p>
        </p188:txBody>
      </p188:reply>
      <p188:reply id="{A3B1C817-AB62-D543-817B-608BB6FABBF0}" authorId="{F3925646-1D6D-4348-829C-F8B4916F932E}" created="2024-04-05T15:54:18.166">
        <p188:txBody>
          <a:bodyPr/>
          <a:lstStyle/>
          <a:p>
            <a:r>
              <a:rPr lang="lt-LT"/>
              <a:t>Povilas studijuoja šeštadienį dieną tris valandas.</a:t>
            </a:r>
          </a:p>
        </p188:txBody>
      </p188:reply>
      <p188:reply id="{4FD6FC88-CD63-0345-9E25-06FEB4E4A286}" authorId="{F3925646-1D6D-4348-829C-F8B4916F932E}" created="2024-04-05T15:55:03.334">
        <p188:txBody>
          <a:bodyPr/>
          <a:lstStyle/>
          <a:p>
            <a:r>
              <a:rPr lang="lt-LT"/>
              <a:t>Povilas žiūrės televizorių šeštadienį vienuoliktą valandą.</a:t>
            </a:r>
          </a:p>
        </p188:txBody>
      </p188:reply>
      <p188:reply id="{2A7715F4-2F43-E249-BF4C-BC33835E0145}" authorId="{F3925646-1D6D-4348-829C-F8B4916F932E}" created="2024-04-05T15:55:44.568">
        <p188:txBody>
          <a:bodyPr/>
          <a:lstStyle/>
          <a:p>
            <a:r>
              <a:rPr lang="lt-LT"/>
              <a:t>Povilas skaito knygą po pusryčių sekmadienį.</a:t>
            </a:r>
          </a:p>
        </p188:txBody>
      </p188:reply>
    </p188:replyLst>
    <p188:txBody>
      <a:bodyPr/>
      <a:lstStyle/>
      <a:p>
        <a:r>
          <a:rPr lang="lt-LT"/>
          <a:t>studijos - studies</a:t>
        </a:r>
      </a:p>
    </p188:txBody>
  </p188:cm>
</p188:cmLst>
</file>

<file path=ppt/comments/modernComment_216_E5680995.xml><?xml version="1.0" encoding="utf-8"?>
<p188:cmLst xmlns:a="http://schemas.openxmlformats.org/drawingml/2006/main" xmlns:r="http://schemas.openxmlformats.org/officeDocument/2006/relationships" xmlns:p188="http://schemas.microsoft.com/office/powerpoint/2018/8/main">
  <p188:cm id="{33BA6DA1-E88F-D841-B5BC-3642BA383438}" authorId="{F3925646-1D6D-4348-829C-F8B4916F932E}" created="2024-04-05T15:35:53.375">
    <pc:sldMkLst xmlns:pc="http://schemas.microsoft.com/office/powerpoint/2013/main/command">
      <pc:docMk/>
      <pc:sldMk cId="3848800661" sldId="534"/>
    </pc:sldMkLst>
    <p188:replyLst>
      <p188:reply id="{6E74152A-DCF6-1442-B671-90B508D89A6E}" authorId="{F3925646-1D6D-4348-829C-F8B4916F932E}" created="2024-04-05T15:38:15.523">
        <p188:txBody>
          <a:bodyPr/>
          <a:lstStyle/>
          <a:p>
            <a:r>
              <a:rPr lang="lt-LT"/>
              <a:t>Mykolas gyvena penktame aukšte.
Auditorija yra antrame aukšte.
Saulė dirba septynioliktame aukšte.
Susitinkame trečiame aukšte prie auditorijos.
Kavinė yra pirmame aukšte.
Mano tėvai gyvena dešimtame aukšte.
Paulius dirba su Marija dvyliktame aukšte.
Kelintame aukšte tu gyveni?</a:t>
            </a:r>
          </a:p>
        </p188:txBody>
      </p188:reply>
    </p188:replyLst>
    <p188:txBody>
      <a:bodyPr/>
      <a:lstStyle/>
      <a:p>
        <a:r>
          <a:rPr lang="lt-LT"/>
          <a:t>Kelintas aukštas?
Kelintas eilėje?</a:t>
        </a:r>
      </a:p>
    </p188:txBody>
  </p188:cm>
</p188:cmLst>
</file>

<file path=ppt/comments/modernComment_217_C35409A3.xml><?xml version="1.0" encoding="utf-8"?>
<p188:cmLst xmlns:a="http://schemas.openxmlformats.org/drawingml/2006/main" xmlns:r="http://schemas.openxmlformats.org/officeDocument/2006/relationships" xmlns:p188="http://schemas.microsoft.com/office/powerpoint/2018/8/main">
  <p188:cm id="{042AA2D3-BC66-F540-BF13-C662207C7E65}" authorId="{F3925646-1D6D-4348-829C-F8B4916F932E}" created="2024-04-05T15:45:35.817">
    <pc:sldMkLst xmlns:pc="http://schemas.microsoft.com/office/powerpoint/2013/main/command">
      <pc:docMk/>
      <pc:sldMk cId="3277064611" sldId="535"/>
    </pc:sldMkLst>
    <p188:txBody>
      <a:bodyPr/>
      <a:lstStyle/>
      <a:p>
        <a:r>
          <a:rPr lang="lt-LT"/>
          <a:t>Mano tėvai gyvena pirmame aukšte.
Lina, labai šalta - uždaryk langą.
Televizorius jau senas. Man reikia naujo televizoriaus.
Norėčiau išsinuomoti butą netoli universiteto.
Ar sumokėjai už butą, Lukai?
Kiek kainuoja kambarys per mėnesį?
Neturiu raktų - negaliu atrakinti durų.
Jau - already
Sumokėti
Aš sumoku, sumokėjau
Tu sumoki, sumokėjai
Jis, ji sumoka, sumokėjo</a:t>
        </a:r>
      </a:p>
    </p188:txBody>
  </p188:cm>
</p188:cmLst>
</file>

<file path=ppt/comments/modernComment_221_49453190.xml><?xml version="1.0" encoding="utf-8"?>
<p188:cmLst xmlns:a="http://schemas.openxmlformats.org/drawingml/2006/main" xmlns:r="http://schemas.openxmlformats.org/officeDocument/2006/relationships" xmlns:p188="http://schemas.microsoft.com/office/powerpoint/2018/8/main">
  <p188:cm id="{5379A4A7-058C-2944-B0F8-CE11B98F8E99}" authorId="{F3925646-1D6D-4348-829C-F8B4916F932E}" created="2024-04-17T14:59:40.727">
    <pc:sldMkLst xmlns:pc="http://schemas.microsoft.com/office/powerpoint/2013/main/command">
      <pc:docMk/>
      <pc:sldMk cId="1229271440" sldId="545"/>
    </pc:sldMkLst>
    <p188:txBody>
      <a:bodyPr/>
      <a:lstStyle/>
      <a:p>
        <a:r>
          <a:rPr lang="lt-LT"/>
          <a:t>Kur yra kėdė?
Kėdė yra prie stalo. 
Kur yra šiukšlių dėžė?
Šiukšlių dėžė po stalu.
Kur yra paveikslai?
Paveikslai yra ant sienos.
Kur yra stalas?
Stalas yra ant grindų. Stalas yra prie lango.
Kur sėdi vyras?
Vyras sėdi ant fotelio.
Kur yra obuolys ir puodelis?
Obuolys ir puodelis yra ant stalo, prie lempos.
Kur yra lempos?
Lempa yra prie vyro. Lempa yra ant stalo.
Kur yra pėlė?
Pėlė yra po kėde.
</a:t>
        </a:r>
      </a:p>
    </p188:txBody>
  </p188:cm>
</p188:cmLst>
</file>

<file path=ppt/comments/modernComment_222_6FC84516.xml><?xml version="1.0" encoding="utf-8"?>
<p188:cmLst xmlns:a="http://schemas.openxmlformats.org/drawingml/2006/main" xmlns:r="http://schemas.openxmlformats.org/officeDocument/2006/relationships" xmlns:p188="http://schemas.microsoft.com/office/powerpoint/2018/8/main">
  <p188:cm id="{0A18E8AC-4313-754B-BCB5-D9037FC82051}" authorId="{F3925646-1D6D-4348-829C-F8B4916F932E}" created="2024-04-17T14:38:32.735">
    <pc:sldMkLst xmlns:pc="http://schemas.microsoft.com/office/powerpoint/2013/main/command">
      <pc:docMk/>
      <pc:sldMk cId="1875395862" sldId="546"/>
    </pc:sldMkLst>
    <p188:txBody>
      <a:bodyPr/>
      <a:lstStyle/>
      <a:p>
        <a:r>
          <a:rPr lang="lt-LT"/>
          <a:t>tylu - quiet
rūsys - celler
tvarkyti namus - to clean the house
plauti indus - to wash the dishes
išnešti šiukšles - to take out the garbage
tvarkyti (acc)
Aš tvarkau
Tu tvarkai
Jis, jis tvarko</a:t>
        </a:r>
      </a:p>
    </p188:txBody>
  </p188:cm>
</p188:cmLst>
</file>

<file path=ppt/comments/modernComment_224_5060286.xml><?xml version="1.0" encoding="utf-8"?>
<p188:cmLst xmlns:a="http://schemas.openxmlformats.org/drawingml/2006/main" xmlns:r="http://schemas.openxmlformats.org/officeDocument/2006/relationships" xmlns:p188="http://schemas.microsoft.com/office/powerpoint/2018/8/main">
  <p188:cm id="{CF0033CA-C8E0-BD4D-9864-8FCFC120D4C2}" authorId="{F3925646-1D6D-4348-829C-F8B4916F932E}" created="2024-04-17T15:16:23.017">
    <pc:sldMkLst xmlns:pc="http://schemas.microsoft.com/office/powerpoint/2013/main/command">
      <pc:docMk/>
      <pc:sldMk cId="84279942" sldId="548"/>
    </pc:sldMkLst>
    <p188:replyLst>
      <p188:reply id="{835F00A5-6A4D-C74D-B86B-4A206564C4D5}" authorId="{F3925646-1D6D-4348-829C-F8B4916F932E}" created="2024-04-17T15:23:49.874">
        <p188:txBody>
          <a:bodyPr/>
          <a:lstStyle/>
          <a:p>
            <a:r>
              <a:rPr lang="lt-LT"/>
              <a:t>Kas atsitiko? - What happened?</a:t>
            </a:r>
          </a:p>
        </p188:txBody>
      </p188:reply>
      <p188:reply id="{E6B53EE6-F749-2340-9567-C7AA785CC9DF}" authorId="{F3925646-1D6D-4348-829C-F8B4916F932E}" created="2024-04-17T15:24:16.456">
        <p188:txBody>
          <a:bodyPr/>
          <a:lstStyle/>
          <a:p>
            <a:r>
              <a:rPr lang="lt-LT"/>
              <a:t>sugesti, sugenda, sugedo - to break (when something stops working)</a:t>
            </a:r>
          </a:p>
        </p188:txBody>
      </p188:reply>
      <p188:reply id="{3DDDFBF3-FE73-1E4B-87C7-6243D36D2D33}" authorId="{F3925646-1D6D-4348-829C-F8B4916F932E}" created="2024-04-17T15:24:49.826">
        <p188:txBody>
          <a:bodyPr/>
          <a:lstStyle/>
          <a:p>
            <a:r>
              <a:rPr lang="lt-LT"/>
              <a:t>veikti, veikia, veikė - to work, to function</a:t>
            </a:r>
          </a:p>
        </p188:txBody>
      </p188:reply>
    </p188:replyLst>
    <p188:txBody>
      <a:bodyPr/>
      <a:lstStyle/>
      <a:p>
        <a:r>
          <a:rPr lang="lt-LT"/>
          <a:t>Skalbyklė - skalbimo mašina - washing maschine
Džiovyklė - drying maschine
Skalbti - to wash the clothes
Džiovinti - to dry</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t-L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B6496B-DAA2-614F-9742-C2FBF21D2188}" type="datetimeFigureOut">
              <a:rPr lang="lt-LT" smtClean="0"/>
              <a:t>2024-04-17</a:t>
            </a:fld>
            <a:endParaRPr lang="lt-L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t-L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t-L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t-L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B6079F-B06E-244B-B5FC-E9A9BC8B9296}" type="slidenum">
              <a:rPr lang="lt-LT" smtClean="0"/>
              <a:t>‹#›</a:t>
            </a:fld>
            <a:endParaRPr lang="lt-LT"/>
          </a:p>
        </p:txBody>
      </p:sp>
    </p:spTree>
    <p:extLst>
      <p:ext uri="{BB962C8B-B14F-4D97-AF65-F5344CB8AC3E}">
        <p14:creationId xmlns:p14="http://schemas.microsoft.com/office/powerpoint/2010/main" val="2402371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805c662b54_0_6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2805c662b54_0_6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FB6079F-B06E-244B-B5FC-E9A9BC8B9296}" type="slidenum">
              <a:rPr lang="lt-LT" smtClean="0"/>
              <a:t>20</a:t>
            </a:fld>
            <a:endParaRPr lang="lt-LT"/>
          </a:p>
        </p:txBody>
      </p:sp>
    </p:spTree>
    <p:extLst>
      <p:ext uri="{BB962C8B-B14F-4D97-AF65-F5344CB8AC3E}">
        <p14:creationId xmlns:p14="http://schemas.microsoft.com/office/powerpoint/2010/main" val="8297532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FB6079F-B06E-244B-B5FC-E9A9BC8B9296}" type="slidenum">
              <a:rPr lang="lt-LT" smtClean="0"/>
              <a:t>24</a:t>
            </a:fld>
            <a:endParaRPr lang="lt-LT"/>
          </a:p>
        </p:txBody>
      </p:sp>
    </p:spTree>
    <p:extLst>
      <p:ext uri="{BB962C8B-B14F-4D97-AF65-F5344CB8AC3E}">
        <p14:creationId xmlns:p14="http://schemas.microsoft.com/office/powerpoint/2010/main" val="514009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FB6079F-B06E-244B-B5FC-E9A9BC8B9296}" type="slidenum">
              <a:rPr lang="lt-LT" smtClean="0"/>
              <a:t>32</a:t>
            </a:fld>
            <a:endParaRPr lang="lt-LT"/>
          </a:p>
        </p:txBody>
      </p:sp>
    </p:spTree>
    <p:extLst>
      <p:ext uri="{BB962C8B-B14F-4D97-AF65-F5344CB8AC3E}">
        <p14:creationId xmlns:p14="http://schemas.microsoft.com/office/powerpoint/2010/main" val="25744397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FB6079F-B06E-244B-B5FC-E9A9BC8B9296}" type="slidenum">
              <a:rPr lang="lt-LT" smtClean="0"/>
              <a:t>33</a:t>
            </a:fld>
            <a:endParaRPr lang="lt-LT"/>
          </a:p>
        </p:txBody>
      </p:sp>
    </p:spTree>
    <p:extLst>
      <p:ext uri="{BB962C8B-B14F-4D97-AF65-F5344CB8AC3E}">
        <p14:creationId xmlns:p14="http://schemas.microsoft.com/office/powerpoint/2010/main" val="355351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FB6079F-B06E-244B-B5FC-E9A9BC8B9296}" type="slidenum">
              <a:rPr lang="lt-LT" smtClean="0"/>
              <a:t>35</a:t>
            </a:fld>
            <a:endParaRPr lang="lt-LT"/>
          </a:p>
        </p:txBody>
      </p:sp>
    </p:spTree>
    <p:extLst>
      <p:ext uri="{BB962C8B-B14F-4D97-AF65-F5344CB8AC3E}">
        <p14:creationId xmlns:p14="http://schemas.microsoft.com/office/powerpoint/2010/main" val="11040657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5fa9217ca3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25fa9217ca3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4687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5fa9217ca3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25fa9217ca3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88715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FB6079F-B06E-244B-B5FC-E9A9BC8B9296}" type="slidenum">
              <a:rPr lang="lt-LT" smtClean="0"/>
              <a:t>38</a:t>
            </a:fld>
            <a:endParaRPr lang="lt-LT"/>
          </a:p>
        </p:txBody>
      </p:sp>
    </p:spTree>
    <p:extLst>
      <p:ext uri="{BB962C8B-B14F-4D97-AF65-F5344CB8AC3E}">
        <p14:creationId xmlns:p14="http://schemas.microsoft.com/office/powerpoint/2010/main" val="22056066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FB6079F-B06E-244B-B5FC-E9A9BC8B9296}" type="slidenum">
              <a:rPr lang="lt-LT" smtClean="0"/>
              <a:t>39</a:t>
            </a:fld>
            <a:endParaRPr lang="lt-LT"/>
          </a:p>
        </p:txBody>
      </p:sp>
    </p:spTree>
    <p:extLst>
      <p:ext uri="{BB962C8B-B14F-4D97-AF65-F5344CB8AC3E}">
        <p14:creationId xmlns:p14="http://schemas.microsoft.com/office/powerpoint/2010/main" val="11868691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FB6079F-B06E-244B-B5FC-E9A9BC8B9296}" type="slidenum">
              <a:rPr lang="lt-LT" smtClean="0"/>
              <a:t>40</a:t>
            </a:fld>
            <a:endParaRPr lang="lt-LT"/>
          </a:p>
        </p:txBody>
      </p:sp>
    </p:spTree>
    <p:extLst>
      <p:ext uri="{BB962C8B-B14F-4D97-AF65-F5344CB8AC3E}">
        <p14:creationId xmlns:p14="http://schemas.microsoft.com/office/powerpoint/2010/main" val="1693587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286d6d4846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286d6d4846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FB6079F-B06E-244B-B5FC-E9A9BC8B9296}" type="slidenum">
              <a:rPr lang="lt-LT" smtClean="0"/>
              <a:t>44</a:t>
            </a:fld>
            <a:endParaRPr lang="lt-LT"/>
          </a:p>
        </p:txBody>
      </p:sp>
    </p:spTree>
    <p:extLst>
      <p:ext uri="{BB962C8B-B14F-4D97-AF65-F5344CB8AC3E}">
        <p14:creationId xmlns:p14="http://schemas.microsoft.com/office/powerpoint/2010/main" val="30869209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FB6079F-B06E-244B-B5FC-E9A9BC8B9296}" type="slidenum">
              <a:rPr lang="lt-LT" smtClean="0"/>
              <a:t>46</a:t>
            </a:fld>
            <a:endParaRPr lang="lt-LT"/>
          </a:p>
        </p:txBody>
      </p:sp>
    </p:spTree>
    <p:extLst>
      <p:ext uri="{BB962C8B-B14F-4D97-AF65-F5344CB8AC3E}">
        <p14:creationId xmlns:p14="http://schemas.microsoft.com/office/powerpoint/2010/main" val="14277228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FB6079F-B06E-244B-B5FC-E9A9BC8B9296}" type="slidenum">
              <a:rPr lang="lt-LT" smtClean="0"/>
              <a:t>47</a:t>
            </a:fld>
            <a:endParaRPr lang="lt-LT"/>
          </a:p>
        </p:txBody>
      </p:sp>
    </p:spTree>
    <p:extLst>
      <p:ext uri="{BB962C8B-B14F-4D97-AF65-F5344CB8AC3E}">
        <p14:creationId xmlns:p14="http://schemas.microsoft.com/office/powerpoint/2010/main" val="24169344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FB6079F-B06E-244B-B5FC-E9A9BC8B9296}" type="slidenum">
              <a:rPr lang="lt-LT" smtClean="0"/>
              <a:t>48</a:t>
            </a:fld>
            <a:endParaRPr lang="lt-LT"/>
          </a:p>
        </p:txBody>
      </p:sp>
    </p:spTree>
    <p:extLst>
      <p:ext uri="{BB962C8B-B14F-4D97-AF65-F5344CB8AC3E}">
        <p14:creationId xmlns:p14="http://schemas.microsoft.com/office/powerpoint/2010/main" val="37096921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FB6079F-B06E-244B-B5FC-E9A9BC8B9296}" type="slidenum">
              <a:rPr lang="lt-LT" smtClean="0"/>
              <a:t>49</a:t>
            </a:fld>
            <a:endParaRPr lang="lt-LT"/>
          </a:p>
        </p:txBody>
      </p:sp>
    </p:spTree>
    <p:extLst>
      <p:ext uri="{BB962C8B-B14F-4D97-AF65-F5344CB8AC3E}">
        <p14:creationId xmlns:p14="http://schemas.microsoft.com/office/powerpoint/2010/main" val="9313652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FB6079F-B06E-244B-B5FC-E9A9BC8B9296}" type="slidenum">
              <a:rPr lang="lt-LT" smtClean="0"/>
              <a:t>51</a:t>
            </a:fld>
            <a:endParaRPr lang="lt-LT"/>
          </a:p>
        </p:txBody>
      </p:sp>
    </p:spTree>
    <p:extLst>
      <p:ext uri="{BB962C8B-B14F-4D97-AF65-F5344CB8AC3E}">
        <p14:creationId xmlns:p14="http://schemas.microsoft.com/office/powerpoint/2010/main" val="28005423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FB6079F-B06E-244B-B5FC-E9A9BC8B9296}" type="slidenum">
              <a:rPr lang="lt-LT" smtClean="0"/>
              <a:t>52</a:t>
            </a:fld>
            <a:endParaRPr lang="lt-LT"/>
          </a:p>
        </p:txBody>
      </p:sp>
    </p:spTree>
    <p:extLst>
      <p:ext uri="{BB962C8B-B14F-4D97-AF65-F5344CB8AC3E}">
        <p14:creationId xmlns:p14="http://schemas.microsoft.com/office/powerpoint/2010/main" val="26905447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FB6079F-B06E-244B-B5FC-E9A9BC8B9296}" type="slidenum">
              <a:rPr lang="lt-LT" smtClean="0"/>
              <a:t>53</a:t>
            </a:fld>
            <a:endParaRPr lang="lt-LT"/>
          </a:p>
        </p:txBody>
      </p:sp>
    </p:spTree>
    <p:extLst>
      <p:ext uri="{BB962C8B-B14F-4D97-AF65-F5344CB8AC3E}">
        <p14:creationId xmlns:p14="http://schemas.microsoft.com/office/powerpoint/2010/main" val="18351583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FB6079F-B06E-244B-B5FC-E9A9BC8B9296}" type="slidenum">
              <a:rPr lang="lt-LT" smtClean="0"/>
              <a:t>54</a:t>
            </a:fld>
            <a:endParaRPr lang="lt-LT"/>
          </a:p>
        </p:txBody>
      </p:sp>
    </p:spTree>
    <p:extLst>
      <p:ext uri="{BB962C8B-B14F-4D97-AF65-F5344CB8AC3E}">
        <p14:creationId xmlns:p14="http://schemas.microsoft.com/office/powerpoint/2010/main" val="28722134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FB6079F-B06E-244B-B5FC-E9A9BC8B9296}" type="slidenum">
              <a:rPr lang="lt-LT" smtClean="0"/>
              <a:t>55</a:t>
            </a:fld>
            <a:endParaRPr lang="lt-LT"/>
          </a:p>
        </p:txBody>
      </p:sp>
    </p:spTree>
    <p:extLst>
      <p:ext uri="{BB962C8B-B14F-4D97-AF65-F5344CB8AC3E}">
        <p14:creationId xmlns:p14="http://schemas.microsoft.com/office/powerpoint/2010/main" val="3161420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286d6d48467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286d6d48467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FB6079F-B06E-244B-B5FC-E9A9BC8B9296}" type="slidenum">
              <a:rPr lang="lt-LT" smtClean="0"/>
              <a:t>57</a:t>
            </a:fld>
            <a:endParaRPr lang="lt-LT"/>
          </a:p>
        </p:txBody>
      </p:sp>
    </p:spTree>
    <p:extLst>
      <p:ext uri="{BB962C8B-B14F-4D97-AF65-F5344CB8AC3E}">
        <p14:creationId xmlns:p14="http://schemas.microsoft.com/office/powerpoint/2010/main" val="15743003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FB6079F-B06E-244B-B5FC-E9A9BC8B9296}" type="slidenum">
              <a:rPr lang="lt-LT" smtClean="0"/>
              <a:t>59</a:t>
            </a:fld>
            <a:endParaRPr lang="lt-LT"/>
          </a:p>
        </p:txBody>
      </p:sp>
    </p:spTree>
    <p:extLst>
      <p:ext uri="{BB962C8B-B14F-4D97-AF65-F5344CB8AC3E}">
        <p14:creationId xmlns:p14="http://schemas.microsoft.com/office/powerpoint/2010/main" val="16070318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FB6079F-B06E-244B-B5FC-E9A9BC8B9296}" type="slidenum">
              <a:rPr lang="lt-LT" smtClean="0"/>
              <a:t>61</a:t>
            </a:fld>
            <a:endParaRPr lang="lt-LT"/>
          </a:p>
        </p:txBody>
      </p:sp>
    </p:spTree>
    <p:extLst>
      <p:ext uri="{BB962C8B-B14F-4D97-AF65-F5344CB8AC3E}">
        <p14:creationId xmlns:p14="http://schemas.microsoft.com/office/powerpoint/2010/main" val="3761676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FB6079F-B06E-244B-B5FC-E9A9BC8B9296}" type="slidenum">
              <a:rPr lang="lt-LT" smtClean="0"/>
              <a:t>65</a:t>
            </a:fld>
            <a:endParaRPr lang="lt-LT"/>
          </a:p>
        </p:txBody>
      </p:sp>
    </p:spTree>
    <p:extLst>
      <p:ext uri="{BB962C8B-B14F-4D97-AF65-F5344CB8AC3E}">
        <p14:creationId xmlns:p14="http://schemas.microsoft.com/office/powerpoint/2010/main" val="32101943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FB6079F-B06E-244B-B5FC-E9A9BC8B9296}" type="slidenum">
              <a:rPr lang="lt-LT" smtClean="0"/>
              <a:t>66</a:t>
            </a:fld>
            <a:endParaRPr lang="lt-LT"/>
          </a:p>
        </p:txBody>
      </p:sp>
    </p:spTree>
    <p:extLst>
      <p:ext uri="{BB962C8B-B14F-4D97-AF65-F5344CB8AC3E}">
        <p14:creationId xmlns:p14="http://schemas.microsoft.com/office/powerpoint/2010/main" val="30223588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FB6079F-B06E-244B-B5FC-E9A9BC8B9296}" type="slidenum">
              <a:rPr lang="lt-LT" smtClean="0"/>
              <a:t>69</a:t>
            </a:fld>
            <a:endParaRPr lang="lt-LT"/>
          </a:p>
        </p:txBody>
      </p:sp>
    </p:spTree>
    <p:extLst>
      <p:ext uri="{BB962C8B-B14F-4D97-AF65-F5344CB8AC3E}">
        <p14:creationId xmlns:p14="http://schemas.microsoft.com/office/powerpoint/2010/main" val="4158604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286d6d48467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286d6d48467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7ddcc1358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7ddcc1358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5fa9217ca3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25fa9217ca3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2968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5fa9217ca3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25fa9217ca3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3932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FB6079F-B06E-244B-B5FC-E9A9BC8B9296}" type="slidenum">
              <a:rPr lang="lt-LT" smtClean="0"/>
              <a:t>15</a:t>
            </a:fld>
            <a:endParaRPr lang="lt-LT"/>
          </a:p>
        </p:txBody>
      </p:sp>
    </p:spTree>
    <p:extLst>
      <p:ext uri="{BB962C8B-B14F-4D97-AF65-F5344CB8AC3E}">
        <p14:creationId xmlns:p14="http://schemas.microsoft.com/office/powerpoint/2010/main" val="979016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2FB6079F-B06E-244B-B5FC-E9A9BC8B9296}" type="slidenum">
              <a:rPr lang="lt-LT" smtClean="0"/>
              <a:t>17</a:t>
            </a:fld>
            <a:endParaRPr lang="lt-LT"/>
          </a:p>
        </p:txBody>
      </p:sp>
    </p:spTree>
    <p:extLst>
      <p:ext uri="{BB962C8B-B14F-4D97-AF65-F5344CB8AC3E}">
        <p14:creationId xmlns:p14="http://schemas.microsoft.com/office/powerpoint/2010/main" val="2638124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26A20-CF17-1FD8-AA0B-3F014EF8A7F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lt-LT"/>
          </a:p>
        </p:txBody>
      </p:sp>
      <p:sp>
        <p:nvSpPr>
          <p:cNvPr id="3" name="Subtitle 2">
            <a:extLst>
              <a:ext uri="{FF2B5EF4-FFF2-40B4-BE49-F238E27FC236}">
                <a16:creationId xmlns:a16="http://schemas.microsoft.com/office/drawing/2014/main" id="{97700CDD-546B-EB3D-F60E-13CDDDAE7C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lt-LT"/>
          </a:p>
        </p:txBody>
      </p:sp>
      <p:sp>
        <p:nvSpPr>
          <p:cNvPr id="4" name="Date Placeholder 3">
            <a:extLst>
              <a:ext uri="{FF2B5EF4-FFF2-40B4-BE49-F238E27FC236}">
                <a16:creationId xmlns:a16="http://schemas.microsoft.com/office/drawing/2014/main" id="{83ACFE04-777E-9EA2-D308-D7D54927D13A}"/>
              </a:ext>
            </a:extLst>
          </p:cNvPr>
          <p:cNvSpPr>
            <a:spLocks noGrp="1"/>
          </p:cNvSpPr>
          <p:nvPr>
            <p:ph type="dt" sz="half" idx="10"/>
          </p:nvPr>
        </p:nvSpPr>
        <p:spPr/>
        <p:txBody>
          <a:bodyPr/>
          <a:lstStyle/>
          <a:p>
            <a:fld id="{F6D3C0AD-3EE6-E14F-851D-A3147C29EDB7}" type="datetimeFigureOut">
              <a:rPr lang="lt-LT" smtClean="0"/>
              <a:t>2024-04-17</a:t>
            </a:fld>
            <a:endParaRPr lang="lt-LT"/>
          </a:p>
        </p:txBody>
      </p:sp>
      <p:sp>
        <p:nvSpPr>
          <p:cNvPr id="5" name="Footer Placeholder 4">
            <a:extLst>
              <a:ext uri="{FF2B5EF4-FFF2-40B4-BE49-F238E27FC236}">
                <a16:creationId xmlns:a16="http://schemas.microsoft.com/office/drawing/2014/main" id="{E88AACAC-1F4B-E617-5F64-AAAABC580FC4}"/>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51C99F51-AB33-97BC-750E-A3147FE53096}"/>
              </a:ext>
            </a:extLst>
          </p:cNvPr>
          <p:cNvSpPr>
            <a:spLocks noGrp="1"/>
          </p:cNvSpPr>
          <p:nvPr>
            <p:ph type="sldNum" sz="quarter" idx="12"/>
          </p:nvPr>
        </p:nvSpPr>
        <p:spPr/>
        <p:txBody>
          <a:bodyPr/>
          <a:lstStyle/>
          <a:p>
            <a:fld id="{5B7C8435-31C4-704E-B61D-0237BE23992E}" type="slidenum">
              <a:rPr lang="lt-LT" smtClean="0"/>
              <a:t>‹#›</a:t>
            </a:fld>
            <a:endParaRPr lang="lt-LT"/>
          </a:p>
        </p:txBody>
      </p:sp>
    </p:spTree>
    <p:extLst>
      <p:ext uri="{BB962C8B-B14F-4D97-AF65-F5344CB8AC3E}">
        <p14:creationId xmlns:p14="http://schemas.microsoft.com/office/powerpoint/2010/main" val="1529543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7836A-34F9-D681-6BDB-376E938E8C09}"/>
              </a:ext>
            </a:extLst>
          </p:cNvPr>
          <p:cNvSpPr>
            <a:spLocks noGrp="1"/>
          </p:cNvSpPr>
          <p:nvPr>
            <p:ph type="title"/>
          </p:nvPr>
        </p:nvSpPr>
        <p:spPr/>
        <p:txBody>
          <a:bodyPr/>
          <a:lstStyle/>
          <a:p>
            <a:r>
              <a:rPr lang="en-GB"/>
              <a:t>Click to edit Master title style</a:t>
            </a:r>
            <a:endParaRPr lang="lt-LT"/>
          </a:p>
        </p:txBody>
      </p:sp>
      <p:sp>
        <p:nvSpPr>
          <p:cNvPr id="3" name="Vertical Text Placeholder 2">
            <a:extLst>
              <a:ext uri="{FF2B5EF4-FFF2-40B4-BE49-F238E27FC236}">
                <a16:creationId xmlns:a16="http://schemas.microsoft.com/office/drawing/2014/main" id="{9E61F2A7-281F-B459-5192-FB734AC7516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t-LT"/>
          </a:p>
        </p:txBody>
      </p:sp>
      <p:sp>
        <p:nvSpPr>
          <p:cNvPr id="4" name="Date Placeholder 3">
            <a:extLst>
              <a:ext uri="{FF2B5EF4-FFF2-40B4-BE49-F238E27FC236}">
                <a16:creationId xmlns:a16="http://schemas.microsoft.com/office/drawing/2014/main" id="{50F9057A-8D2D-45CB-E05E-0D539D3F7C03}"/>
              </a:ext>
            </a:extLst>
          </p:cNvPr>
          <p:cNvSpPr>
            <a:spLocks noGrp="1"/>
          </p:cNvSpPr>
          <p:nvPr>
            <p:ph type="dt" sz="half" idx="10"/>
          </p:nvPr>
        </p:nvSpPr>
        <p:spPr/>
        <p:txBody>
          <a:bodyPr/>
          <a:lstStyle/>
          <a:p>
            <a:fld id="{F6D3C0AD-3EE6-E14F-851D-A3147C29EDB7}" type="datetimeFigureOut">
              <a:rPr lang="lt-LT" smtClean="0"/>
              <a:t>2024-04-17</a:t>
            </a:fld>
            <a:endParaRPr lang="lt-LT"/>
          </a:p>
        </p:txBody>
      </p:sp>
      <p:sp>
        <p:nvSpPr>
          <p:cNvPr id="5" name="Footer Placeholder 4">
            <a:extLst>
              <a:ext uri="{FF2B5EF4-FFF2-40B4-BE49-F238E27FC236}">
                <a16:creationId xmlns:a16="http://schemas.microsoft.com/office/drawing/2014/main" id="{DFCBF0D8-582E-A528-3AD7-DB22E0419A24}"/>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AABE8A8C-5C28-6A2D-4DAD-E38547569531}"/>
              </a:ext>
            </a:extLst>
          </p:cNvPr>
          <p:cNvSpPr>
            <a:spLocks noGrp="1"/>
          </p:cNvSpPr>
          <p:nvPr>
            <p:ph type="sldNum" sz="quarter" idx="12"/>
          </p:nvPr>
        </p:nvSpPr>
        <p:spPr/>
        <p:txBody>
          <a:bodyPr/>
          <a:lstStyle/>
          <a:p>
            <a:fld id="{5B7C8435-31C4-704E-B61D-0237BE23992E}" type="slidenum">
              <a:rPr lang="lt-LT" smtClean="0"/>
              <a:t>‹#›</a:t>
            </a:fld>
            <a:endParaRPr lang="lt-LT"/>
          </a:p>
        </p:txBody>
      </p:sp>
    </p:spTree>
    <p:extLst>
      <p:ext uri="{BB962C8B-B14F-4D97-AF65-F5344CB8AC3E}">
        <p14:creationId xmlns:p14="http://schemas.microsoft.com/office/powerpoint/2010/main" val="4163034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353087-68A5-79A7-2E1F-1D752D8B8E3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lt-LT"/>
          </a:p>
        </p:txBody>
      </p:sp>
      <p:sp>
        <p:nvSpPr>
          <p:cNvPr id="3" name="Vertical Text Placeholder 2">
            <a:extLst>
              <a:ext uri="{FF2B5EF4-FFF2-40B4-BE49-F238E27FC236}">
                <a16:creationId xmlns:a16="http://schemas.microsoft.com/office/drawing/2014/main" id="{67FC5B5B-5401-26FE-5F94-A42E07D66AC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t-LT"/>
          </a:p>
        </p:txBody>
      </p:sp>
      <p:sp>
        <p:nvSpPr>
          <p:cNvPr id="4" name="Date Placeholder 3">
            <a:extLst>
              <a:ext uri="{FF2B5EF4-FFF2-40B4-BE49-F238E27FC236}">
                <a16:creationId xmlns:a16="http://schemas.microsoft.com/office/drawing/2014/main" id="{280AB306-9315-27FA-7404-029878A4CE1E}"/>
              </a:ext>
            </a:extLst>
          </p:cNvPr>
          <p:cNvSpPr>
            <a:spLocks noGrp="1"/>
          </p:cNvSpPr>
          <p:nvPr>
            <p:ph type="dt" sz="half" idx="10"/>
          </p:nvPr>
        </p:nvSpPr>
        <p:spPr/>
        <p:txBody>
          <a:bodyPr/>
          <a:lstStyle/>
          <a:p>
            <a:fld id="{F6D3C0AD-3EE6-E14F-851D-A3147C29EDB7}" type="datetimeFigureOut">
              <a:rPr lang="lt-LT" smtClean="0"/>
              <a:t>2024-04-17</a:t>
            </a:fld>
            <a:endParaRPr lang="lt-LT"/>
          </a:p>
        </p:txBody>
      </p:sp>
      <p:sp>
        <p:nvSpPr>
          <p:cNvPr id="5" name="Footer Placeholder 4">
            <a:extLst>
              <a:ext uri="{FF2B5EF4-FFF2-40B4-BE49-F238E27FC236}">
                <a16:creationId xmlns:a16="http://schemas.microsoft.com/office/drawing/2014/main" id="{D484C840-4B1B-EF8D-A18B-49737972E514}"/>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A7E4EFB7-54D0-BCDC-617D-8228E0867526}"/>
              </a:ext>
            </a:extLst>
          </p:cNvPr>
          <p:cNvSpPr>
            <a:spLocks noGrp="1"/>
          </p:cNvSpPr>
          <p:nvPr>
            <p:ph type="sldNum" sz="quarter" idx="12"/>
          </p:nvPr>
        </p:nvSpPr>
        <p:spPr/>
        <p:txBody>
          <a:bodyPr/>
          <a:lstStyle/>
          <a:p>
            <a:fld id="{5B7C8435-31C4-704E-B61D-0237BE23992E}" type="slidenum">
              <a:rPr lang="lt-LT" smtClean="0"/>
              <a:t>‹#›</a:t>
            </a:fld>
            <a:endParaRPr lang="lt-LT"/>
          </a:p>
        </p:txBody>
      </p:sp>
    </p:spTree>
    <p:extLst>
      <p:ext uri="{BB962C8B-B14F-4D97-AF65-F5344CB8AC3E}">
        <p14:creationId xmlns:p14="http://schemas.microsoft.com/office/powerpoint/2010/main" val="6342906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lt" smtClean="0"/>
              <a:pPr/>
              <a:t>‹#›</a:t>
            </a:fld>
            <a:endParaRPr lang="lt"/>
          </a:p>
        </p:txBody>
      </p:sp>
    </p:spTree>
    <p:extLst>
      <p:ext uri="{BB962C8B-B14F-4D97-AF65-F5344CB8AC3E}">
        <p14:creationId xmlns:p14="http://schemas.microsoft.com/office/powerpoint/2010/main" val="23833160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lt" smtClean="0"/>
              <a:pPr/>
              <a:t>‹#›</a:t>
            </a:fld>
            <a:endParaRPr lang="lt"/>
          </a:p>
        </p:txBody>
      </p:sp>
    </p:spTree>
    <p:extLst>
      <p:ext uri="{BB962C8B-B14F-4D97-AF65-F5344CB8AC3E}">
        <p14:creationId xmlns:p14="http://schemas.microsoft.com/office/powerpoint/2010/main" val="2978169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98340-3E99-43C6-725E-F323BE3AA5D0}"/>
              </a:ext>
            </a:extLst>
          </p:cNvPr>
          <p:cNvSpPr>
            <a:spLocks noGrp="1"/>
          </p:cNvSpPr>
          <p:nvPr>
            <p:ph type="title"/>
          </p:nvPr>
        </p:nvSpPr>
        <p:spPr/>
        <p:txBody>
          <a:bodyPr/>
          <a:lstStyle/>
          <a:p>
            <a:r>
              <a:rPr lang="en-GB"/>
              <a:t>Click to edit Master title style</a:t>
            </a:r>
            <a:endParaRPr lang="lt-LT"/>
          </a:p>
        </p:txBody>
      </p:sp>
      <p:sp>
        <p:nvSpPr>
          <p:cNvPr id="3" name="Content Placeholder 2">
            <a:extLst>
              <a:ext uri="{FF2B5EF4-FFF2-40B4-BE49-F238E27FC236}">
                <a16:creationId xmlns:a16="http://schemas.microsoft.com/office/drawing/2014/main" id="{C71B85CB-4FFC-30A0-B7E6-0491C2BB5CE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t-LT"/>
          </a:p>
        </p:txBody>
      </p:sp>
      <p:sp>
        <p:nvSpPr>
          <p:cNvPr id="4" name="Date Placeholder 3">
            <a:extLst>
              <a:ext uri="{FF2B5EF4-FFF2-40B4-BE49-F238E27FC236}">
                <a16:creationId xmlns:a16="http://schemas.microsoft.com/office/drawing/2014/main" id="{2649DE4D-C729-EDA8-1AC8-41AAA277B666}"/>
              </a:ext>
            </a:extLst>
          </p:cNvPr>
          <p:cNvSpPr>
            <a:spLocks noGrp="1"/>
          </p:cNvSpPr>
          <p:nvPr>
            <p:ph type="dt" sz="half" idx="10"/>
          </p:nvPr>
        </p:nvSpPr>
        <p:spPr/>
        <p:txBody>
          <a:bodyPr/>
          <a:lstStyle/>
          <a:p>
            <a:fld id="{F6D3C0AD-3EE6-E14F-851D-A3147C29EDB7}" type="datetimeFigureOut">
              <a:rPr lang="lt-LT" smtClean="0"/>
              <a:t>2024-04-17</a:t>
            </a:fld>
            <a:endParaRPr lang="lt-LT"/>
          </a:p>
        </p:txBody>
      </p:sp>
      <p:sp>
        <p:nvSpPr>
          <p:cNvPr id="5" name="Footer Placeholder 4">
            <a:extLst>
              <a:ext uri="{FF2B5EF4-FFF2-40B4-BE49-F238E27FC236}">
                <a16:creationId xmlns:a16="http://schemas.microsoft.com/office/drawing/2014/main" id="{41A1D8ED-0738-9332-1B83-9B9CEBAB060E}"/>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7BF7EE99-AE09-68B9-9590-1D5DFF5EE0C6}"/>
              </a:ext>
            </a:extLst>
          </p:cNvPr>
          <p:cNvSpPr>
            <a:spLocks noGrp="1"/>
          </p:cNvSpPr>
          <p:nvPr>
            <p:ph type="sldNum" sz="quarter" idx="12"/>
          </p:nvPr>
        </p:nvSpPr>
        <p:spPr/>
        <p:txBody>
          <a:bodyPr/>
          <a:lstStyle/>
          <a:p>
            <a:fld id="{5B7C8435-31C4-704E-B61D-0237BE23992E}" type="slidenum">
              <a:rPr lang="lt-LT" smtClean="0"/>
              <a:t>‹#›</a:t>
            </a:fld>
            <a:endParaRPr lang="lt-LT"/>
          </a:p>
        </p:txBody>
      </p:sp>
    </p:spTree>
    <p:extLst>
      <p:ext uri="{BB962C8B-B14F-4D97-AF65-F5344CB8AC3E}">
        <p14:creationId xmlns:p14="http://schemas.microsoft.com/office/powerpoint/2010/main" val="1817585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E81C0-0AFF-8D8D-8049-2DACE63F0DB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lt-LT"/>
          </a:p>
        </p:txBody>
      </p:sp>
      <p:sp>
        <p:nvSpPr>
          <p:cNvPr id="3" name="Text Placeholder 2">
            <a:extLst>
              <a:ext uri="{FF2B5EF4-FFF2-40B4-BE49-F238E27FC236}">
                <a16:creationId xmlns:a16="http://schemas.microsoft.com/office/drawing/2014/main" id="{5DC8FDC5-67B7-48A3-7B7F-61C60DAB0E3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1B138D9-CF0F-E406-B261-260C435599D7}"/>
              </a:ext>
            </a:extLst>
          </p:cNvPr>
          <p:cNvSpPr>
            <a:spLocks noGrp="1"/>
          </p:cNvSpPr>
          <p:nvPr>
            <p:ph type="dt" sz="half" idx="10"/>
          </p:nvPr>
        </p:nvSpPr>
        <p:spPr/>
        <p:txBody>
          <a:bodyPr/>
          <a:lstStyle/>
          <a:p>
            <a:fld id="{F6D3C0AD-3EE6-E14F-851D-A3147C29EDB7}" type="datetimeFigureOut">
              <a:rPr lang="lt-LT" smtClean="0"/>
              <a:t>2024-04-17</a:t>
            </a:fld>
            <a:endParaRPr lang="lt-LT"/>
          </a:p>
        </p:txBody>
      </p:sp>
      <p:sp>
        <p:nvSpPr>
          <p:cNvPr id="5" name="Footer Placeholder 4">
            <a:extLst>
              <a:ext uri="{FF2B5EF4-FFF2-40B4-BE49-F238E27FC236}">
                <a16:creationId xmlns:a16="http://schemas.microsoft.com/office/drawing/2014/main" id="{9372F46B-EA3A-DC4E-FA27-FBD90CA9777E}"/>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DEBCE15B-4A02-9CA8-DEFF-5CC0CBBC185D}"/>
              </a:ext>
            </a:extLst>
          </p:cNvPr>
          <p:cNvSpPr>
            <a:spLocks noGrp="1"/>
          </p:cNvSpPr>
          <p:nvPr>
            <p:ph type="sldNum" sz="quarter" idx="12"/>
          </p:nvPr>
        </p:nvSpPr>
        <p:spPr/>
        <p:txBody>
          <a:bodyPr/>
          <a:lstStyle/>
          <a:p>
            <a:fld id="{5B7C8435-31C4-704E-B61D-0237BE23992E}" type="slidenum">
              <a:rPr lang="lt-LT" smtClean="0"/>
              <a:t>‹#›</a:t>
            </a:fld>
            <a:endParaRPr lang="lt-LT"/>
          </a:p>
        </p:txBody>
      </p:sp>
    </p:spTree>
    <p:extLst>
      <p:ext uri="{BB962C8B-B14F-4D97-AF65-F5344CB8AC3E}">
        <p14:creationId xmlns:p14="http://schemas.microsoft.com/office/powerpoint/2010/main" val="196300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7AA2B-2D05-478C-23C2-ACB4BCA00DEB}"/>
              </a:ext>
            </a:extLst>
          </p:cNvPr>
          <p:cNvSpPr>
            <a:spLocks noGrp="1"/>
          </p:cNvSpPr>
          <p:nvPr>
            <p:ph type="title"/>
          </p:nvPr>
        </p:nvSpPr>
        <p:spPr/>
        <p:txBody>
          <a:bodyPr/>
          <a:lstStyle/>
          <a:p>
            <a:r>
              <a:rPr lang="en-GB"/>
              <a:t>Click to edit Master title style</a:t>
            </a:r>
            <a:endParaRPr lang="lt-LT"/>
          </a:p>
        </p:txBody>
      </p:sp>
      <p:sp>
        <p:nvSpPr>
          <p:cNvPr id="3" name="Content Placeholder 2">
            <a:extLst>
              <a:ext uri="{FF2B5EF4-FFF2-40B4-BE49-F238E27FC236}">
                <a16:creationId xmlns:a16="http://schemas.microsoft.com/office/drawing/2014/main" id="{6929B80A-D512-E876-699C-265C9601636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t-LT"/>
          </a:p>
        </p:txBody>
      </p:sp>
      <p:sp>
        <p:nvSpPr>
          <p:cNvPr id="4" name="Content Placeholder 3">
            <a:extLst>
              <a:ext uri="{FF2B5EF4-FFF2-40B4-BE49-F238E27FC236}">
                <a16:creationId xmlns:a16="http://schemas.microsoft.com/office/drawing/2014/main" id="{C8D8850E-3294-8BFC-0285-ED2059B2D95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t-LT"/>
          </a:p>
        </p:txBody>
      </p:sp>
      <p:sp>
        <p:nvSpPr>
          <p:cNvPr id="5" name="Date Placeholder 4">
            <a:extLst>
              <a:ext uri="{FF2B5EF4-FFF2-40B4-BE49-F238E27FC236}">
                <a16:creationId xmlns:a16="http://schemas.microsoft.com/office/drawing/2014/main" id="{3CF67E04-92FF-9476-4A8D-E69B35CC3285}"/>
              </a:ext>
            </a:extLst>
          </p:cNvPr>
          <p:cNvSpPr>
            <a:spLocks noGrp="1"/>
          </p:cNvSpPr>
          <p:nvPr>
            <p:ph type="dt" sz="half" idx="10"/>
          </p:nvPr>
        </p:nvSpPr>
        <p:spPr/>
        <p:txBody>
          <a:bodyPr/>
          <a:lstStyle/>
          <a:p>
            <a:fld id="{F6D3C0AD-3EE6-E14F-851D-A3147C29EDB7}" type="datetimeFigureOut">
              <a:rPr lang="lt-LT" smtClean="0"/>
              <a:t>2024-04-17</a:t>
            </a:fld>
            <a:endParaRPr lang="lt-LT"/>
          </a:p>
        </p:txBody>
      </p:sp>
      <p:sp>
        <p:nvSpPr>
          <p:cNvPr id="6" name="Footer Placeholder 5">
            <a:extLst>
              <a:ext uri="{FF2B5EF4-FFF2-40B4-BE49-F238E27FC236}">
                <a16:creationId xmlns:a16="http://schemas.microsoft.com/office/drawing/2014/main" id="{9522FDD9-6D5F-CF8C-219B-660709BB0054}"/>
              </a:ext>
            </a:extLst>
          </p:cNvPr>
          <p:cNvSpPr>
            <a:spLocks noGrp="1"/>
          </p:cNvSpPr>
          <p:nvPr>
            <p:ph type="ftr" sz="quarter" idx="11"/>
          </p:nvPr>
        </p:nvSpPr>
        <p:spPr/>
        <p:txBody>
          <a:bodyPr/>
          <a:lstStyle/>
          <a:p>
            <a:endParaRPr lang="lt-LT"/>
          </a:p>
        </p:txBody>
      </p:sp>
      <p:sp>
        <p:nvSpPr>
          <p:cNvPr id="7" name="Slide Number Placeholder 6">
            <a:extLst>
              <a:ext uri="{FF2B5EF4-FFF2-40B4-BE49-F238E27FC236}">
                <a16:creationId xmlns:a16="http://schemas.microsoft.com/office/drawing/2014/main" id="{414E5340-C047-F454-DADA-E1700C059546}"/>
              </a:ext>
            </a:extLst>
          </p:cNvPr>
          <p:cNvSpPr>
            <a:spLocks noGrp="1"/>
          </p:cNvSpPr>
          <p:nvPr>
            <p:ph type="sldNum" sz="quarter" idx="12"/>
          </p:nvPr>
        </p:nvSpPr>
        <p:spPr/>
        <p:txBody>
          <a:bodyPr/>
          <a:lstStyle/>
          <a:p>
            <a:fld id="{5B7C8435-31C4-704E-B61D-0237BE23992E}" type="slidenum">
              <a:rPr lang="lt-LT" smtClean="0"/>
              <a:t>‹#›</a:t>
            </a:fld>
            <a:endParaRPr lang="lt-LT"/>
          </a:p>
        </p:txBody>
      </p:sp>
    </p:spTree>
    <p:extLst>
      <p:ext uri="{BB962C8B-B14F-4D97-AF65-F5344CB8AC3E}">
        <p14:creationId xmlns:p14="http://schemas.microsoft.com/office/powerpoint/2010/main" val="4077640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3F0ED-9FA4-0A41-FB46-ED73EB4AA053}"/>
              </a:ext>
            </a:extLst>
          </p:cNvPr>
          <p:cNvSpPr>
            <a:spLocks noGrp="1"/>
          </p:cNvSpPr>
          <p:nvPr>
            <p:ph type="title"/>
          </p:nvPr>
        </p:nvSpPr>
        <p:spPr>
          <a:xfrm>
            <a:off x="839788" y="365125"/>
            <a:ext cx="10515600" cy="1325563"/>
          </a:xfrm>
        </p:spPr>
        <p:txBody>
          <a:bodyPr/>
          <a:lstStyle/>
          <a:p>
            <a:r>
              <a:rPr lang="en-GB"/>
              <a:t>Click to edit Master title style</a:t>
            </a:r>
            <a:endParaRPr lang="lt-LT"/>
          </a:p>
        </p:txBody>
      </p:sp>
      <p:sp>
        <p:nvSpPr>
          <p:cNvPr id="3" name="Text Placeholder 2">
            <a:extLst>
              <a:ext uri="{FF2B5EF4-FFF2-40B4-BE49-F238E27FC236}">
                <a16:creationId xmlns:a16="http://schemas.microsoft.com/office/drawing/2014/main" id="{FDD5BA8F-D92D-CA25-F4B5-CF42D6FEDD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3327640-2387-952D-7F4E-17B210CB782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t-LT"/>
          </a:p>
        </p:txBody>
      </p:sp>
      <p:sp>
        <p:nvSpPr>
          <p:cNvPr id="5" name="Text Placeholder 4">
            <a:extLst>
              <a:ext uri="{FF2B5EF4-FFF2-40B4-BE49-F238E27FC236}">
                <a16:creationId xmlns:a16="http://schemas.microsoft.com/office/drawing/2014/main" id="{B0F3F123-903F-92AC-6F7F-0A4ED1FFC2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7D6BC3D-F69A-E019-3C39-8ED495003D9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t-LT"/>
          </a:p>
        </p:txBody>
      </p:sp>
      <p:sp>
        <p:nvSpPr>
          <p:cNvPr id="7" name="Date Placeholder 6">
            <a:extLst>
              <a:ext uri="{FF2B5EF4-FFF2-40B4-BE49-F238E27FC236}">
                <a16:creationId xmlns:a16="http://schemas.microsoft.com/office/drawing/2014/main" id="{2BC91594-5354-F2D6-BBB9-F8F8AE154D03}"/>
              </a:ext>
            </a:extLst>
          </p:cNvPr>
          <p:cNvSpPr>
            <a:spLocks noGrp="1"/>
          </p:cNvSpPr>
          <p:nvPr>
            <p:ph type="dt" sz="half" idx="10"/>
          </p:nvPr>
        </p:nvSpPr>
        <p:spPr/>
        <p:txBody>
          <a:bodyPr/>
          <a:lstStyle/>
          <a:p>
            <a:fld id="{F6D3C0AD-3EE6-E14F-851D-A3147C29EDB7}" type="datetimeFigureOut">
              <a:rPr lang="lt-LT" smtClean="0"/>
              <a:t>2024-04-17</a:t>
            </a:fld>
            <a:endParaRPr lang="lt-LT"/>
          </a:p>
        </p:txBody>
      </p:sp>
      <p:sp>
        <p:nvSpPr>
          <p:cNvPr id="8" name="Footer Placeholder 7">
            <a:extLst>
              <a:ext uri="{FF2B5EF4-FFF2-40B4-BE49-F238E27FC236}">
                <a16:creationId xmlns:a16="http://schemas.microsoft.com/office/drawing/2014/main" id="{8E5BC6F5-CD92-DE38-1B19-DD9D406BF50A}"/>
              </a:ext>
            </a:extLst>
          </p:cNvPr>
          <p:cNvSpPr>
            <a:spLocks noGrp="1"/>
          </p:cNvSpPr>
          <p:nvPr>
            <p:ph type="ftr" sz="quarter" idx="11"/>
          </p:nvPr>
        </p:nvSpPr>
        <p:spPr/>
        <p:txBody>
          <a:bodyPr/>
          <a:lstStyle/>
          <a:p>
            <a:endParaRPr lang="lt-LT"/>
          </a:p>
        </p:txBody>
      </p:sp>
      <p:sp>
        <p:nvSpPr>
          <p:cNvPr id="9" name="Slide Number Placeholder 8">
            <a:extLst>
              <a:ext uri="{FF2B5EF4-FFF2-40B4-BE49-F238E27FC236}">
                <a16:creationId xmlns:a16="http://schemas.microsoft.com/office/drawing/2014/main" id="{A874FCDE-99FF-0449-9839-C7C1A36CD603}"/>
              </a:ext>
            </a:extLst>
          </p:cNvPr>
          <p:cNvSpPr>
            <a:spLocks noGrp="1"/>
          </p:cNvSpPr>
          <p:nvPr>
            <p:ph type="sldNum" sz="quarter" idx="12"/>
          </p:nvPr>
        </p:nvSpPr>
        <p:spPr/>
        <p:txBody>
          <a:bodyPr/>
          <a:lstStyle/>
          <a:p>
            <a:fld id="{5B7C8435-31C4-704E-B61D-0237BE23992E}" type="slidenum">
              <a:rPr lang="lt-LT" smtClean="0"/>
              <a:t>‹#›</a:t>
            </a:fld>
            <a:endParaRPr lang="lt-LT"/>
          </a:p>
        </p:txBody>
      </p:sp>
    </p:spTree>
    <p:extLst>
      <p:ext uri="{BB962C8B-B14F-4D97-AF65-F5344CB8AC3E}">
        <p14:creationId xmlns:p14="http://schemas.microsoft.com/office/powerpoint/2010/main" val="3521298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08FD2-2689-90C4-2CC7-AAA671961CFE}"/>
              </a:ext>
            </a:extLst>
          </p:cNvPr>
          <p:cNvSpPr>
            <a:spLocks noGrp="1"/>
          </p:cNvSpPr>
          <p:nvPr>
            <p:ph type="title"/>
          </p:nvPr>
        </p:nvSpPr>
        <p:spPr/>
        <p:txBody>
          <a:bodyPr/>
          <a:lstStyle/>
          <a:p>
            <a:r>
              <a:rPr lang="en-GB"/>
              <a:t>Click to edit Master title style</a:t>
            </a:r>
            <a:endParaRPr lang="lt-LT"/>
          </a:p>
        </p:txBody>
      </p:sp>
      <p:sp>
        <p:nvSpPr>
          <p:cNvPr id="3" name="Date Placeholder 2">
            <a:extLst>
              <a:ext uri="{FF2B5EF4-FFF2-40B4-BE49-F238E27FC236}">
                <a16:creationId xmlns:a16="http://schemas.microsoft.com/office/drawing/2014/main" id="{C376EB82-E64D-F7E6-235E-A4FF2211C4C4}"/>
              </a:ext>
            </a:extLst>
          </p:cNvPr>
          <p:cNvSpPr>
            <a:spLocks noGrp="1"/>
          </p:cNvSpPr>
          <p:nvPr>
            <p:ph type="dt" sz="half" idx="10"/>
          </p:nvPr>
        </p:nvSpPr>
        <p:spPr/>
        <p:txBody>
          <a:bodyPr/>
          <a:lstStyle/>
          <a:p>
            <a:fld id="{F6D3C0AD-3EE6-E14F-851D-A3147C29EDB7}" type="datetimeFigureOut">
              <a:rPr lang="lt-LT" smtClean="0"/>
              <a:t>2024-04-17</a:t>
            </a:fld>
            <a:endParaRPr lang="lt-LT"/>
          </a:p>
        </p:txBody>
      </p:sp>
      <p:sp>
        <p:nvSpPr>
          <p:cNvPr id="4" name="Footer Placeholder 3">
            <a:extLst>
              <a:ext uri="{FF2B5EF4-FFF2-40B4-BE49-F238E27FC236}">
                <a16:creationId xmlns:a16="http://schemas.microsoft.com/office/drawing/2014/main" id="{0AA53AE8-D92E-3C3D-E428-99555431FF2D}"/>
              </a:ext>
            </a:extLst>
          </p:cNvPr>
          <p:cNvSpPr>
            <a:spLocks noGrp="1"/>
          </p:cNvSpPr>
          <p:nvPr>
            <p:ph type="ftr" sz="quarter" idx="11"/>
          </p:nvPr>
        </p:nvSpPr>
        <p:spPr/>
        <p:txBody>
          <a:bodyPr/>
          <a:lstStyle/>
          <a:p>
            <a:endParaRPr lang="lt-LT"/>
          </a:p>
        </p:txBody>
      </p:sp>
      <p:sp>
        <p:nvSpPr>
          <p:cNvPr id="5" name="Slide Number Placeholder 4">
            <a:extLst>
              <a:ext uri="{FF2B5EF4-FFF2-40B4-BE49-F238E27FC236}">
                <a16:creationId xmlns:a16="http://schemas.microsoft.com/office/drawing/2014/main" id="{D9825F9B-878F-5305-2F8A-A94C6C7D759C}"/>
              </a:ext>
            </a:extLst>
          </p:cNvPr>
          <p:cNvSpPr>
            <a:spLocks noGrp="1"/>
          </p:cNvSpPr>
          <p:nvPr>
            <p:ph type="sldNum" sz="quarter" idx="12"/>
          </p:nvPr>
        </p:nvSpPr>
        <p:spPr/>
        <p:txBody>
          <a:bodyPr/>
          <a:lstStyle/>
          <a:p>
            <a:fld id="{5B7C8435-31C4-704E-B61D-0237BE23992E}" type="slidenum">
              <a:rPr lang="lt-LT" smtClean="0"/>
              <a:t>‹#›</a:t>
            </a:fld>
            <a:endParaRPr lang="lt-LT"/>
          </a:p>
        </p:txBody>
      </p:sp>
    </p:spTree>
    <p:extLst>
      <p:ext uri="{BB962C8B-B14F-4D97-AF65-F5344CB8AC3E}">
        <p14:creationId xmlns:p14="http://schemas.microsoft.com/office/powerpoint/2010/main" val="4173930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B73F24-3E54-5D2A-D8CC-E679450BC7A2}"/>
              </a:ext>
            </a:extLst>
          </p:cNvPr>
          <p:cNvSpPr>
            <a:spLocks noGrp="1"/>
          </p:cNvSpPr>
          <p:nvPr>
            <p:ph type="dt" sz="half" idx="10"/>
          </p:nvPr>
        </p:nvSpPr>
        <p:spPr/>
        <p:txBody>
          <a:bodyPr/>
          <a:lstStyle/>
          <a:p>
            <a:fld id="{F6D3C0AD-3EE6-E14F-851D-A3147C29EDB7}" type="datetimeFigureOut">
              <a:rPr lang="lt-LT" smtClean="0"/>
              <a:t>2024-04-17</a:t>
            </a:fld>
            <a:endParaRPr lang="lt-LT"/>
          </a:p>
        </p:txBody>
      </p:sp>
      <p:sp>
        <p:nvSpPr>
          <p:cNvPr id="3" name="Footer Placeholder 2">
            <a:extLst>
              <a:ext uri="{FF2B5EF4-FFF2-40B4-BE49-F238E27FC236}">
                <a16:creationId xmlns:a16="http://schemas.microsoft.com/office/drawing/2014/main" id="{1DC93FA9-7DE9-CCB3-CE09-1224722A46F2}"/>
              </a:ext>
            </a:extLst>
          </p:cNvPr>
          <p:cNvSpPr>
            <a:spLocks noGrp="1"/>
          </p:cNvSpPr>
          <p:nvPr>
            <p:ph type="ftr" sz="quarter" idx="11"/>
          </p:nvPr>
        </p:nvSpPr>
        <p:spPr/>
        <p:txBody>
          <a:bodyPr/>
          <a:lstStyle/>
          <a:p>
            <a:endParaRPr lang="lt-LT"/>
          </a:p>
        </p:txBody>
      </p:sp>
      <p:sp>
        <p:nvSpPr>
          <p:cNvPr id="4" name="Slide Number Placeholder 3">
            <a:extLst>
              <a:ext uri="{FF2B5EF4-FFF2-40B4-BE49-F238E27FC236}">
                <a16:creationId xmlns:a16="http://schemas.microsoft.com/office/drawing/2014/main" id="{8A76CD81-4460-2A77-5F60-7E8B1221964C}"/>
              </a:ext>
            </a:extLst>
          </p:cNvPr>
          <p:cNvSpPr>
            <a:spLocks noGrp="1"/>
          </p:cNvSpPr>
          <p:nvPr>
            <p:ph type="sldNum" sz="quarter" idx="12"/>
          </p:nvPr>
        </p:nvSpPr>
        <p:spPr/>
        <p:txBody>
          <a:bodyPr/>
          <a:lstStyle/>
          <a:p>
            <a:fld id="{5B7C8435-31C4-704E-B61D-0237BE23992E}" type="slidenum">
              <a:rPr lang="lt-LT" smtClean="0"/>
              <a:t>‹#›</a:t>
            </a:fld>
            <a:endParaRPr lang="lt-LT"/>
          </a:p>
        </p:txBody>
      </p:sp>
    </p:spTree>
    <p:extLst>
      <p:ext uri="{BB962C8B-B14F-4D97-AF65-F5344CB8AC3E}">
        <p14:creationId xmlns:p14="http://schemas.microsoft.com/office/powerpoint/2010/main" val="221305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2FCFC-009D-F7D4-B4EC-DBD53E4269F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lt-LT"/>
          </a:p>
        </p:txBody>
      </p:sp>
      <p:sp>
        <p:nvSpPr>
          <p:cNvPr id="3" name="Content Placeholder 2">
            <a:extLst>
              <a:ext uri="{FF2B5EF4-FFF2-40B4-BE49-F238E27FC236}">
                <a16:creationId xmlns:a16="http://schemas.microsoft.com/office/drawing/2014/main" id="{924DA172-A573-E48F-DE19-4467F5F904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t-LT"/>
          </a:p>
        </p:txBody>
      </p:sp>
      <p:sp>
        <p:nvSpPr>
          <p:cNvPr id="4" name="Text Placeholder 3">
            <a:extLst>
              <a:ext uri="{FF2B5EF4-FFF2-40B4-BE49-F238E27FC236}">
                <a16:creationId xmlns:a16="http://schemas.microsoft.com/office/drawing/2014/main" id="{1C72F9FC-66E3-B3D9-075B-00928F099B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FAE3196-DCB6-E6AC-A699-82F04582D058}"/>
              </a:ext>
            </a:extLst>
          </p:cNvPr>
          <p:cNvSpPr>
            <a:spLocks noGrp="1"/>
          </p:cNvSpPr>
          <p:nvPr>
            <p:ph type="dt" sz="half" idx="10"/>
          </p:nvPr>
        </p:nvSpPr>
        <p:spPr/>
        <p:txBody>
          <a:bodyPr/>
          <a:lstStyle/>
          <a:p>
            <a:fld id="{F6D3C0AD-3EE6-E14F-851D-A3147C29EDB7}" type="datetimeFigureOut">
              <a:rPr lang="lt-LT" smtClean="0"/>
              <a:t>2024-04-17</a:t>
            </a:fld>
            <a:endParaRPr lang="lt-LT"/>
          </a:p>
        </p:txBody>
      </p:sp>
      <p:sp>
        <p:nvSpPr>
          <p:cNvPr id="6" name="Footer Placeholder 5">
            <a:extLst>
              <a:ext uri="{FF2B5EF4-FFF2-40B4-BE49-F238E27FC236}">
                <a16:creationId xmlns:a16="http://schemas.microsoft.com/office/drawing/2014/main" id="{0CFE9AB3-EC71-4465-E85D-39CB82F25BCD}"/>
              </a:ext>
            </a:extLst>
          </p:cNvPr>
          <p:cNvSpPr>
            <a:spLocks noGrp="1"/>
          </p:cNvSpPr>
          <p:nvPr>
            <p:ph type="ftr" sz="quarter" idx="11"/>
          </p:nvPr>
        </p:nvSpPr>
        <p:spPr/>
        <p:txBody>
          <a:bodyPr/>
          <a:lstStyle/>
          <a:p>
            <a:endParaRPr lang="lt-LT"/>
          </a:p>
        </p:txBody>
      </p:sp>
      <p:sp>
        <p:nvSpPr>
          <p:cNvPr id="7" name="Slide Number Placeholder 6">
            <a:extLst>
              <a:ext uri="{FF2B5EF4-FFF2-40B4-BE49-F238E27FC236}">
                <a16:creationId xmlns:a16="http://schemas.microsoft.com/office/drawing/2014/main" id="{9D83CB61-A9E9-6055-84E7-7D1B92002CA9}"/>
              </a:ext>
            </a:extLst>
          </p:cNvPr>
          <p:cNvSpPr>
            <a:spLocks noGrp="1"/>
          </p:cNvSpPr>
          <p:nvPr>
            <p:ph type="sldNum" sz="quarter" idx="12"/>
          </p:nvPr>
        </p:nvSpPr>
        <p:spPr/>
        <p:txBody>
          <a:bodyPr/>
          <a:lstStyle/>
          <a:p>
            <a:fld id="{5B7C8435-31C4-704E-B61D-0237BE23992E}" type="slidenum">
              <a:rPr lang="lt-LT" smtClean="0"/>
              <a:t>‹#›</a:t>
            </a:fld>
            <a:endParaRPr lang="lt-LT"/>
          </a:p>
        </p:txBody>
      </p:sp>
    </p:spTree>
    <p:extLst>
      <p:ext uri="{BB962C8B-B14F-4D97-AF65-F5344CB8AC3E}">
        <p14:creationId xmlns:p14="http://schemas.microsoft.com/office/powerpoint/2010/main" val="70862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EC84F-0910-12B5-D9D8-D7B3E30C295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lt-LT"/>
          </a:p>
        </p:txBody>
      </p:sp>
      <p:sp>
        <p:nvSpPr>
          <p:cNvPr id="3" name="Picture Placeholder 2">
            <a:extLst>
              <a:ext uri="{FF2B5EF4-FFF2-40B4-BE49-F238E27FC236}">
                <a16:creationId xmlns:a16="http://schemas.microsoft.com/office/drawing/2014/main" id="{F45C30CC-95E3-6DB0-3491-A8B8A438AD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xt Placeholder 3">
            <a:extLst>
              <a:ext uri="{FF2B5EF4-FFF2-40B4-BE49-F238E27FC236}">
                <a16:creationId xmlns:a16="http://schemas.microsoft.com/office/drawing/2014/main" id="{8C42E28B-F1AF-7E8F-E8D8-5BEB362CA6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833E2D2-1E2B-C5BD-C192-B9336DDC2C1B}"/>
              </a:ext>
            </a:extLst>
          </p:cNvPr>
          <p:cNvSpPr>
            <a:spLocks noGrp="1"/>
          </p:cNvSpPr>
          <p:nvPr>
            <p:ph type="dt" sz="half" idx="10"/>
          </p:nvPr>
        </p:nvSpPr>
        <p:spPr/>
        <p:txBody>
          <a:bodyPr/>
          <a:lstStyle/>
          <a:p>
            <a:fld id="{F6D3C0AD-3EE6-E14F-851D-A3147C29EDB7}" type="datetimeFigureOut">
              <a:rPr lang="lt-LT" smtClean="0"/>
              <a:t>2024-04-17</a:t>
            </a:fld>
            <a:endParaRPr lang="lt-LT"/>
          </a:p>
        </p:txBody>
      </p:sp>
      <p:sp>
        <p:nvSpPr>
          <p:cNvPr id="6" name="Footer Placeholder 5">
            <a:extLst>
              <a:ext uri="{FF2B5EF4-FFF2-40B4-BE49-F238E27FC236}">
                <a16:creationId xmlns:a16="http://schemas.microsoft.com/office/drawing/2014/main" id="{B25C8428-D27E-ED83-0627-5C002379B578}"/>
              </a:ext>
            </a:extLst>
          </p:cNvPr>
          <p:cNvSpPr>
            <a:spLocks noGrp="1"/>
          </p:cNvSpPr>
          <p:nvPr>
            <p:ph type="ftr" sz="quarter" idx="11"/>
          </p:nvPr>
        </p:nvSpPr>
        <p:spPr/>
        <p:txBody>
          <a:bodyPr/>
          <a:lstStyle/>
          <a:p>
            <a:endParaRPr lang="lt-LT"/>
          </a:p>
        </p:txBody>
      </p:sp>
      <p:sp>
        <p:nvSpPr>
          <p:cNvPr id="7" name="Slide Number Placeholder 6">
            <a:extLst>
              <a:ext uri="{FF2B5EF4-FFF2-40B4-BE49-F238E27FC236}">
                <a16:creationId xmlns:a16="http://schemas.microsoft.com/office/drawing/2014/main" id="{FBA877F5-3DC7-9EEA-B205-5E67F5DD5DB7}"/>
              </a:ext>
            </a:extLst>
          </p:cNvPr>
          <p:cNvSpPr>
            <a:spLocks noGrp="1"/>
          </p:cNvSpPr>
          <p:nvPr>
            <p:ph type="sldNum" sz="quarter" idx="12"/>
          </p:nvPr>
        </p:nvSpPr>
        <p:spPr/>
        <p:txBody>
          <a:bodyPr/>
          <a:lstStyle/>
          <a:p>
            <a:fld id="{5B7C8435-31C4-704E-B61D-0237BE23992E}" type="slidenum">
              <a:rPr lang="lt-LT" smtClean="0"/>
              <a:t>‹#›</a:t>
            </a:fld>
            <a:endParaRPr lang="lt-LT"/>
          </a:p>
        </p:txBody>
      </p:sp>
    </p:spTree>
    <p:extLst>
      <p:ext uri="{BB962C8B-B14F-4D97-AF65-F5344CB8AC3E}">
        <p14:creationId xmlns:p14="http://schemas.microsoft.com/office/powerpoint/2010/main" val="2621368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1BBB5C-E6E4-C545-6FED-2A0154648B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lt-LT"/>
          </a:p>
        </p:txBody>
      </p:sp>
      <p:sp>
        <p:nvSpPr>
          <p:cNvPr id="3" name="Text Placeholder 2">
            <a:extLst>
              <a:ext uri="{FF2B5EF4-FFF2-40B4-BE49-F238E27FC236}">
                <a16:creationId xmlns:a16="http://schemas.microsoft.com/office/drawing/2014/main" id="{A69B3EBC-B7A0-83B2-D994-7F808D2B90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t-LT"/>
          </a:p>
        </p:txBody>
      </p:sp>
      <p:sp>
        <p:nvSpPr>
          <p:cNvPr id="4" name="Date Placeholder 3">
            <a:extLst>
              <a:ext uri="{FF2B5EF4-FFF2-40B4-BE49-F238E27FC236}">
                <a16:creationId xmlns:a16="http://schemas.microsoft.com/office/drawing/2014/main" id="{E8777FA5-AB27-F169-4263-773A2CD450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6D3C0AD-3EE6-E14F-851D-A3147C29EDB7}" type="datetimeFigureOut">
              <a:rPr lang="lt-LT" smtClean="0"/>
              <a:t>2024-04-17</a:t>
            </a:fld>
            <a:endParaRPr lang="lt-LT"/>
          </a:p>
        </p:txBody>
      </p:sp>
      <p:sp>
        <p:nvSpPr>
          <p:cNvPr id="5" name="Footer Placeholder 4">
            <a:extLst>
              <a:ext uri="{FF2B5EF4-FFF2-40B4-BE49-F238E27FC236}">
                <a16:creationId xmlns:a16="http://schemas.microsoft.com/office/drawing/2014/main" id="{B5402587-8FC8-E870-0F9B-06EBB1ED65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lt-LT"/>
          </a:p>
        </p:txBody>
      </p:sp>
      <p:sp>
        <p:nvSpPr>
          <p:cNvPr id="6" name="Slide Number Placeholder 5">
            <a:extLst>
              <a:ext uri="{FF2B5EF4-FFF2-40B4-BE49-F238E27FC236}">
                <a16:creationId xmlns:a16="http://schemas.microsoft.com/office/drawing/2014/main" id="{77D19329-61B6-D966-1C51-587030E1E4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B7C8435-31C4-704E-B61D-0237BE23992E}" type="slidenum">
              <a:rPr lang="lt-LT" smtClean="0"/>
              <a:t>‹#›</a:t>
            </a:fld>
            <a:endParaRPr lang="lt-LT"/>
          </a:p>
        </p:txBody>
      </p:sp>
    </p:spTree>
    <p:extLst>
      <p:ext uri="{BB962C8B-B14F-4D97-AF65-F5344CB8AC3E}">
        <p14:creationId xmlns:p14="http://schemas.microsoft.com/office/powerpoint/2010/main" val="20642146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hyperlink" Target="https://bilietas.ltglink.lt/" TargetMode="External"/><Relationship Id="rId2" Type="http://schemas.openxmlformats.org/officeDocument/2006/relationships/hyperlink" Target="https://www.autobusubilietai.lt/" TargetMode="Externa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microsoft.com/office/2018/10/relationships/comments" Target="../comments/modernComment_211_15822F05.xml"/><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52.xml.rels><?xml version="1.0" encoding="UTF-8" standalone="yes"?>
<Relationships xmlns="http://schemas.openxmlformats.org/package/2006/relationships"><Relationship Id="rId3" Type="http://schemas.microsoft.com/office/2018/10/relationships/comments" Target="../comments/modernComment_212_8C7F1A53.xml"/><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microsoft.com/office/2018/10/relationships/comments" Target="../comments/modernComment_216_E5680995.xml"/><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52.png"/><Relationship Id="rId4" Type="http://schemas.openxmlformats.org/officeDocument/2006/relationships/image" Target="../media/image51.png"/></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microsoft.com/office/2018/10/relationships/comments" Target="../comments/modernComment_217_C35409A3.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microsoft.com/office/2018/10/relationships/comments" Target="../comments/modernComment_213_B7B4D66E.xml"/><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image" Target="../media/image55.png"/><Relationship Id="rId4" Type="http://schemas.openxmlformats.org/officeDocument/2006/relationships/image" Target="../media/image54.png"/></Relationships>
</file>

<file path=ppt/slides/_rels/slide5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6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66.png"/><Relationship Id="rId2" Type="http://schemas.microsoft.com/office/2018/10/relationships/comments" Target="../comments/modernComment_222_6FC84516.xml"/><Relationship Id="rId1" Type="http://schemas.openxmlformats.org/officeDocument/2006/relationships/slideLayout" Target="../slideLayouts/slideLayout12.xml"/><Relationship Id="rId4" Type="http://schemas.openxmlformats.org/officeDocument/2006/relationships/image" Target="../media/image67.png"/></Relationships>
</file>

<file path=ppt/slides/_rels/slide68.xml.rels><?xml version="1.0" encoding="UTF-8" standalone="yes"?>
<Relationships xmlns="http://schemas.openxmlformats.org/package/2006/relationships"><Relationship Id="rId3" Type="http://schemas.openxmlformats.org/officeDocument/2006/relationships/image" Target="../media/image68.png"/><Relationship Id="rId2" Type="http://schemas.microsoft.com/office/2018/10/relationships/comments" Target="../comments/modernComment_221_49453190.xml"/><Relationship Id="rId1" Type="http://schemas.openxmlformats.org/officeDocument/2006/relationships/slideLayout" Target="../slideLayouts/slideLayout12.xml"/><Relationship Id="rId4" Type="http://schemas.openxmlformats.org/officeDocument/2006/relationships/image" Target="../media/image69.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microsoft.com/office/2018/10/relationships/comments" Target="../comments/modernComment_224_5060286.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D7BA1-7EB2-2600-42C0-1F48108A4A1B}"/>
              </a:ext>
            </a:extLst>
          </p:cNvPr>
          <p:cNvSpPr>
            <a:spLocks noGrp="1"/>
          </p:cNvSpPr>
          <p:nvPr>
            <p:ph type="ctrTitle"/>
          </p:nvPr>
        </p:nvSpPr>
        <p:spPr>
          <a:xfrm>
            <a:off x="1524000" y="2235200"/>
            <a:ext cx="9144000" cy="2387600"/>
          </a:xfrm>
        </p:spPr>
        <p:txBody>
          <a:bodyPr/>
          <a:lstStyle/>
          <a:p>
            <a:r>
              <a:rPr lang="lt-LT" b="1" dirty="0"/>
              <a:t>LITHUANIAN COURSE</a:t>
            </a:r>
            <a:br>
              <a:rPr lang="lt-LT" b="1" dirty="0"/>
            </a:br>
            <a:r>
              <a:rPr lang="lt-LT" b="1" dirty="0"/>
              <a:t>A1.2</a:t>
            </a:r>
          </a:p>
        </p:txBody>
      </p:sp>
    </p:spTree>
    <p:extLst>
      <p:ext uri="{BB962C8B-B14F-4D97-AF65-F5344CB8AC3E}">
        <p14:creationId xmlns:p14="http://schemas.microsoft.com/office/powerpoint/2010/main" val="990999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AB988-AB74-CC36-2C1B-DF82D1C90E5F}"/>
              </a:ext>
            </a:extLst>
          </p:cNvPr>
          <p:cNvSpPr>
            <a:spLocks noGrp="1"/>
          </p:cNvSpPr>
          <p:nvPr>
            <p:ph type="title"/>
          </p:nvPr>
        </p:nvSpPr>
        <p:spPr>
          <a:xfrm>
            <a:off x="415600" y="593366"/>
            <a:ext cx="11360800" cy="934491"/>
          </a:xfrm>
        </p:spPr>
        <p:txBody>
          <a:bodyPr>
            <a:normAutofit/>
          </a:bodyPr>
          <a:lstStyle/>
          <a:p>
            <a:pPr algn="ctr"/>
            <a:r>
              <a:rPr lang="lt-LT" sz="2400" b="1" dirty="0"/>
              <a:t>Mano mėgstamiausia kepyklėlė</a:t>
            </a:r>
            <a:br>
              <a:rPr lang="lt-LT" sz="2400" dirty="0"/>
            </a:br>
            <a:r>
              <a:rPr lang="lt-LT" sz="2000" dirty="0"/>
              <a:t>(</a:t>
            </a:r>
            <a:r>
              <a:rPr lang="en-GB" sz="2000" i="1" dirty="0"/>
              <a:t>My favourite little bakery</a:t>
            </a:r>
            <a:r>
              <a:rPr lang="lt-LT" sz="2000" dirty="0"/>
              <a:t>)</a:t>
            </a:r>
          </a:p>
        </p:txBody>
      </p:sp>
      <p:sp>
        <p:nvSpPr>
          <p:cNvPr id="3" name="Text Placeholder 2">
            <a:extLst>
              <a:ext uri="{FF2B5EF4-FFF2-40B4-BE49-F238E27FC236}">
                <a16:creationId xmlns:a16="http://schemas.microsoft.com/office/drawing/2014/main" id="{46421FCD-809B-29AA-1AC4-AA44A58A92A2}"/>
              </a:ext>
            </a:extLst>
          </p:cNvPr>
          <p:cNvSpPr>
            <a:spLocks noGrp="1"/>
          </p:cNvSpPr>
          <p:nvPr>
            <p:ph type="body" idx="1"/>
          </p:nvPr>
        </p:nvSpPr>
        <p:spPr>
          <a:xfrm>
            <a:off x="415600" y="1527857"/>
            <a:ext cx="11360800" cy="4555200"/>
          </a:xfrm>
        </p:spPr>
        <p:txBody>
          <a:bodyPr>
            <a:normAutofit/>
          </a:bodyPr>
          <a:lstStyle/>
          <a:p>
            <a:pPr marL="152396" indent="0">
              <a:buNone/>
            </a:pPr>
            <a:r>
              <a:rPr lang="lt-LT" sz="2000" dirty="0"/>
              <a:t>Mano vardas Gediminas. Dirbu miesto centre, </a:t>
            </a:r>
            <a:r>
              <a:rPr lang="lt-LT" sz="2000" dirty="0">
                <a:solidFill>
                  <a:srgbClr val="FF0000"/>
                </a:solidFill>
              </a:rPr>
              <a:t>senamiestyje</a:t>
            </a:r>
            <a:r>
              <a:rPr lang="lt-LT" sz="2000" dirty="0"/>
              <a:t>. Mano bendradarbiai visada pietauja darbe. O aš kasdien dvyliktą valandą pietauju kepyklėlėje „Skanaus“. Man labai patinka ši kepyklėlė, nes maistas čia yra labai skanus ir šviežias. Man taip pat labai patinka, kad kepyklėlė yra prie </a:t>
            </a:r>
            <a:r>
              <a:rPr lang="lt-LT" sz="2000" dirty="0">
                <a:solidFill>
                  <a:srgbClr val="FF0000"/>
                </a:solidFill>
              </a:rPr>
              <a:t>upės</a:t>
            </a:r>
            <a:r>
              <a:rPr lang="lt-LT" sz="2000" dirty="0"/>
              <a:t>. Kai šilta, gali valgyti lauke, terasoje, ir žiūrėti į upę arba </a:t>
            </a:r>
            <a:r>
              <a:rPr lang="lt-LT" sz="2000" dirty="0">
                <a:solidFill>
                  <a:srgbClr val="FF0000"/>
                </a:solidFill>
              </a:rPr>
              <a:t>į žmones </a:t>
            </a:r>
            <a:r>
              <a:rPr lang="lt-LT" sz="2000" dirty="0"/>
              <a:t>gatvėje.</a:t>
            </a:r>
          </a:p>
          <a:p>
            <a:pPr marL="152396" indent="0">
              <a:buNone/>
            </a:pPr>
            <a:endParaRPr lang="lt-LT" sz="2000" dirty="0"/>
          </a:p>
          <a:p>
            <a:pPr marL="152396" indent="0">
              <a:buNone/>
            </a:pPr>
            <a:r>
              <a:rPr lang="lt-LT" sz="2000" dirty="0"/>
              <a:t>Čia paprastai geriu žolelių </a:t>
            </a:r>
            <a:r>
              <a:rPr lang="lt-LT" sz="2000" dirty="0">
                <a:solidFill>
                  <a:srgbClr val="FF0000"/>
                </a:solidFill>
              </a:rPr>
              <a:t>arbatą</a:t>
            </a:r>
            <a:r>
              <a:rPr lang="lt-LT" sz="2000" dirty="0"/>
              <a:t>, valgau </a:t>
            </a:r>
            <a:r>
              <a:rPr lang="lt-LT" sz="2000" dirty="0">
                <a:solidFill>
                  <a:srgbClr val="FF0000"/>
                </a:solidFill>
              </a:rPr>
              <a:t>karštą</a:t>
            </a:r>
            <a:r>
              <a:rPr lang="lt-LT" sz="2000" dirty="0"/>
              <a:t> sumuštinį su </a:t>
            </a:r>
            <a:r>
              <a:rPr lang="lt-LT" sz="2000" dirty="0">
                <a:solidFill>
                  <a:srgbClr val="FF0000"/>
                </a:solidFill>
              </a:rPr>
              <a:t>sūriu</a:t>
            </a:r>
            <a:r>
              <a:rPr lang="lt-LT" sz="2000" dirty="0"/>
              <a:t> ir kumpiu. Kartais, kai dienos šaltos, valgau sriubą – kopūstų, </a:t>
            </a:r>
            <a:r>
              <a:rPr lang="lt-LT" sz="2000" dirty="0">
                <a:solidFill>
                  <a:srgbClr val="FF0000"/>
                </a:solidFill>
              </a:rPr>
              <a:t>burokėlių</a:t>
            </a:r>
            <a:r>
              <a:rPr lang="lt-LT" sz="2000" dirty="0"/>
              <a:t>, žirnių ir morkų. Kepyklėlėje labai </a:t>
            </a:r>
            <a:r>
              <a:rPr lang="lt-LT" sz="2000" dirty="0">
                <a:solidFill>
                  <a:srgbClr val="FF0000"/>
                </a:solidFill>
              </a:rPr>
              <a:t>skani</a:t>
            </a:r>
            <a:r>
              <a:rPr lang="lt-LT" sz="2000" dirty="0"/>
              <a:t> burokėlių sriuba. </a:t>
            </a:r>
            <a:r>
              <a:rPr lang="lt-LT" sz="2000" dirty="0">
                <a:solidFill>
                  <a:srgbClr val="FF0000"/>
                </a:solidFill>
              </a:rPr>
              <a:t>Sriubą</a:t>
            </a:r>
            <a:r>
              <a:rPr lang="lt-LT" sz="2000" dirty="0"/>
              <a:t> valgau su grietine ir juoda duona. Būtinai </a:t>
            </a:r>
            <a:r>
              <a:rPr lang="lt-LT" sz="2000" dirty="0">
                <a:solidFill>
                  <a:srgbClr val="FF0000"/>
                </a:solidFill>
              </a:rPr>
              <a:t>paragaukite</a:t>
            </a:r>
            <a:r>
              <a:rPr lang="lt-LT" sz="2000" dirty="0"/>
              <a:t> burokėlių sriubos ir jūs, kai pietausite čia. Sriuba kaip namie, </a:t>
            </a:r>
            <a:r>
              <a:rPr lang="lt-LT" sz="2000" dirty="0">
                <a:solidFill>
                  <a:srgbClr val="FF0000"/>
                </a:solidFill>
              </a:rPr>
              <a:t>pas</a:t>
            </a:r>
            <a:r>
              <a:rPr lang="lt-LT" sz="2000" dirty="0"/>
              <a:t> mamą.</a:t>
            </a:r>
          </a:p>
          <a:p>
            <a:pPr marL="152396" indent="0">
              <a:buNone/>
            </a:pPr>
            <a:endParaRPr lang="lt-LT" sz="2000" dirty="0"/>
          </a:p>
          <a:p>
            <a:pPr marL="152396" indent="0">
              <a:buNone/>
            </a:pPr>
            <a:r>
              <a:rPr lang="lt-LT" sz="2000" dirty="0"/>
              <a:t>Kartais darbo dieną aš geriu kavą. Ją visada geriu su pienu. Kai geriu kavą, visada perku ir </a:t>
            </a:r>
            <a:r>
              <a:rPr lang="lt-LT" sz="2000" dirty="0">
                <a:solidFill>
                  <a:srgbClr val="FF0000"/>
                </a:solidFill>
              </a:rPr>
              <a:t>gabaliuką</a:t>
            </a:r>
            <a:r>
              <a:rPr lang="lt-LT" sz="2000" dirty="0"/>
              <a:t> torto. Tada esu linksmas ir laimingas. Kava ir tortas – puiku.</a:t>
            </a:r>
          </a:p>
          <a:p>
            <a:pPr marL="152396" indent="0">
              <a:buNone/>
            </a:pPr>
            <a:endParaRPr lang="lt-LT" sz="2000" dirty="0"/>
          </a:p>
          <a:p>
            <a:pPr marL="152396" indent="0">
              <a:buNone/>
            </a:pPr>
            <a:r>
              <a:rPr lang="lt-LT" sz="2000" dirty="0"/>
              <a:t>Šeštadienį ir </a:t>
            </a:r>
            <a:r>
              <a:rPr lang="lt-LT" sz="2000" dirty="0">
                <a:solidFill>
                  <a:srgbClr val="FF0000"/>
                </a:solidFill>
              </a:rPr>
              <a:t>sekmadienį</a:t>
            </a:r>
            <a:r>
              <a:rPr lang="lt-LT" sz="2000" dirty="0"/>
              <a:t> čia daug tėvų su vaikais, nes visi mėgsta </a:t>
            </a:r>
            <a:r>
              <a:rPr lang="lt-LT" sz="2000" dirty="0">
                <a:solidFill>
                  <a:srgbClr val="FF0000"/>
                </a:solidFill>
              </a:rPr>
              <a:t>bandeles su obuoliais</a:t>
            </a:r>
            <a:r>
              <a:rPr lang="lt-LT" sz="2000" dirty="0"/>
              <a:t>. Bandeles su obuoliais kepyklėlėje </a:t>
            </a:r>
            <a:r>
              <a:rPr lang="lt-LT" sz="2000" dirty="0">
                <a:solidFill>
                  <a:srgbClr val="FF0000"/>
                </a:solidFill>
              </a:rPr>
              <a:t>kepa</a:t>
            </a:r>
            <a:r>
              <a:rPr lang="lt-LT" sz="2000" dirty="0"/>
              <a:t> tik savaitgalį. Norite paragauti? Kepyklėlės adresas – Tilto 16.</a:t>
            </a:r>
          </a:p>
        </p:txBody>
      </p:sp>
    </p:spTree>
    <p:extLst>
      <p:ext uri="{BB962C8B-B14F-4D97-AF65-F5344CB8AC3E}">
        <p14:creationId xmlns:p14="http://schemas.microsoft.com/office/powerpoint/2010/main" val="8083115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3AB51-2B71-F243-BC19-4C039D19AECD}"/>
              </a:ext>
            </a:extLst>
          </p:cNvPr>
          <p:cNvSpPr>
            <a:spLocks noGrp="1"/>
          </p:cNvSpPr>
          <p:nvPr>
            <p:ph type="title"/>
          </p:nvPr>
        </p:nvSpPr>
        <p:spPr/>
        <p:txBody>
          <a:bodyPr>
            <a:normAutofit fontScale="90000"/>
          </a:bodyPr>
          <a:lstStyle/>
          <a:p>
            <a:pPr algn="ctr"/>
            <a:r>
              <a:rPr lang="lt-LT" sz="3200" b="1" dirty="0"/>
              <a:t>Atsakykite į klausimus</a:t>
            </a:r>
            <a:br>
              <a:rPr lang="lt-LT" sz="3200" b="1" dirty="0"/>
            </a:br>
            <a:r>
              <a:rPr lang="lt-LT" sz="3200" b="1" dirty="0">
                <a:solidFill>
                  <a:srgbClr val="FF0000"/>
                </a:solidFill>
              </a:rPr>
              <a:t>NAMŲ DARBAS</a:t>
            </a:r>
          </a:p>
        </p:txBody>
      </p:sp>
      <p:sp>
        <p:nvSpPr>
          <p:cNvPr id="3" name="Text Placeholder 2">
            <a:extLst>
              <a:ext uri="{FF2B5EF4-FFF2-40B4-BE49-F238E27FC236}">
                <a16:creationId xmlns:a16="http://schemas.microsoft.com/office/drawing/2014/main" id="{75155585-B92B-1CED-36EA-0D219A90B6D0}"/>
              </a:ext>
            </a:extLst>
          </p:cNvPr>
          <p:cNvSpPr>
            <a:spLocks noGrp="1"/>
          </p:cNvSpPr>
          <p:nvPr>
            <p:ph type="body" idx="1"/>
          </p:nvPr>
        </p:nvSpPr>
        <p:spPr>
          <a:xfrm>
            <a:off x="415600" y="1709433"/>
            <a:ext cx="11360800" cy="4555200"/>
          </a:xfrm>
        </p:spPr>
        <p:txBody>
          <a:bodyPr>
            <a:normAutofit lnSpcReduction="10000"/>
          </a:bodyPr>
          <a:lstStyle/>
          <a:p>
            <a:pPr marL="666746" indent="-514350">
              <a:buAutoNum type="arabicPeriod"/>
            </a:pPr>
            <a:r>
              <a:rPr lang="lt-LT" dirty="0"/>
              <a:t>Koks yra vyro vardas?</a:t>
            </a:r>
          </a:p>
          <a:p>
            <a:pPr marL="666746" indent="-514350">
              <a:buAutoNum type="arabicPeriod"/>
            </a:pPr>
            <a:r>
              <a:rPr lang="lt-LT" dirty="0"/>
              <a:t>Kur jis dirba?</a:t>
            </a:r>
          </a:p>
          <a:p>
            <a:pPr marL="666746" indent="-514350">
              <a:buAutoNum type="arabicPeriod"/>
            </a:pPr>
            <a:r>
              <a:rPr lang="lt-LT" dirty="0"/>
              <a:t>Kur Gediminas valgo pietus?</a:t>
            </a:r>
          </a:p>
          <a:p>
            <a:pPr marL="666746" indent="-514350">
              <a:buAutoNum type="arabicPeriod"/>
            </a:pPr>
            <a:r>
              <a:rPr lang="lt-LT" dirty="0"/>
              <a:t>Kelintą valandą vyras pietauja?</a:t>
            </a:r>
          </a:p>
          <a:p>
            <a:pPr marL="666746" indent="-514350">
              <a:buAutoNum type="arabicPeriod"/>
            </a:pPr>
            <a:r>
              <a:rPr lang="lt-LT" dirty="0"/>
              <a:t>Kodėl Gediminas mėgsta pietauti kepyklėlėje?</a:t>
            </a:r>
          </a:p>
          <a:p>
            <a:pPr marL="666746" indent="-514350">
              <a:buAutoNum type="arabicPeriod"/>
            </a:pPr>
            <a:r>
              <a:rPr lang="lt-LT" dirty="0"/>
              <a:t>Ką paprastai geria ir valgo vyras?</a:t>
            </a:r>
          </a:p>
          <a:p>
            <a:pPr marL="666746" indent="-514350">
              <a:buAutoNum type="arabicPeriod"/>
            </a:pPr>
            <a:r>
              <a:rPr lang="lt-LT" dirty="0"/>
              <a:t>Kada Gediminas valgo sriubą?</a:t>
            </a:r>
          </a:p>
          <a:p>
            <a:pPr marL="666746" indent="-514350">
              <a:buAutoNum type="arabicPeriod"/>
            </a:pPr>
            <a:r>
              <a:rPr lang="lt-LT" dirty="0"/>
              <a:t>Kokią sriubą mėgsta vyras?</a:t>
            </a:r>
          </a:p>
          <a:p>
            <a:pPr marL="666746" indent="-514350">
              <a:buAutoNum type="arabicPeriod"/>
            </a:pPr>
            <a:r>
              <a:rPr lang="lt-LT" dirty="0"/>
              <a:t>Kokią kavą jis mėgsta?</a:t>
            </a:r>
          </a:p>
          <a:p>
            <a:pPr marL="666746" indent="-514350">
              <a:buAutoNum type="arabicPeriod"/>
            </a:pPr>
            <a:r>
              <a:rPr lang="lt-LT" dirty="0"/>
              <a:t>Ar Gediminas valgo saldumynus?</a:t>
            </a:r>
          </a:p>
          <a:p>
            <a:pPr marL="666746" indent="-514350">
              <a:buAutoNum type="arabicPeriod"/>
            </a:pPr>
            <a:r>
              <a:rPr lang="lt-LT" dirty="0"/>
              <a:t>Kada kepyklėlėje kepa bandeles su obuoliais?</a:t>
            </a:r>
          </a:p>
          <a:p>
            <a:pPr marL="666746" indent="-514350">
              <a:buAutoNum type="arabicPeriod"/>
            </a:pPr>
            <a:r>
              <a:rPr lang="lt-LT" dirty="0"/>
              <a:t>Koks yra kepyklėlės adresas?</a:t>
            </a:r>
          </a:p>
          <a:p>
            <a:pPr marL="666746" indent="-514350">
              <a:buAutoNum type="arabicPeriod"/>
            </a:pPr>
            <a:endParaRPr lang="lt-LT" dirty="0"/>
          </a:p>
        </p:txBody>
      </p:sp>
    </p:spTree>
    <p:extLst>
      <p:ext uri="{BB962C8B-B14F-4D97-AF65-F5344CB8AC3E}">
        <p14:creationId xmlns:p14="http://schemas.microsoft.com/office/powerpoint/2010/main" val="2359075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5" name="Google Shape;105;p22"/>
          <p:cNvSpPr txBox="1">
            <a:spLocks noGrp="1"/>
          </p:cNvSpPr>
          <p:nvPr>
            <p:ph type="body" idx="1"/>
          </p:nvPr>
        </p:nvSpPr>
        <p:spPr>
          <a:xfrm>
            <a:off x="312279" y="3948869"/>
            <a:ext cx="11511348" cy="806800"/>
          </a:xfrm>
          <a:prstGeom prst="rect">
            <a:avLst/>
          </a:prstGeom>
        </p:spPr>
        <p:txBody>
          <a:bodyPr spcFirstLastPara="1" vert="horz" wrap="square" lIns="121900" tIns="121900" rIns="121900" bIns="121900" rtlCol="0" anchor="t" anchorCtr="0">
            <a:noAutofit/>
          </a:bodyPr>
          <a:lstStyle/>
          <a:p>
            <a:pPr marL="0" indent="0">
              <a:spcBef>
                <a:spcPts val="853"/>
              </a:spcBef>
            </a:pPr>
            <a:r>
              <a:rPr lang="lt" sz="2400" dirty="0" err="1">
                <a:latin typeface="+mj-lt"/>
              </a:rPr>
              <a:t>Preposition</a:t>
            </a:r>
            <a:r>
              <a:rPr lang="lt" sz="2400" dirty="0">
                <a:latin typeface="+mj-lt"/>
              </a:rPr>
              <a:t> </a:t>
            </a:r>
            <a:r>
              <a:rPr lang="lt" sz="2400" b="1" dirty="0">
                <a:latin typeface="+mj-lt"/>
              </a:rPr>
              <a:t>su </a:t>
            </a:r>
            <a:r>
              <a:rPr lang="lt" sz="2400" dirty="0">
                <a:latin typeface="+mj-lt"/>
              </a:rPr>
              <a:t>(</a:t>
            </a:r>
            <a:r>
              <a:rPr lang="lt" sz="2400" i="1" dirty="0" err="1">
                <a:latin typeface="+mj-lt"/>
              </a:rPr>
              <a:t>with</a:t>
            </a:r>
            <a:r>
              <a:rPr lang="lt" sz="2400" dirty="0">
                <a:latin typeface="+mj-lt"/>
              </a:rPr>
              <a:t>) + </a:t>
            </a:r>
            <a:r>
              <a:rPr lang="lt" sz="2400" dirty="0" err="1">
                <a:latin typeface="+mj-lt"/>
              </a:rPr>
              <a:t>instrumental</a:t>
            </a:r>
            <a:r>
              <a:rPr lang="lt" sz="2400" dirty="0">
                <a:latin typeface="+mj-lt"/>
              </a:rPr>
              <a:t> </a:t>
            </a:r>
            <a:r>
              <a:rPr lang="lt" sz="2400" dirty="0" err="1">
                <a:latin typeface="+mj-lt"/>
              </a:rPr>
              <a:t>case</a:t>
            </a:r>
          </a:p>
          <a:p>
            <a:pPr marL="0" indent="0">
              <a:spcBef>
                <a:spcPts val="853"/>
              </a:spcBef>
            </a:pPr>
            <a:r>
              <a:rPr lang="lt" sz="2200" dirty="0">
                <a:solidFill>
                  <a:schemeClr val="tx1"/>
                </a:solidFill>
              </a:rPr>
              <a:t>Norėčiau ledų su </a:t>
            </a:r>
            <a:r>
              <a:rPr lang="lt" sz="2200" b="1" dirty="0">
                <a:solidFill>
                  <a:schemeClr val="tx1"/>
                </a:solidFill>
              </a:rPr>
              <a:t>šokoladu</a:t>
            </a:r>
            <a:r>
              <a:rPr lang="lt" sz="2200" dirty="0">
                <a:solidFill>
                  <a:schemeClr val="tx1"/>
                </a:solidFill>
              </a:rPr>
              <a:t>.</a:t>
            </a:r>
            <a:br>
              <a:rPr lang="lt" sz="2200" dirty="0"/>
            </a:br>
            <a:r>
              <a:rPr lang="lt" sz="2200" dirty="0">
                <a:solidFill>
                  <a:schemeClr val="tx1"/>
                </a:solidFill>
              </a:rPr>
              <a:t>Ar norėtum kepsnio su </a:t>
            </a:r>
            <a:r>
              <a:rPr lang="lt" sz="2200" b="1" dirty="0">
                <a:solidFill>
                  <a:schemeClr val="tx1"/>
                </a:solidFill>
              </a:rPr>
              <a:t>sūriu</a:t>
            </a:r>
            <a:r>
              <a:rPr lang="lt" sz="2200" dirty="0">
                <a:solidFill>
                  <a:schemeClr val="tx1"/>
                </a:solidFill>
              </a:rPr>
              <a:t>? </a:t>
            </a:r>
            <a:br>
              <a:rPr lang="lt" sz="2200" dirty="0"/>
            </a:br>
            <a:r>
              <a:rPr lang="lt" sz="2200" dirty="0">
                <a:solidFill>
                  <a:schemeClr val="tx1"/>
                </a:solidFill>
              </a:rPr>
              <a:t>Kas norėtų pasivaikščioti su </a:t>
            </a:r>
            <a:r>
              <a:rPr lang="lt" sz="2200" b="1" dirty="0">
                <a:solidFill>
                  <a:schemeClr val="tx1"/>
                </a:solidFill>
              </a:rPr>
              <a:t>Pauliumi</a:t>
            </a:r>
            <a:r>
              <a:rPr lang="lt" sz="2200" dirty="0">
                <a:solidFill>
                  <a:schemeClr val="tx1"/>
                </a:solidFill>
              </a:rPr>
              <a:t>? </a:t>
            </a:r>
            <a:br>
              <a:rPr lang="lt" sz="3200" dirty="0"/>
            </a:br>
            <a:endParaRPr lang="lt" sz="3200" dirty="0"/>
          </a:p>
          <a:p>
            <a:pPr marL="0" indent="0">
              <a:spcBef>
                <a:spcPts val="853"/>
              </a:spcBef>
            </a:pPr>
            <a:endParaRPr lang="lt" dirty="0"/>
          </a:p>
        </p:txBody>
      </p:sp>
      <p:sp>
        <p:nvSpPr>
          <p:cNvPr id="104" name="Google Shape;104;p22"/>
          <p:cNvSpPr txBox="1">
            <a:spLocks noGrp="1"/>
          </p:cNvSpPr>
          <p:nvPr>
            <p:ph type="title" idx="4294967295"/>
          </p:nvPr>
        </p:nvSpPr>
        <p:spPr>
          <a:xfrm>
            <a:off x="609598" y="420137"/>
            <a:ext cx="10972800" cy="1143000"/>
          </a:xfrm>
          <a:prstGeom prst="rect">
            <a:avLst/>
          </a:prstGeom>
        </p:spPr>
        <p:txBody>
          <a:bodyPr spcFirstLastPara="1" vert="horz" wrap="square" lIns="121900" tIns="121900" rIns="121900" bIns="121900" rtlCol="0" anchor="ctr" anchorCtr="0">
            <a:noAutofit/>
          </a:bodyPr>
          <a:lstStyle/>
          <a:p>
            <a:pPr algn="ctr"/>
            <a:r>
              <a:rPr lang="lt" sz="3200" b="1" dirty="0"/>
              <a:t>Instrumental case </a:t>
            </a:r>
            <a:br>
              <a:rPr lang="lt" sz="3200" b="1" dirty="0"/>
            </a:br>
            <a:r>
              <a:rPr lang="lt" sz="3200" b="1" dirty="0"/>
              <a:t>(singular)</a:t>
            </a:r>
          </a:p>
        </p:txBody>
      </p:sp>
      <p:graphicFrame>
        <p:nvGraphicFramePr>
          <p:cNvPr id="106" name="Google Shape;106;p22"/>
          <p:cNvGraphicFramePr/>
          <p:nvPr>
            <p:extLst>
              <p:ext uri="{D42A27DB-BD31-4B8C-83A1-F6EECF244321}">
                <p14:modId xmlns:p14="http://schemas.microsoft.com/office/powerpoint/2010/main" val="2096062518"/>
              </p:ext>
            </p:extLst>
          </p:nvPr>
        </p:nvGraphicFramePr>
        <p:xfrm>
          <a:off x="329346" y="1784195"/>
          <a:ext cx="11533307" cy="1853809"/>
        </p:xfrm>
        <a:graphic>
          <a:graphicData uri="http://schemas.openxmlformats.org/drawingml/2006/table">
            <a:tbl>
              <a:tblPr>
                <a:noFill/>
              </a:tblPr>
              <a:tblGrid>
                <a:gridCol w="1652704">
                  <a:extLst>
                    <a:ext uri="{9D8B030D-6E8A-4147-A177-3AD203B41FA5}">
                      <a16:colId xmlns:a16="http://schemas.microsoft.com/office/drawing/2014/main" val="20000"/>
                    </a:ext>
                  </a:extLst>
                </a:gridCol>
                <a:gridCol w="965200">
                  <a:extLst>
                    <a:ext uri="{9D8B030D-6E8A-4147-A177-3AD203B41FA5}">
                      <a16:colId xmlns:a16="http://schemas.microsoft.com/office/drawing/2014/main" val="20001"/>
                    </a:ext>
                  </a:extLst>
                </a:gridCol>
                <a:gridCol w="789103">
                  <a:extLst>
                    <a:ext uri="{9D8B030D-6E8A-4147-A177-3AD203B41FA5}">
                      <a16:colId xmlns:a16="http://schemas.microsoft.com/office/drawing/2014/main" val="20002"/>
                    </a:ext>
                  </a:extLst>
                </a:gridCol>
                <a:gridCol w="1168400">
                  <a:extLst>
                    <a:ext uri="{9D8B030D-6E8A-4147-A177-3AD203B41FA5}">
                      <a16:colId xmlns:a16="http://schemas.microsoft.com/office/drawing/2014/main" val="20003"/>
                    </a:ext>
                  </a:extLst>
                </a:gridCol>
                <a:gridCol w="1117600">
                  <a:extLst>
                    <a:ext uri="{9D8B030D-6E8A-4147-A177-3AD203B41FA5}">
                      <a16:colId xmlns:a16="http://schemas.microsoft.com/office/drawing/2014/main" val="20004"/>
                    </a:ext>
                  </a:extLst>
                </a:gridCol>
                <a:gridCol w="952500">
                  <a:extLst>
                    <a:ext uri="{9D8B030D-6E8A-4147-A177-3AD203B41FA5}">
                      <a16:colId xmlns:a16="http://schemas.microsoft.com/office/drawing/2014/main" val="20005"/>
                    </a:ext>
                  </a:extLst>
                </a:gridCol>
                <a:gridCol w="990600">
                  <a:extLst>
                    <a:ext uri="{9D8B030D-6E8A-4147-A177-3AD203B41FA5}">
                      <a16:colId xmlns:a16="http://schemas.microsoft.com/office/drawing/2014/main" val="20006"/>
                    </a:ext>
                  </a:extLst>
                </a:gridCol>
                <a:gridCol w="1003300">
                  <a:extLst>
                    <a:ext uri="{9D8B030D-6E8A-4147-A177-3AD203B41FA5}">
                      <a16:colId xmlns:a16="http://schemas.microsoft.com/office/drawing/2014/main" val="3479055500"/>
                    </a:ext>
                  </a:extLst>
                </a:gridCol>
                <a:gridCol w="2893900">
                  <a:extLst>
                    <a:ext uri="{9D8B030D-6E8A-4147-A177-3AD203B41FA5}">
                      <a16:colId xmlns:a16="http://schemas.microsoft.com/office/drawing/2014/main" val="26838516"/>
                    </a:ext>
                  </a:extLst>
                </a:gridCol>
              </a:tblGrid>
              <a:tr h="907862">
                <a:tc>
                  <a:txBody>
                    <a:bodyPr/>
                    <a:lstStyle/>
                    <a:p>
                      <a:pPr marL="0" lvl="0" indent="0" algn="l" rtl="0">
                        <a:spcBef>
                          <a:spcPts val="0"/>
                        </a:spcBef>
                        <a:spcAft>
                          <a:spcPts val="0"/>
                        </a:spcAft>
                        <a:buNone/>
                      </a:pPr>
                      <a:r>
                        <a:rPr lang="lt" sz="2000" b="1" dirty="0">
                          <a:latin typeface="+mj-lt"/>
                        </a:rPr>
                        <a:t>Nominative</a:t>
                      </a:r>
                      <a:r>
                        <a:rPr lang="lt" sz="2000" dirty="0">
                          <a:latin typeface="+mj-lt"/>
                        </a:rPr>
                        <a:t> </a:t>
                      </a:r>
                      <a:r>
                        <a:rPr lang="lt" sz="2000" b="1" dirty="0">
                          <a:latin typeface="+mj-lt"/>
                        </a:rPr>
                        <a:t>(kas?)</a:t>
                      </a:r>
                      <a:endParaRPr sz="2000" b="1" dirty="0">
                        <a:latin typeface="+mj-lt"/>
                      </a:endParaRPr>
                    </a:p>
                  </a:txBody>
                  <a:tcPr marL="121900" marR="121900" marT="121900" marB="121900"/>
                </a:tc>
                <a:tc>
                  <a:txBody>
                    <a:bodyPr/>
                    <a:lstStyle/>
                    <a:p>
                      <a:pPr marL="0" lvl="0" indent="0" algn="l" rtl="0">
                        <a:spcBef>
                          <a:spcPts val="0"/>
                        </a:spcBef>
                        <a:spcAft>
                          <a:spcPts val="0"/>
                        </a:spcAft>
                        <a:buNone/>
                      </a:pPr>
                      <a:r>
                        <a:rPr lang="lt" sz="2000" dirty="0">
                          <a:latin typeface="+mj-lt"/>
                        </a:rPr>
                        <a:t>-</a:t>
                      </a:r>
                      <a:r>
                        <a:rPr lang="lt" sz="2000" err="1">
                          <a:latin typeface="+mj-lt"/>
                        </a:rPr>
                        <a:t>as</a:t>
                      </a:r>
                      <a:endParaRPr sz="2000">
                        <a:latin typeface="+mj-lt"/>
                      </a:endParaRPr>
                    </a:p>
                    <a:p>
                      <a:pPr marL="0" lvl="0" indent="0" algn="l" rtl="0">
                        <a:spcBef>
                          <a:spcPts val="0"/>
                        </a:spcBef>
                        <a:spcAft>
                          <a:spcPts val="0"/>
                        </a:spcAft>
                        <a:buNone/>
                      </a:pPr>
                      <a:r>
                        <a:rPr lang="lt" sz="2000" dirty="0">
                          <a:latin typeface="+mj-lt"/>
                        </a:rPr>
                        <a:t>Pien</a:t>
                      </a:r>
                      <a:r>
                        <a:rPr lang="lt" sz="2000" dirty="0">
                          <a:solidFill>
                            <a:srgbClr val="980000"/>
                          </a:solidFill>
                          <a:latin typeface="+mj-lt"/>
                        </a:rPr>
                        <a:t>as</a:t>
                      </a:r>
                      <a:endParaRPr sz="2000" dirty="0">
                        <a:solidFill>
                          <a:srgbClr val="980000"/>
                        </a:solidFill>
                        <a:latin typeface="+mj-lt"/>
                      </a:endParaRPr>
                    </a:p>
                  </a:txBody>
                  <a:tcPr marL="121900" marR="121900" marT="121900" marB="121900"/>
                </a:tc>
                <a:tc>
                  <a:txBody>
                    <a:bodyPr/>
                    <a:lstStyle/>
                    <a:p>
                      <a:pPr marL="0" lvl="0" indent="0" algn="l" rtl="0">
                        <a:spcBef>
                          <a:spcPts val="0"/>
                        </a:spcBef>
                        <a:spcAft>
                          <a:spcPts val="0"/>
                        </a:spcAft>
                        <a:buNone/>
                      </a:pPr>
                      <a:r>
                        <a:rPr lang="lt" sz="2000" dirty="0">
                          <a:latin typeface="+mj-lt"/>
                        </a:rPr>
                        <a:t>-</a:t>
                      </a:r>
                      <a:r>
                        <a:rPr lang="lt" sz="2000" err="1">
                          <a:latin typeface="+mj-lt"/>
                        </a:rPr>
                        <a:t>is</a:t>
                      </a:r>
                      <a:endParaRPr sz="2000">
                        <a:latin typeface="+mj-lt"/>
                      </a:endParaRPr>
                    </a:p>
                    <a:p>
                      <a:pPr marL="0" lvl="0" indent="0" algn="l" rtl="0">
                        <a:spcBef>
                          <a:spcPts val="0"/>
                        </a:spcBef>
                        <a:spcAft>
                          <a:spcPts val="0"/>
                        </a:spcAft>
                        <a:buNone/>
                      </a:pPr>
                      <a:r>
                        <a:rPr lang="lt" sz="2000" dirty="0">
                          <a:latin typeface="+mj-lt"/>
                        </a:rPr>
                        <a:t>Sūr</a:t>
                      </a:r>
                      <a:r>
                        <a:rPr lang="lt" sz="2000" dirty="0">
                          <a:solidFill>
                            <a:srgbClr val="980000"/>
                          </a:solidFill>
                          <a:latin typeface="+mj-lt"/>
                        </a:rPr>
                        <a:t>is</a:t>
                      </a:r>
                      <a:endParaRPr sz="2000" dirty="0">
                        <a:solidFill>
                          <a:srgbClr val="980000"/>
                        </a:solidFill>
                        <a:latin typeface="+mj-lt"/>
                      </a:endParaRPr>
                    </a:p>
                  </a:txBody>
                  <a:tcPr marL="121900" marR="121900" marT="121900" marB="121900"/>
                </a:tc>
                <a:tc>
                  <a:txBody>
                    <a:bodyPr/>
                    <a:lstStyle/>
                    <a:p>
                      <a:pPr marL="0" lvl="0" indent="0" algn="l" rtl="0">
                        <a:spcBef>
                          <a:spcPts val="0"/>
                        </a:spcBef>
                        <a:spcAft>
                          <a:spcPts val="0"/>
                        </a:spcAft>
                        <a:buNone/>
                      </a:pPr>
                      <a:r>
                        <a:rPr lang="lt" sz="2000" dirty="0">
                          <a:latin typeface="+mj-lt"/>
                        </a:rPr>
                        <a:t>-ys</a:t>
                      </a:r>
                      <a:endParaRPr sz="2000" dirty="0">
                        <a:latin typeface="+mj-lt"/>
                      </a:endParaRPr>
                    </a:p>
                    <a:p>
                      <a:pPr marL="0" lvl="0" indent="0" algn="l" rtl="0">
                        <a:spcBef>
                          <a:spcPts val="0"/>
                        </a:spcBef>
                        <a:spcAft>
                          <a:spcPts val="0"/>
                        </a:spcAft>
                        <a:buNone/>
                      </a:pPr>
                      <a:r>
                        <a:rPr lang="lt" sz="2000" dirty="0">
                          <a:latin typeface="+mj-lt"/>
                        </a:rPr>
                        <a:t>Kepsn</a:t>
                      </a:r>
                      <a:r>
                        <a:rPr lang="lt" sz="2000" dirty="0">
                          <a:solidFill>
                            <a:srgbClr val="980000"/>
                          </a:solidFill>
                          <a:latin typeface="+mj-lt"/>
                        </a:rPr>
                        <a:t>ys</a:t>
                      </a:r>
                      <a:endParaRPr sz="2000" dirty="0">
                        <a:solidFill>
                          <a:srgbClr val="980000"/>
                        </a:solidFill>
                        <a:latin typeface="+mj-lt"/>
                      </a:endParaRPr>
                    </a:p>
                  </a:txBody>
                  <a:tcPr marL="121900" marR="121900" marT="121900" marB="121900"/>
                </a:tc>
                <a:tc>
                  <a:txBody>
                    <a:bodyPr/>
                    <a:lstStyle/>
                    <a:p>
                      <a:pPr marL="0" lvl="0" indent="0" algn="l" rtl="0">
                        <a:spcBef>
                          <a:spcPts val="0"/>
                        </a:spcBef>
                        <a:spcAft>
                          <a:spcPts val="0"/>
                        </a:spcAft>
                        <a:buNone/>
                      </a:pPr>
                      <a:r>
                        <a:rPr lang="lt" sz="2000" dirty="0">
                          <a:latin typeface="+mj-lt"/>
                        </a:rPr>
                        <a:t>-us</a:t>
                      </a:r>
                      <a:endParaRPr sz="2000" dirty="0">
                        <a:latin typeface="+mj-lt"/>
                      </a:endParaRPr>
                    </a:p>
                    <a:p>
                      <a:pPr marL="0" lvl="0" indent="0" algn="l" rtl="0">
                        <a:spcBef>
                          <a:spcPts val="0"/>
                        </a:spcBef>
                        <a:spcAft>
                          <a:spcPts val="0"/>
                        </a:spcAft>
                        <a:buNone/>
                      </a:pPr>
                      <a:r>
                        <a:rPr lang="lt" sz="2000" dirty="0">
                          <a:latin typeface="+mj-lt"/>
                        </a:rPr>
                        <a:t>Med</a:t>
                      </a:r>
                      <a:r>
                        <a:rPr lang="lt" sz="2000" dirty="0">
                          <a:solidFill>
                            <a:srgbClr val="980000"/>
                          </a:solidFill>
                          <a:latin typeface="+mj-lt"/>
                        </a:rPr>
                        <a:t>us</a:t>
                      </a:r>
                      <a:endParaRPr sz="2000" dirty="0">
                        <a:solidFill>
                          <a:srgbClr val="980000"/>
                        </a:solidFill>
                        <a:latin typeface="+mj-lt"/>
                      </a:endParaRPr>
                    </a:p>
                  </a:txBody>
                  <a:tcPr marL="121900" marR="121900" marT="121900" marB="121900"/>
                </a:tc>
                <a:tc>
                  <a:txBody>
                    <a:bodyPr/>
                    <a:lstStyle/>
                    <a:p>
                      <a:pPr marL="0" lvl="0" indent="0" algn="l" rtl="0">
                        <a:spcBef>
                          <a:spcPts val="0"/>
                        </a:spcBef>
                        <a:spcAft>
                          <a:spcPts val="0"/>
                        </a:spcAft>
                        <a:buNone/>
                      </a:pPr>
                      <a:r>
                        <a:rPr lang="lt" sz="2000" dirty="0">
                          <a:latin typeface="+mj-lt"/>
                        </a:rPr>
                        <a:t>-a</a:t>
                      </a:r>
                      <a:endParaRPr lang="en-US" sz="2000" dirty="0">
                        <a:solidFill>
                          <a:srgbClr val="980000"/>
                        </a:solidFill>
                        <a:latin typeface="+mj-lt"/>
                      </a:endParaRPr>
                    </a:p>
                    <a:p>
                      <a:pPr marL="0" lvl="0" indent="0" algn="l">
                        <a:spcBef>
                          <a:spcPts val="0"/>
                        </a:spcBef>
                        <a:spcAft>
                          <a:spcPts val="0"/>
                        </a:spcAft>
                        <a:buNone/>
                      </a:pPr>
                      <a:r>
                        <a:rPr lang="lt" sz="2000" dirty="0">
                          <a:solidFill>
                            <a:schemeClr val="tx1"/>
                          </a:solidFill>
                          <a:latin typeface="+mj-lt"/>
                        </a:rPr>
                        <a:t>Arbat</a:t>
                      </a:r>
                      <a:r>
                        <a:rPr lang="lt" sz="2000" dirty="0">
                          <a:solidFill>
                            <a:srgbClr val="980000"/>
                          </a:solidFill>
                          <a:latin typeface="+mj-lt"/>
                        </a:rPr>
                        <a:t>a</a:t>
                      </a:r>
                      <a:endParaRPr lang="en-US" sz="2000" dirty="0">
                        <a:solidFill>
                          <a:srgbClr val="980000"/>
                        </a:solidFill>
                        <a:latin typeface="+mj-lt"/>
                      </a:endParaRPr>
                    </a:p>
                  </a:txBody>
                  <a:tcPr marL="121900" marR="121900" marT="121900" marB="121900"/>
                </a:tc>
                <a:tc>
                  <a:txBody>
                    <a:bodyPr/>
                    <a:lstStyle/>
                    <a:p>
                      <a:pPr marL="0" lvl="0" indent="0" algn="l" rtl="0">
                        <a:spcBef>
                          <a:spcPts val="0"/>
                        </a:spcBef>
                        <a:spcAft>
                          <a:spcPts val="0"/>
                        </a:spcAft>
                        <a:buNone/>
                      </a:pPr>
                      <a:r>
                        <a:rPr lang="lt" sz="2000" dirty="0">
                          <a:latin typeface="+mj-lt"/>
                        </a:rPr>
                        <a:t>-ė</a:t>
                      </a:r>
                      <a:endParaRPr sz="2000">
                        <a:latin typeface="+mj-lt"/>
                      </a:endParaRPr>
                    </a:p>
                    <a:p>
                      <a:pPr marL="0" lvl="0" indent="0" algn="l" rtl="0">
                        <a:spcBef>
                          <a:spcPts val="0"/>
                        </a:spcBef>
                        <a:spcAft>
                          <a:spcPts val="0"/>
                        </a:spcAft>
                        <a:buNone/>
                      </a:pPr>
                      <a:r>
                        <a:rPr lang="lt" sz="2000" dirty="0">
                          <a:solidFill>
                            <a:schemeClr val="tx1"/>
                          </a:solidFill>
                          <a:latin typeface="+mj-lt"/>
                        </a:rPr>
                        <a:t>Varšk</a:t>
                      </a:r>
                      <a:r>
                        <a:rPr lang="lt" sz="2000" dirty="0">
                          <a:solidFill>
                            <a:srgbClr val="980000"/>
                          </a:solidFill>
                          <a:latin typeface="+mj-lt"/>
                        </a:rPr>
                        <a:t>ė</a:t>
                      </a:r>
                      <a:endParaRPr sz="2000">
                        <a:solidFill>
                          <a:srgbClr val="980000"/>
                        </a:solidFill>
                        <a:latin typeface="+mj-lt"/>
                      </a:endParaRPr>
                    </a:p>
                  </a:txBody>
                  <a:tcPr marL="121900" marR="121900" marT="121900" marB="121900"/>
                </a:tc>
                <a:tc>
                  <a:txBody>
                    <a:bodyPr/>
                    <a:lstStyle/>
                    <a:p>
                      <a:pPr marL="0" lvl="0" indent="0" algn="l">
                        <a:spcBef>
                          <a:spcPts val="0"/>
                        </a:spcBef>
                        <a:spcAft>
                          <a:spcPts val="0"/>
                        </a:spcAft>
                        <a:buNone/>
                      </a:pPr>
                      <a:r>
                        <a:rPr lang="lt" sz="2000" dirty="0">
                          <a:solidFill>
                            <a:schemeClr val="tx1"/>
                          </a:solidFill>
                          <a:latin typeface="+mj-lt"/>
                        </a:rPr>
                        <a:t>-</a:t>
                      </a:r>
                      <a:r>
                        <a:rPr lang="lt" sz="2000" dirty="0" err="1">
                          <a:solidFill>
                            <a:schemeClr val="tx1"/>
                          </a:solidFill>
                          <a:latin typeface="+mj-lt"/>
                        </a:rPr>
                        <a:t>is</a:t>
                      </a:r>
                      <a:r>
                        <a:rPr lang="lt" sz="2000" dirty="0">
                          <a:solidFill>
                            <a:schemeClr val="tx1"/>
                          </a:solidFill>
                          <a:latin typeface="+mj-lt"/>
                        </a:rPr>
                        <a:t> (f)</a:t>
                      </a:r>
                      <a:endParaRPr lang="lt" sz="2000" dirty="0" err="1">
                        <a:solidFill>
                          <a:schemeClr val="tx1"/>
                        </a:solidFill>
                        <a:latin typeface="+mj-lt"/>
                      </a:endParaRPr>
                    </a:p>
                    <a:p>
                      <a:pPr marL="0" lvl="0" indent="0" algn="l">
                        <a:spcBef>
                          <a:spcPts val="0"/>
                        </a:spcBef>
                        <a:spcAft>
                          <a:spcPts val="0"/>
                        </a:spcAft>
                        <a:buNone/>
                      </a:pPr>
                      <a:r>
                        <a:rPr lang="lt" sz="2000" dirty="0">
                          <a:solidFill>
                            <a:schemeClr val="tx1"/>
                          </a:solidFill>
                          <a:latin typeface="+mj-lt"/>
                        </a:rPr>
                        <a:t>Žuv</a:t>
                      </a:r>
                      <a:r>
                        <a:rPr lang="lt" sz="2000" dirty="0">
                          <a:solidFill>
                            <a:srgbClr val="C00000"/>
                          </a:solidFill>
                          <a:latin typeface="+mj-lt"/>
                        </a:rPr>
                        <a:t>is</a:t>
                      </a:r>
                    </a:p>
                  </a:txBody>
                  <a:tcPr marL="121900" marR="121900" marT="121900" marB="121900"/>
                </a:tc>
                <a:tc>
                  <a:txBody>
                    <a:bodyPr/>
                    <a:lstStyle/>
                    <a:p>
                      <a:pPr marL="0" lvl="0" indent="0" algn="l">
                        <a:spcBef>
                          <a:spcPts val="0"/>
                        </a:spcBef>
                        <a:spcAft>
                          <a:spcPts val="0"/>
                        </a:spcAft>
                        <a:buNone/>
                      </a:pPr>
                      <a:r>
                        <a:rPr lang="lt" sz="1800" dirty="0">
                          <a:solidFill>
                            <a:srgbClr val="980000"/>
                          </a:solidFill>
                          <a:latin typeface="+mj-lt"/>
                        </a:rPr>
                        <a:t>-uo, -ė</a:t>
                      </a:r>
                    </a:p>
                    <a:p>
                      <a:pPr marL="0" lvl="0" indent="0" algn="l">
                        <a:spcBef>
                          <a:spcPts val="0"/>
                        </a:spcBef>
                        <a:spcAft>
                          <a:spcPts val="0"/>
                        </a:spcAft>
                        <a:buNone/>
                      </a:pPr>
                      <a:r>
                        <a:rPr lang="lt" sz="1800" dirty="0">
                          <a:solidFill>
                            <a:srgbClr val="980000"/>
                          </a:solidFill>
                          <a:latin typeface="+mj-lt"/>
                        </a:rPr>
                        <a:t>Vanduo, sesuo, duktė</a:t>
                      </a:r>
                    </a:p>
                  </a:txBody>
                  <a:tcPr marL="121900" marR="121900" marT="121900" marB="121900"/>
                </a:tc>
                <a:extLst>
                  <a:ext uri="{0D108BD9-81ED-4DB2-BD59-A6C34878D82A}">
                    <a16:rowId xmlns:a16="http://schemas.microsoft.com/office/drawing/2014/main" val="10000"/>
                  </a:ext>
                </a:extLst>
              </a:tr>
              <a:tr h="945947">
                <a:tc>
                  <a:txBody>
                    <a:bodyPr/>
                    <a:lstStyle/>
                    <a:p>
                      <a:pPr marL="0" lvl="0" indent="0" algn="l">
                        <a:spcBef>
                          <a:spcPts val="0"/>
                        </a:spcBef>
                        <a:spcAft>
                          <a:spcPts val="0"/>
                        </a:spcAft>
                        <a:buNone/>
                      </a:pPr>
                      <a:r>
                        <a:rPr lang="lt" sz="2000" b="1" dirty="0">
                          <a:latin typeface="+mj-lt"/>
                        </a:rPr>
                        <a:t>Instrumental</a:t>
                      </a:r>
                      <a:br>
                        <a:rPr lang="lt" sz="2000" b="1" dirty="0">
                          <a:latin typeface="+mj-lt"/>
                        </a:rPr>
                      </a:br>
                      <a:r>
                        <a:rPr lang="lt" sz="2000" b="1" dirty="0">
                          <a:latin typeface="+mj-lt"/>
                        </a:rPr>
                        <a:t>(kuo?)</a:t>
                      </a:r>
                      <a:endParaRPr sz="2000" b="1" dirty="0">
                        <a:latin typeface="+mj-lt"/>
                      </a:endParaRPr>
                    </a:p>
                  </a:txBody>
                  <a:tcPr marL="121900" marR="121900" marT="121900" marB="121900"/>
                </a:tc>
                <a:tc>
                  <a:txBody>
                    <a:bodyPr/>
                    <a:lstStyle/>
                    <a:p>
                      <a:pPr marL="0" lvl="0" indent="0" algn="l" rtl="0">
                        <a:spcBef>
                          <a:spcPts val="0"/>
                        </a:spcBef>
                        <a:spcAft>
                          <a:spcPts val="0"/>
                        </a:spcAft>
                        <a:buNone/>
                      </a:pPr>
                      <a:r>
                        <a:rPr lang="lt" sz="2000" dirty="0">
                          <a:highlight>
                            <a:srgbClr val="FFFF00"/>
                          </a:highlight>
                          <a:latin typeface="+mj-lt"/>
                        </a:rPr>
                        <a:t>-u</a:t>
                      </a:r>
                      <a:endParaRPr sz="2000" dirty="0">
                        <a:highlight>
                          <a:srgbClr val="FFFF00"/>
                        </a:highlight>
                        <a:latin typeface="+mj-lt"/>
                      </a:endParaRPr>
                    </a:p>
                    <a:p>
                      <a:pPr marL="0" lvl="0" indent="0" algn="l" rtl="0">
                        <a:spcBef>
                          <a:spcPts val="0"/>
                        </a:spcBef>
                        <a:spcAft>
                          <a:spcPts val="0"/>
                        </a:spcAft>
                        <a:buNone/>
                      </a:pPr>
                      <a:r>
                        <a:rPr lang="lt" sz="2000" dirty="0">
                          <a:latin typeface="+mj-lt"/>
                        </a:rPr>
                        <a:t>Pien</a:t>
                      </a:r>
                      <a:r>
                        <a:rPr lang="lt" sz="2000" dirty="0">
                          <a:solidFill>
                            <a:srgbClr val="C00000"/>
                          </a:solidFill>
                          <a:latin typeface="+mj-lt"/>
                        </a:rPr>
                        <a:t>u</a:t>
                      </a:r>
                    </a:p>
                  </a:txBody>
                  <a:tcPr marL="121900" marR="121900" marT="121900" marB="121900"/>
                </a:tc>
                <a:tc>
                  <a:txBody>
                    <a:bodyPr/>
                    <a:lstStyle/>
                    <a:p>
                      <a:pPr marL="0" lvl="0" indent="0" algn="l" rtl="0">
                        <a:spcBef>
                          <a:spcPts val="0"/>
                        </a:spcBef>
                        <a:spcAft>
                          <a:spcPts val="0"/>
                        </a:spcAft>
                        <a:buNone/>
                      </a:pPr>
                      <a:r>
                        <a:rPr lang="lt" sz="2000" dirty="0">
                          <a:highlight>
                            <a:srgbClr val="FFFF00"/>
                          </a:highlight>
                          <a:latin typeface="+mj-lt"/>
                        </a:rPr>
                        <a:t>-</a:t>
                      </a:r>
                      <a:r>
                        <a:rPr lang="lt" sz="2000" dirty="0" err="1">
                          <a:highlight>
                            <a:srgbClr val="FFFF00"/>
                          </a:highlight>
                          <a:latin typeface="+mj-lt"/>
                        </a:rPr>
                        <a:t>iu</a:t>
                      </a:r>
                    </a:p>
                    <a:p>
                      <a:pPr marL="0" lvl="0" indent="0" algn="l" rtl="0">
                        <a:spcBef>
                          <a:spcPts val="0"/>
                        </a:spcBef>
                        <a:spcAft>
                          <a:spcPts val="0"/>
                        </a:spcAft>
                        <a:buNone/>
                      </a:pPr>
                      <a:r>
                        <a:rPr lang="lt" sz="2000" dirty="0">
                          <a:solidFill>
                            <a:schemeClr val="tx1"/>
                          </a:solidFill>
                          <a:latin typeface="+mj-lt"/>
                        </a:rPr>
                        <a:t>Sūr</a:t>
                      </a:r>
                      <a:r>
                        <a:rPr lang="lt" sz="2000" dirty="0">
                          <a:solidFill>
                            <a:srgbClr val="C00000"/>
                          </a:solidFill>
                          <a:latin typeface="+mj-lt"/>
                        </a:rPr>
                        <a:t>iu</a:t>
                      </a:r>
                    </a:p>
                  </a:txBody>
                  <a:tcPr marL="121900" marR="121900" marT="121900" marB="121900"/>
                </a:tc>
                <a:tc>
                  <a:txBody>
                    <a:bodyPr/>
                    <a:lstStyle/>
                    <a:p>
                      <a:pPr marL="0" lvl="0" indent="0" algn="l" rtl="0">
                        <a:spcBef>
                          <a:spcPts val="0"/>
                        </a:spcBef>
                        <a:spcAft>
                          <a:spcPts val="0"/>
                        </a:spcAft>
                        <a:buNone/>
                      </a:pPr>
                      <a:r>
                        <a:rPr lang="lt" sz="2000" dirty="0">
                          <a:highlight>
                            <a:srgbClr val="FFFF00"/>
                          </a:highlight>
                          <a:latin typeface="+mj-lt"/>
                        </a:rPr>
                        <a:t>-</a:t>
                      </a:r>
                      <a:r>
                        <a:rPr lang="lt" sz="2000" dirty="0" err="1">
                          <a:highlight>
                            <a:srgbClr val="FFFF00"/>
                          </a:highlight>
                          <a:latin typeface="+mj-lt"/>
                        </a:rPr>
                        <a:t>iu</a:t>
                      </a:r>
                    </a:p>
                    <a:p>
                      <a:pPr marL="0" lvl="0" indent="0" algn="l" rtl="0">
                        <a:spcBef>
                          <a:spcPts val="0"/>
                        </a:spcBef>
                        <a:spcAft>
                          <a:spcPts val="0"/>
                        </a:spcAft>
                        <a:buNone/>
                      </a:pPr>
                      <a:r>
                        <a:rPr lang="lt" sz="2000" dirty="0">
                          <a:latin typeface="+mj-lt"/>
                        </a:rPr>
                        <a:t>Kepsn</a:t>
                      </a:r>
                      <a:r>
                        <a:rPr lang="lt" sz="2000" dirty="0">
                          <a:solidFill>
                            <a:srgbClr val="C00000"/>
                          </a:solidFill>
                          <a:latin typeface="+mj-lt"/>
                        </a:rPr>
                        <a:t>iu</a:t>
                      </a:r>
                    </a:p>
                  </a:txBody>
                  <a:tcPr marL="121900" marR="121900" marT="121900" marB="121900"/>
                </a:tc>
                <a:tc>
                  <a:txBody>
                    <a:bodyPr/>
                    <a:lstStyle/>
                    <a:p>
                      <a:pPr marL="0" lvl="0" indent="0" algn="l" rtl="0">
                        <a:spcBef>
                          <a:spcPts val="0"/>
                        </a:spcBef>
                        <a:spcAft>
                          <a:spcPts val="0"/>
                        </a:spcAft>
                        <a:buNone/>
                      </a:pPr>
                      <a:r>
                        <a:rPr lang="lt" sz="2000" dirty="0">
                          <a:highlight>
                            <a:srgbClr val="FFFF00"/>
                          </a:highlight>
                          <a:latin typeface="+mj-lt"/>
                        </a:rPr>
                        <a:t>-</a:t>
                      </a:r>
                      <a:r>
                        <a:rPr lang="lt" sz="2000" dirty="0" err="1">
                          <a:highlight>
                            <a:srgbClr val="FFFF00"/>
                          </a:highlight>
                          <a:latin typeface="+mj-lt"/>
                        </a:rPr>
                        <a:t>umi</a:t>
                      </a:r>
                      <a:endParaRPr sz="2000" dirty="0" err="1">
                        <a:highlight>
                          <a:srgbClr val="FFFF00"/>
                        </a:highlight>
                        <a:latin typeface="+mj-lt"/>
                      </a:endParaRPr>
                    </a:p>
                    <a:p>
                      <a:pPr marL="0" lvl="0" indent="0" algn="l" rtl="0">
                        <a:spcBef>
                          <a:spcPts val="0"/>
                        </a:spcBef>
                        <a:spcAft>
                          <a:spcPts val="0"/>
                        </a:spcAft>
                        <a:buNone/>
                      </a:pPr>
                      <a:r>
                        <a:rPr lang="lt" sz="2000" dirty="0">
                          <a:latin typeface="+mj-lt"/>
                        </a:rPr>
                        <a:t>Med</a:t>
                      </a:r>
                      <a:r>
                        <a:rPr lang="lt" sz="2000" dirty="0">
                          <a:solidFill>
                            <a:srgbClr val="980000"/>
                          </a:solidFill>
                          <a:latin typeface="+mj-lt"/>
                        </a:rPr>
                        <a:t>umi</a:t>
                      </a:r>
                      <a:endParaRPr sz="2000" dirty="0">
                        <a:solidFill>
                          <a:srgbClr val="980000"/>
                        </a:solidFill>
                        <a:latin typeface="+mj-lt"/>
                      </a:endParaRPr>
                    </a:p>
                  </a:txBody>
                  <a:tcPr marL="121900" marR="121900" marT="121900" marB="121900"/>
                </a:tc>
                <a:tc>
                  <a:txBody>
                    <a:bodyPr/>
                    <a:lstStyle/>
                    <a:p>
                      <a:pPr marL="0" lvl="0" indent="0" algn="l" rtl="0">
                        <a:spcBef>
                          <a:spcPts val="0"/>
                        </a:spcBef>
                        <a:spcAft>
                          <a:spcPts val="0"/>
                        </a:spcAft>
                        <a:buNone/>
                      </a:pPr>
                      <a:r>
                        <a:rPr lang="lt" sz="2000" dirty="0">
                          <a:highlight>
                            <a:srgbClr val="FFFF00"/>
                          </a:highlight>
                          <a:latin typeface="+mj-lt"/>
                        </a:rPr>
                        <a:t>-a</a:t>
                      </a:r>
                      <a:endParaRPr sz="2000" dirty="0">
                        <a:highlight>
                          <a:srgbClr val="FFFF00"/>
                        </a:highlight>
                        <a:latin typeface="+mj-lt"/>
                      </a:endParaRPr>
                    </a:p>
                    <a:p>
                      <a:pPr marL="0" lvl="0" indent="0" algn="l" rtl="0">
                        <a:spcBef>
                          <a:spcPts val="0"/>
                        </a:spcBef>
                        <a:spcAft>
                          <a:spcPts val="0"/>
                        </a:spcAft>
                        <a:buNone/>
                      </a:pPr>
                      <a:r>
                        <a:rPr lang="lt" sz="2000" dirty="0">
                          <a:latin typeface="+mj-lt"/>
                        </a:rPr>
                        <a:t>Arbat</a:t>
                      </a:r>
                      <a:r>
                        <a:rPr lang="lt" sz="2000" dirty="0">
                          <a:solidFill>
                            <a:srgbClr val="C00000"/>
                          </a:solidFill>
                          <a:latin typeface="+mj-lt"/>
                        </a:rPr>
                        <a:t>a</a:t>
                      </a:r>
                    </a:p>
                  </a:txBody>
                  <a:tcPr marL="121900" marR="121900" marT="121900" marB="121900"/>
                </a:tc>
                <a:tc>
                  <a:txBody>
                    <a:bodyPr/>
                    <a:lstStyle/>
                    <a:p>
                      <a:pPr marL="0" lvl="0" indent="0" algn="l" rtl="0">
                        <a:spcBef>
                          <a:spcPts val="0"/>
                        </a:spcBef>
                        <a:spcAft>
                          <a:spcPts val="0"/>
                        </a:spcAft>
                        <a:buNone/>
                      </a:pPr>
                      <a:r>
                        <a:rPr lang="lt" sz="2000" dirty="0">
                          <a:highlight>
                            <a:srgbClr val="FFFF00"/>
                          </a:highlight>
                          <a:latin typeface="+mj-lt"/>
                        </a:rPr>
                        <a:t>-e</a:t>
                      </a:r>
                    </a:p>
                    <a:p>
                      <a:pPr marL="0" lvl="0" indent="0" algn="l" rtl="0">
                        <a:spcBef>
                          <a:spcPts val="0"/>
                        </a:spcBef>
                        <a:spcAft>
                          <a:spcPts val="0"/>
                        </a:spcAft>
                        <a:buNone/>
                      </a:pPr>
                      <a:r>
                        <a:rPr lang="lt" sz="2000" dirty="0">
                          <a:solidFill>
                            <a:schemeClr val="tx1"/>
                          </a:solidFill>
                          <a:latin typeface="+mj-lt"/>
                        </a:rPr>
                        <a:t>Varšk</a:t>
                      </a:r>
                      <a:r>
                        <a:rPr lang="lt" sz="2000" dirty="0">
                          <a:solidFill>
                            <a:srgbClr val="980000"/>
                          </a:solidFill>
                          <a:latin typeface="+mj-lt"/>
                        </a:rPr>
                        <a:t>e</a:t>
                      </a:r>
                    </a:p>
                  </a:txBody>
                  <a:tcPr marL="121900" marR="121900" marT="121900" marB="121900"/>
                </a:tc>
                <a:tc>
                  <a:txBody>
                    <a:bodyPr/>
                    <a:lstStyle/>
                    <a:p>
                      <a:pPr marL="0" lvl="0" indent="0" algn="l">
                        <a:spcBef>
                          <a:spcPts val="0"/>
                        </a:spcBef>
                        <a:spcAft>
                          <a:spcPts val="0"/>
                        </a:spcAft>
                        <a:buNone/>
                      </a:pPr>
                      <a:r>
                        <a:rPr lang="lt" sz="2000" dirty="0">
                          <a:solidFill>
                            <a:schemeClr val="tx1"/>
                          </a:solidFill>
                          <a:highlight>
                            <a:srgbClr val="FFFF00"/>
                          </a:highlight>
                          <a:latin typeface="+mj-lt"/>
                        </a:rPr>
                        <a:t>-imi</a:t>
                      </a:r>
                    </a:p>
                    <a:p>
                      <a:pPr marL="0" lvl="0" indent="0" algn="l">
                        <a:spcBef>
                          <a:spcPts val="0"/>
                        </a:spcBef>
                        <a:spcAft>
                          <a:spcPts val="0"/>
                        </a:spcAft>
                        <a:buNone/>
                      </a:pPr>
                      <a:r>
                        <a:rPr lang="lt" sz="2000" dirty="0">
                          <a:solidFill>
                            <a:schemeClr val="tx1"/>
                          </a:solidFill>
                          <a:latin typeface="+mj-lt"/>
                        </a:rPr>
                        <a:t>Žuv</a:t>
                      </a:r>
                      <a:r>
                        <a:rPr lang="lt" sz="2000" dirty="0">
                          <a:solidFill>
                            <a:srgbClr val="C00000"/>
                          </a:solidFill>
                          <a:latin typeface="+mj-lt"/>
                        </a:rPr>
                        <a:t>imi</a:t>
                      </a:r>
                      <a:endParaRPr lang="lt" sz="2000" dirty="0">
                        <a:solidFill>
                          <a:srgbClr val="C00000"/>
                        </a:solidFill>
                        <a:highlight>
                          <a:srgbClr val="FFFF00"/>
                        </a:highlight>
                        <a:latin typeface="+mj-lt"/>
                      </a:endParaRPr>
                    </a:p>
                  </a:txBody>
                  <a:tcPr marL="121900" marR="121900" marT="121900" marB="121900"/>
                </a:tc>
                <a:tc>
                  <a:txBody>
                    <a:bodyPr/>
                    <a:lstStyle/>
                    <a:p>
                      <a:pPr marL="0" lvl="0" indent="0" algn="l">
                        <a:spcBef>
                          <a:spcPts val="0"/>
                        </a:spcBef>
                        <a:spcAft>
                          <a:spcPts val="0"/>
                        </a:spcAft>
                        <a:buNone/>
                      </a:pPr>
                      <a:r>
                        <a:rPr lang="lt" sz="1800" dirty="0">
                          <a:solidFill>
                            <a:srgbClr val="980000"/>
                          </a:solidFill>
                          <a:latin typeface="+mj-lt"/>
                        </a:rPr>
                        <a:t>-eniu, -eria</a:t>
                      </a:r>
                    </a:p>
                    <a:p>
                      <a:pPr marL="0" lvl="0" indent="0" algn="l">
                        <a:spcBef>
                          <a:spcPts val="0"/>
                        </a:spcBef>
                        <a:spcAft>
                          <a:spcPts val="0"/>
                        </a:spcAft>
                        <a:buNone/>
                      </a:pPr>
                      <a:r>
                        <a:rPr lang="lt" sz="1800" dirty="0">
                          <a:solidFill>
                            <a:srgbClr val="980000"/>
                          </a:solidFill>
                          <a:latin typeface="+mj-lt"/>
                        </a:rPr>
                        <a:t>Vandeniu, seseria, dukeria</a:t>
                      </a:r>
                    </a:p>
                  </a:txBody>
                  <a:tcPr marL="121900" marR="121900" marT="121900" marB="12190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561724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5" name="Google Shape;105;p22"/>
          <p:cNvSpPr txBox="1">
            <a:spLocks noGrp="1"/>
          </p:cNvSpPr>
          <p:nvPr>
            <p:ph type="body" idx="1"/>
          </p:nvPr>
        </p:nvSpPr>
        <p:spPr>
          <a:xfrm>
            <a:off x="312279" y="3948869"/>
            <a:ext cx="11511348" cy="806800"/>
          </a:xfrm>
          <a:prstGeom prst="rect">
            <a:avLst/>
          </a:prstGeom>
        </p:spPr>
        <p:txBody>
          <a:bodyPr spcFirstLastPara="1" vert="horz" wrap="square" lIns="121900" tIns="121900" rIns="121900" bIns="121900" rtlCol="0" anchor="t" anchorCtr="0">
            <a:noAutofit/>
          </a:bodyPr>
          <a:lstStyle/>
          <a:p>
            <a:pPr marL="0" indent="0">
              <a:spcBef>
                <a:spcPts val="853"/>
              </a:spcBef>
            </a:pPr>
            <a:r>
              <a:rPr lang="lt" sz="2400" dirty="0">
                <a:latin typeface="+mj-lt"/>
              </a:rPr>
              <a:t>Preposition </a:t>
            </a:r>
            <a:r>
              <a:rPr lang="lt" sz="2400" b="1" dirty="0">
                <a:latin typeface="+mj-lt"/>
              </a:rPr>
              <a:t>su </a:t>
            </a:r>
            <a:r>
              <a:rPr lang="lt" sz="2400" dirty="0">
                <a:latin typeface="+mj-lt"/>
              </a:rPr>
              <a:t>(</a:t>
            </a:r>
            <a:r>
              <a:rPr lang="lt" sz="2400" i="1" dirty="0">
                <a:latin typeface="+mj-lt"/>
              </a:rPr>
              <a:t>with</a:t>
            </a:r>
            <a:r>
              <a:rPr lang="lt" sz="2400" dirty="0">
                <a:latin typeface="+mj-lt"/>
              </a:rPr>
              <a:t>) + instrumental case</a:t>
            </a:r>
          </a:p>
          <a:p>
            <a:pPr marL="0" indent="0">
              <a:spcBef>
                <a:spcPts val="853"/>
              </a:spcBef>
            </a:pPr>
            <a:r>
              <a:rPr lang="lt" sz="2200" dirty="0">
                <a:solidFill>
                  <a:schemeClr val="tx1"/>
                </a:solidFill>
              </a:rPr>
              <a:t>Norėčiau pyrago su </a:t>
            </a:r>
            <a:r>
              <a:rPr lang="lt" sz="2200" b="1" dirty="0">
                <a:solidFill>
                  <a:schemeClr val="tx1"/>
                </a:solidFill>
              </a:rPr>
              <a:t>obuoliais</a:t>
            </a:r>
            <a:r>
              <a:rPr lang="lt" sz="2200" dirty="0">
                <a:solidFill>
                  <a:schemeClr val="tx1"/>
                </a:solidFill>
              </a:rPr>
              <a:t>.</a:t>
            </a:r>
            <a:br>
              <a:rPr lang="lt" sz="2200" dirty="0"/>
            </a:br>
            <a:r>
              <a:rPr lang="lt" sz="2200" dirty="0">
                <a:solidFill>
                  <a:schemeClr val="tx1"/>
                </a:solidFill>
              </a:rPr>
              <a:t>Man nepatinka kibinai su </a:t>
            </a:r>
            <a:r>
              <a:rPr lang="lt" sz="2200" b="1" dirty="0">
                <a:solidFill>
                  <a:schemeClr val="tx1"/>
                </a:solidFill>
              </a:rPr>
              <a:t>svogūnais</a:t>
            </a:r>
            <a:r>
              <a:rPr lang="lt" sz="2200" dirty="0">
                <a:solidFill>
                  <a:schemeClr val="tx1"/>
                </a:solidFill>
              </a:rPr>
              <a:t>. </a:t>
            </a:r>
            <a:br>
              <a:rPr lang="lt" sz="2200" dirty="0"/>
            </a:br>
            <a:r>
              <a:rPr lang="lt" sz="2200" dirty="0">
                <a:solidFill>
                  <a:schemeClr val="tx1"/>
                </a:solidFill>
              </a:rPr>
              <a:t>Ar tu dažnai vakarieniauji su </a:t>
            </a:r>
            <a:r>
              <a:rPr lang="lt" sz="2200" b="1" dirty="0">
                <a:solidFill>
                  <a:schemeClr val="tx1"/>
                </a:solidFill>
              </a:rPr>
              <a:t>tėvais</a:t>
            </a:r>
            <a:r>
              <a:rPr lang="lt" sz="2200" dirty="0">
                <a:solidFill>
                  <a:schemeClr val="tx1"/>
                </a:solidFill>
              </a:rPr>
              <a:t>? </a:t>
            </a:r>
            <a:br>
              <a:rPr lang="lt" sz="3200" dirty="0"/>
            </a:br>
            <a:endParaRPr lang="lt" sz="3200" dirty="0"/>
          </a:p>
          <a:p>
            <a:pPr marL="0" indent="0">
              <a:spcBef>
                <a:spcPts val="853"/>
              </a:spcBef>
            </a:pPr>
            <a:endParaRPr lang="lt" dirty="0"/>
          </a:p>
        </p:txBody>
      </p:sp>
      <p:sp>
        <p:nvSpPr>
          <p:cNvPr id="104" name="Google Shape;104;p22"/>
          <p:cNvSpPr txBox="1">
            <a:spLocks noGrp="1"/>
          </p:cNvSpPr>
          <p:nvPr>
            <p:ph type="title" idx="4294967295"/>
          </p:nvPr>
        </p:nvSpPr>
        <p:spPr>
          <a:xfrm>
            <a:off x="609600" y="324356"/>
            <a:ext cx="10972800" cy="1143000"/>
          </a:xfrm>
          <a:prstGeom prst="rect">
            <a:avLst/>
          </a:prstGeom>
        </p:spPr>
        <p:txBody>
          <a:bodyPr spcFirstLastPara="1" vert="horz" wrap="square" lIns="121900" tIns="121900" rIns="121900" bIns="121900" rtlCol="0" anchor="ctr" anchorCtr="0">
            <a:noAutofit/>
          </a:bodyPr>
          <a:lstStyle/>
          <a:p>
            <a:pPr algn="ctr"/>
            <a:r>
              <a:rPr lang="lt" sz="3200" b="1" dirty="0"/>
              <a:t>Instrumental case </a:t>
            </a:r>
            <a:br>
              <a:rPr lang="lt" sz="3200" b="1" dirty="0"/>
            </a:br>
            <a:r>
              <a:rPr lang="lt" sz="3200" b="1" dirty="0"/>
              <a:t>(plural)</a:t>
            </a:r>
          </a:p>
        </p:txBody>
      </p:sp>
      <p:graphicFrame>
        <p:nvGraphicFramePr>
          <p:cNvPr id="106" name="Google Shape;106;p22"/>
          <p:cNvGraphicFramePr/>
          <p:nvPr>
            <p:extLst>
              <p:ext uri="{D42A27DB-BD31-4B8C-83A1-F6EECF244321}">
                <p14:modId xmlns:p14="http://schemas.microsoft.com/office/powerpoint/2010/main" val="3348466617"/>
              </p:ext>
            </p:extLst>
          </p:nvPr>
        </p:nvGraphicFramePr>
        <p:xfrm>
          <a:off x="455847" y="1556256"/>
          <a:ext cx="11280306" cy="2392613"/>
        </p:xfrm>
        <a:graphic>
          <a:graphicData uri="http://schemas.openxmlformats.org/drawingml/2006/table">
            <a:tbl>
              <a:tblPr>
                <a:noFill/>
              </a:tblPr>
              <a:tblGrid>
                <a:gridCol w="1576153">
                  <a:extLst>
                    <a:ext uri="{9D8B030D-6E8A-4147-A177-3AD203B41FA5}">
                      <a16:colId xmlns:a16="http://schemas.microsoft.com/office/drawing/2014/main" val="20000"/>
                    </a:ext>
                  </a:extLst>
                </a:gridCol>
                <a:gridCol w="1270000">
                  <a:extLst>
                    <a:ext uri="{9D8B030D-6E8A-4147-A177-3AD203B41FA5}">
                      <a16:colId xmlns:a16="http://schemas.microsoft.com/office/drawing/2014/main" val="20001"/>
                    </a:ext>
                  </a:extLst>
                </a:gridCol>
                <a:gridCol w="1016000">
                  <a:extLst>
                    <a:ext uri="{9D8B030D-6E8A-4147-A177-3AD203B41FA5}">
                      <a16:colId xmlns:a16="http://schemas.microsoft.com/office/drawing/2014/main" val="20002"/>
                    </a:ext>
                  </a:extLst>
                </a:gridCol>
                <a:gridCol w="1181100">
                  <a:extLst>
                    <a:ext uri="{9D8B030D-6E8A-4147-A177-3AD203B41FA5}">
                      <a16:colId xmlns:a16="http://schemas.microsoft.com/office/drawing/2014/main" val="20003"/>
                    </a:ext>
                  </a:extLst>
                </a:gridCol>
                <a:gridCol w="1117600">
                  <a:extLst>
                    <a:ext uri="{9D8B030D-6E8A-4147-A177-3AD203B41FA5}">
                      <a16:colId xmlns:a16="http://schemas.microsoft.com/office/drawing/2014/main" val="20004"/>
                    </a:ext>
                  </a:extLst>
                </a:gridCol>
                <a:gridCol w="1244600">
                  <a:extLst>
                    <a:ext uri="{9D8B030D-6E8A-4147-A177-3AD203B41FA5}">
                      <a16:colId xmlns:a16="http://schemas.microsoft.com/office/drawing/2014/main" val="20005"/>
                    </a:ext>
                  </a:extLst>
                </a:gridCol>
                <a:gridCol w="1295400">
                  <a:extLst>
                    <a:ext uri="{9D8B030D-6E8A-4147-A177-3AD203B41FA5}">
                      <a16:colId xmlns:a16="http://schemas.microsoft.com/office/drawing/2014/main" val="20006"/>
                    </a:ext>
                  </a:extLst>
                </a:gridCol>
                <a:gridCol w="1041400">
                  <a:extLst>
                    <a:ext uri="{9D8B030D-6E8A-4147-A177-3AD203B41FA5}">
                      <a16:colId xmlns:a16="http://schemas.microsoft.com/office/drawing/2014/main" val="3479055500"/>
                    </a:ext>
                  </a:extLst>
                </a:gridCol>
                <a:gridCol w="1538053">
                  <a:extLst>
                    <a:ext uri="{9D8B030D-6E8A-4147-A177-3AD203B41FA5}">
                      <a16:colId xmlns:a16="http://schemas.microsoft.com/office/drawing/2014/main" val="26838516"/>
                    </a:ext>
                  </a:extLst>
                </a:gridCol>
              </a:tblGrid>
              <a:tr h="1030207">
                <a:tc>
                  <a:txBody>
                    <a:bodyPr/>
                    <a:lstStyle/>
                    <a:p>
                      <a:pPr marL="0" lvl="0" indent="0" algn="l" rtl="0">
                        <a:spcBef>
                          <a:spcPts val="0"/>
                        </a:spcBef>
                        <a:spcAft>
                          <a:spcPts val="0"/>
                        </a:spcAft>
                        <a:buNone/>
                      </a:pPr>
                      <a:r>
                        <a:rPr lang="lt" sz="1900" b="1" dirty="0" err="1">
                          <a:latin typeface="+mj-lt"/>
                        </a:rPr>
                        <a:t>Nominative</a:t>
                      </a:r>
                      <a:r>
                        <a:rPr lang="lt" sz="1900" dirty="0">
                          <a:latin typeface="+mj-lt"/>
                        </a:rPr>
                        <a:t> </a:t>
                      </a:r>
                      <a:r>
                        <a:rPr lang="lt" sz="1900" b="1" dirty="0">
                          <a:latin typeface="+mj-lt"/>
                        </a:rPr>
                        <a:t>(kas?)</a:t>
                      </a:r>
                      <a:endParaRPr sz="1900" b="1" dirty="0">
                        <a:latin typeface="+mj-lt"/>
                      </a:endParaRPr>
                    </a:p>
                  </a:txBody>
                  <a:tcPr marL="121900" marR="121900" marT="121900" marB="121900"/>
                </a:tc>
                <a:tc>
                  <a:txBody>
                    <a:bodyPr/>
                    <a:lstStyle/>
                    <a:p>
                      <a:pPr marL="0" lvl="0" indent="0" algn="l" rtl="0">
                        <a:spcBef>
                          <a:spcPts val="0"/>
                        </a:spcBef>
                        <a:spcAft>
                          <a:spcPts val="0"/>
                        </a:spcAft>
                        <a:buNone/>
                      </a:pPr>
                      <a:r>
                        <a:rPr lang="lt" sz="1900" dirty="0">
                          <a:latin typeface="+mj-lt"/>
                        </a:rPr>
                        <a:t>-ai</a:t>
                      </a:r>
                      <a:endParaRPr sz="1900">
                        <a:latin typeface="+mj-lt"/>
                      </a:endParaRPr>
                    </a:p>
                    <a:p>
                      <a:pPr marL="0" lvl="0" indent="0" algn="l" rtl="0">
                        <a:spcBef>
                          <a:spcPts val="0"/>
                        </a:spcBef>
                        <a:spcAft>
                          <a:spcPts val="0"/>
                        </a:spcAft>
                        <a:buNone/>
                      </a:pPr>
                      <a:r>
                        <a:rPr lang="lt" sz="1900" dirty="0">
                          <a:solidFill>
                            <a:schemeClr val="tx1"/>
                          </a:solidFill>
                          <a:latin typeface="+mj-lt"/>
                        </a:rPr>
                        <a:t>Svogūn</a:t>
                      </a:r>
                      <a:r>
                        <a:rPr lang="lt" sz="1900" dirty="0">
                          <a:solidFill>
                            <a:srgbClr val="C00000"/>
                          </a:solidFill>
                          <a:latin typeface="+mj-lt"/>
                        </a:rPr>
                        <a:t>ai</a:t>
                      </a:r>
                    </a:p>
                  </a:txBody>
                  <a:tcPr marL="121900" marR="121900" marT="121900" marB="121900"/>
                </a:tc>
                <a:tc>
                  <a:txBody>
                    <a:bodyPr/>
                    <a:lstStyle/>
                    <a:p>
                      <a:pPr marL="0" lvl="0" indent="0" algn="l" rtl="0">
                        <a:spcBef>
                          <a:spcPts val="0"/>
                        </a:spcBef>
                        <a:spcAft>
                          <a:spcPts val="0"/>
                        </a:spcAft>
                        <a:buNone/>
                      </a:pPr>
                      <a:r>
                        <a:rPr lang="lt" sz="1900" dirty="0">
                          <a:latin typeface="+mj-lt"/>
                        </a:rPr>
                        <a:t>-</a:t>
                      </a:r>
                      <a:r>
                        <a:rPr lang="lt" sz="1900" dirty="0" err="1">
                          <a:latin typeface="+mj-lt"/>
                        </a:rPr>
                        <a:t>iai</a:t>
                      </a:r>
                    </a:p>
                    <a:p>
                      <a:pPr marL="0" lvl="0" indent="0" algn="l" rtl="0">
                        <a:spcBef>
                          <a:spcPts val="0"/>
                        </a:spcBef>
                        <a:spcAft>
                          <a:spcPts val="0"/>
                        </a:spcAft>
                        <a:buNone/>
                      </a:pPr>
                      <a:r>
                        <a:rPr lang="lt" sz="1900" dirty="0">
                          <a:solidFill>
                            <a:schemeClr val="tx1"/>
                          </a:solidFill>
                          <a:latin typeface="+mj-lt"/>
                        </a:rPr>
                        <a:t>Brol</a:t>
                      </a:r>
                      <a:r>
                        <a:rPr lang="lt" sz="1900" dirty="0">
                          <a:solidFill>
                            <a:srgbClr val="980000"/>
                          </a:solidFill>
                          <a:latin typeface="+mj-lt"/>
                        </a:rPr>
                        <a:t>iai</a:t>
                      </a:r>
                    </a:p>
                  </a:txBody>
                  <a:tcPr marL="121900" marR="121900" marT="121900" marB="121900"/>
                </a:tc>
                <a:tc>
                  <a:txBody>
                    <a:bodyPr/>
                    <a:lstStyle/>
                    <a:p>
                      <a:pPr marL="0" lvl="0" indent="0" algn="l" rtl="0">
                        <a:spcBef>
                          <a:spcPts val="0"/>
                        </a:spcBef>
                        <a:spcAft>
                          <a:spcPts val="0"/>
                        </a:spcAft>
                        <a:buNone/>
                      </a:pPr>
                      <a:r>
                        <a:rPr lang="lt" sz="1900" dirty="0">
                          <a:latin typeface="+mj-lt"/>
                        </a:rPr>
                        <a:t>-</a:t>
                      </a:r>
                      <a:r>
                        <a:rPr lang="lt" sz="1900" dirty="0" err="1">
                          <a:latin typeface="+mj-lt"/>
                        </a:rPr>
                        <a:t>iai</a:t>
                      </a:r>
                    </a:p>
                    <a:p>
                      <a:pPr marL="0" lvl="0" indent="0" algn="l" rtl="0">
                        <a:spcBef>
                          <a:spcPts val="0"/>
                        </a:spcBef>
                        <a:spcAft>
                          <a:spcPts val="0"/>
                        </a:spcAft>
                        <a:buNone/>
                      </a:pPr>
                      <a:r>
                        <a:rPr lang="lt" sz="1900" dirty="0">
                          <a:latin typeface="+mj-lt"/>
                        </a:rPr>
                        <a:t>Obuol</a:t>
                      </a:r>
                      <a:r>
                        <a:rPr lang="lt" sz="1900" dirty="0">
                          <a:solidFill>
                            <a:srgbClr val="C00000"/>
                          </a:solidFill>
                          <a:latin typeface="+mj-lt"/>
                        </a:rPr>
                        <a:t>iai</a:t>
                      </a:r>
                    </a:p>
                  </a:txBody>
                  <a:tcPr marL="121900" marR="121900" marT="121900" marB="121900"/>
                </a:tc>
                <a:tc>
                  <a:txBody>
                    <a:bodyPr/>
                    <a:lstStyle/>
                    <a:p>
                      <a:pPr marL="0" lvl="0" indent="0" algn="l" rtl="0">
                        <a:spcBef>
                          <a:spcPts val="0"/>
                        </a:spcBef>
                        <a:spcAft>
                          <a:spcPts val="0"/>
                        </a:spcAft>
                        <a:buNone/>
                      </a:pPr>
                      <a:r>
                        <a:rPr lang="lt" sz="1900" dirty="0">
                          <a:latin typeface="+mj-lt"/>
                        </a:rPr>
                        <a:t>-</a:t>
                      </a:r>
                      <a:r>
                        <a:rPr lang="lt" sz="1900" dirty="0" err="1">
                          <a:latin typeface="+mj-lt"/>
                        </a:rPr>
                        <a:t>ūs</a:t>
                      </a:r>
                      <a:endParaRPr sz="1900" dirty="0">
                        <a:latin typeface="+mj-lt"/>
                      </a:endParaRPr>
                    </a:p>
                    <a:p>
                      <a:pPr marL="0" lvl="0" indent="0" algn="l" rtl="0">
                        <a:spcBef>
                          <a:spcPts val="0"/>
                        </a:spcBef>
                        <a:spcAft>
                          <a:spcPts val="0"/>
                        </a:spcAft>
                        <a:buNone/>
                      </a:pPr>
                      <a:r>
                        <a:rPr lang="lt" sz="1900" dirty="0">
                          <a:latin typeface="+mj-lt"/>
                        </a:rPr>
                        <a:t>Sūn</a:t>
                      </a:r>
                      <a:r>
                        <a:rPr lang="lt" sz="1900" dirty="0">
                          <a:solidFill>
                            <a:srgbClr val="C00000"/>
                          </a:solidFill>
                          <a:latin typeface="+mj-lt"/>
                        </a:rPr>
                        <a:t>ūs</a:t>
                      </a:r>
                      <a:endParaRPr sz="1900" dirty="0">
                        <a:solidFill>
                          <a:srgbClr val="C00000"/>
                        </a:solidFill>
                        <a:latin typeface="+mj-lt"/>
                      </a:endParaRPr>
                    </a:p>
                  </a:txBody>
                  <a:tcPr marL="121900" marR="121900" marT="121900" marB="121900"/>
                </a:tc>
                <a:tc>
                  <a:txBody>
                    <a:bodyPr/>
                    <a:lstStyle/>
                    <a:p>
                      <a:pPr marL="0" lvl="0" indent="0" algn="l" rtl="0">
                        <a:spcBef>
                          <a:spcPts val="0"/>
                        </a:spcBef>
                        <a:spcAft>
                          <a:spcPts val="0"/>
                        </a:spcAft>
                        <a:buNone/>
                      </a:pPr>
                      <a:r>
                        <a:rPr lang="lt" sz="1900" dirty="0">
                          <a:latin typeface="+mj-lt"/>
                        </a:rPr>
                        <a:t>-</a:t>
                      </a:r>
                      <a:r>
                        <a:rPr lang="lt" sz="1900" dirty="0" err="1">
                          <a:latin typeface="+mj-lt"/>
                        </a:rPr>
                        <a:t>os</a:t>
                      </a:r>
                      <a:endParaRPr lang="en-US" sz="1900" dirty="0" err="1">
                        <a:solidFill>
                          <a:srgbClr val="980000"/>
                        </a:solidFill>
                        <a:latin typeface="+mj-lt"/>
                      </a:endParaRPr>
                    </a:p>
                    <a:p>
                      <a:pPr marL="0" lvl="0" indent="0" algn="l">
                        <a:spcBef>
                          <a:spcPts val="0"/>
                        </a:spcBef>
                        <a:spcAft>
                          <a:spcPts val="0"/>
                        </a:spcAft>
                        <a:buNone/>
                      </a:pPr>
                      <a:r>
                        <a:rPr lang="lt" sz="1900" dirty="0">
                          <a:solidFill>
                            <a:schemeClr val="tx1"/>
                          </a:solidFill>
                          <a:latin typeface="+mj-lt"/>
                        </a:rPr>
                        <a:t>Mork</a:t>
                      </a:r>
                      <a:r>
                        <a:rPr lang="lt" sz="1900" dirty="0">
                          <a:solidFill>
                            <a:srgbClr val="C00000"/>
                          </a:solidFill>
                          <a:latin typeface="+mj-lt"/>
                        </a:rPr>
                        <a:t>os</a:t>
                      </a:r>
                    </a:p>
                  </a:txBody>
                  <a:tcPr marL="121900" marR="121900" marT="121900" marB="121900"/>
                </a:tc>
                <a:tc>
                  <a:txBody>
                    <a:bodyPr/>
                    <a:lstStyle/>
                    <a:p>
                      <a:pPr marL="0" lvl="0" indent="0" algn="l" rtl="0">
                        <a:spcBef>
                          <a:spcPts val="0"/>
                        </a:spcBef>
                        <a:spcAft>
                          <a:spcPts val="0"/>
                        </a:spcAft>
                        <a:buNone/>
                      </a:pPr>
                      <a:r>
                        <a:rPr lang="lt" sz="1900" dirty="0">
                          <a:latin typeface="+mj-lt"/>
                        </a:rPr>
                        <a:t>-ės</a:t>
                      </a:r>
                      <a:endParaRPr sz="1900" dirty="0">
                        <a:latin typeface="+mj-lt"/>
                      </a:endParaRPr>
                    </a:p>
                    <a:p>
                      <a:pPr marL="0" lvl="0" indent="0" algn="l" rtl="0">
                        <a:spcBef>
                          <a:spcPts val="0"/>
                        </a:spcBef>
                        <a:spcAft>
                          <a:spcPts val="0"/>
                        </a:spcAft>
                        <a:buNone/>
                      </a:pPr>
                      <a:r>
                        <a:rPr lang="lt" sz="1900" dirty="0">
                          <a:solidFill>
                            <a:schemeClr val="tx1"/>
                          </a:solidFill>
                          <a:latin typeface="+mj-lt"/>
                        </a:rPr>
                        <a:t>Brašk</a:t>
                      </a:r>
                      <a:r>
                        <a:rPr lang="lt" sz="1900" dirty="0">
                          <a:solidFill>
                            <a:srgbClr val="980000"/>
                          </a:solidFill>
                          <a:latin typeface="+mj-lt"/>
                        </a:rPr>
                        <a:t>ės</a:t>
                      </a:r>
                      <a:endParaRPr sz="1900" dirty="0">
                        <a:solidFill>
                          <a:srgbClr val="980000"/>
                        </a:solidFill>
                        <a:latin typeface="+mj-lt"/>
                      </a:endParaRPr>
                    </a:p>
                  </a:txBody>
                  <a:tcPr marL="121900" marR="121900" marT="121900" marB="121900"/>
                </a:tc>
                <a:tc>
                  <a:txBody>
                    <a:bodyPr/>
                    <a:lstStyle/>
                    <a:p>
                      <a:pPr marL="0" lvl="0" indent="0" algn="l">
                        <a:spcBef>
                          <a:spcPts val="0"/>
                        </a:spcBef>
                        <a:spcAft>
                          <a:spcPts val="0"/>
                        </a:spcAft>
                        <a:buNone/>
                      </a:pPr>
                      <a:r>
                        <a:rPr lang="lt" sz="1900" dirty="0">
                          <a:solidFill>
                            <a:schemeClr val="tx1"/>
                          </a:solidFill>
                          <a:latin typeface="+mj-lt"/>
                        </a:rPr>
                        <a:t>-</a:t>
                      </a:r>
                      <a:r>
                        <a:rPr lang="lt" sz="1900" dirty="0" err="1">
                          <a:solidFill>
                            <a:schemeClr val="tx1"/>
                          </a:solidFill>
                          <a:latin typeface="+mj-lt"/>
                        </a:rPr>
                        <a:t>ys</a:t>
                      </a:r>
                      <a:r>
                        <a:rPr lang="lt" sz="1900" dirty="0">
                          <a:solidFill>
                            <a:schemeClr val="tx1"/>
                          </a:solidFill>
                          <a:latin typeface="+mj-lt"/>
                        </a:rPr>
                        <a:t> (f)</a:t>
                      </a:r>
                    </a:p>
                    <a:p>
                      <a:pPr marL="0" lvl="0" indent="0" algn="l">
                        <a:spcBef>
                          <a:spcPts val="0"/>
                        </a:spcBef>
                        <a:spcAft>
                          <a:spcPts val="0"/>
                        </a:spcAft>
                        <a:buNone/>
                      </a:pPr>
                      <a:r>
                        <a:rPr lang="lt" sz="1900" dirty="0">
                          <a:solidFill>
                            <a:schemeClr val="tx1"/>
                          </a:solidFill>
                          <a:latin typeface="+mj-lt"/>
                        </a:rPr>
                        <a:t>Žuvy</a:t>
                      </a:r>
                      <a:r>
                        <a:rPr lang="lt" sz="1900" dirty="0">
                          <a:solidFill>
                            <a:srgbClr val="C00000"/>
                          </a:solidFill>
                          <a:latin typeface="+mj-lt"/>
                        </a:rPr>
                        <a:t>s</a:t>
                      </a:r>
                    </a:p>
                  </a:txBody>
                  <a:tcPr marL="121900" marR="121900" marT="121900" marB="121900"/>
                </a:tc>
                <a:tc>
                  <a:txBody>
                    <a:bodyPr/>
                    <a:lstStyle/>
                    <a:p>
                      <a:pPr marL="0" lvl="0" indent="0" algn="l">
                        <a:spcBef>
                          <a:spcPts val="0"/>
                        </a:spcBef>
                        <a:spcAft>
                          <a:spcPts val="0"/>
                        </a:spcAft>
                        <a:buNone/>
                      </a:pPr>
                      <a:r>
                        <a:rPr lang="lt" sz="1900" dirty="0">
                          <a:solidFill>
                            <a:srgbClr val="980000"/>
                          </a:solidFill>
                          <a:latin typeface="+mj-lt"/>
                        </a:rPr>
                        <a:t>-</a:t>
                      </a:r>
                      <a:r>
                        <a:rPr lang="lt" sz="1900" dirty="0" err="1">
                          <a:solidFill>
                            <a:srgbClr val="980000"/>
                          </a:solidFill>
                          <a:latin typeface="+mj-lt"/>
                        </a:rPr>
                        <a:t>ys</a:t>
                      </a:r>
                    </a:p>
                    <a:p>
                      <a:pPr marL="0" lvl="0" indent="0" algn="l">
                        <a:spcBef>
                          <a:spcPts val="0"/>
                        </a:spcBef>
                        <a:spcAft>
                          <a:spcPts val="0"/>
                        </a:spcAft>
                        <a:buNone/>
                      </a:pPr>
                      <a:r>
                        <a:rPr lang="lt" sz="1900" dirty="0">
                          <a:solidFill>
                            <a:srgbClr val="980000"/>
                          </a:solidFill>
                          <a:latin typeface="+mj-lt"/>
                        </a:rPr>
                        <a:t>Seserys, dukterys</a:t>
                      </a:r>
                    </a:p>
                  </a:txBody>
                  <a:tcPr marL="121900" marR="121900" marT="121900" marB="121900"/>
                </a:tc>
                <a:extLst>
                  <a:ext uri="{0D108BD9-81ED-4DB2-BD59-A6C34878D82A}">
                    <a16:rowId xmlns:a16="http://schemas.microsoft.com/office/drawing/2014/main" val="10000"/>
                  </a:ext>
                </a:extLst>
              </a:tr>
              <a:tr h="1280133">
                <a:tc>
                  <a:txBody>
                    <a:bodyPr/>
                    <a:lstStyle/>
                    <a:p>
                      <a:pPr marL="0" lvl="0" indent="0" algn="l">
                        <a:spcBef>
                          <a:spcPts val="0"/>
                        </a:spcBef>
                        <a:spcAft>
                          <a:spcPts val="0"/>
                        </a:spcAft>
                        <a:buNone/>
                      </a:pPr>
                      <a:r>
                        <a:rPr lang="lt" sz="1900" b="1" dirty="0" err="1">
                          <a:latin typeface="+mj-lt"/>
                        </a:rPr>
                        <a:t>Instrumental</a:t>
                      </a:r>
                      <a:br>
                        <a:rPr lang="lt" sz="1900" b="1" dirty="0">
                          <a:latin typeface="+mj-lt"/>
                        </a:rPr>
                      </a:br>
                      <a:r>
                        <a:rPr lang="lt" sz="1900" b="1" dirty="0">
                          <a:latin typeface="+mj-lt"/>
                        </a:rPr>
                        <a:t>(kuo?)</a:t>
                      </a:r>
                      <a:endParaRPr sz="1900" b="1" dirty="0">
                        <a:latin typeface="+mj-lt"/>
                      </a:endParaRPr>
                    </a:p>
                  </a:txBody>
                  <a:tcPr marL="121900" marR="121900" marT="121900" marB="121900"/>
                </a:tc>
                <a:tc>
                  <a:txBody>
                    <a:bodyPr/>
                    <a:lstStyle/>
                    <a:p>
                      <a:pPr marL="0" lvl="0" indent="0" algn="l" rtl="0">
                        <a:spcBef>
                          <a:spcPts val="0"/>
                        </a:spcBef>
                        <a:spcAft>
                          <a:spcPts val="0"/>
                        </a:spcAft>
                        <a:buNone/>
                      </a:pPr>
                      <a:r>
                        <a:rPr lang="lt" sz="1900" dirty="0">
                          <a:highlight>
                            <a:srgbClr val="FFFF00"/>
                          </a:highlight>
                          <a:latin typeface="+mj-lt"/>
                        </a:rPr>
                        <a:t>-</a:t>
                      </a:r>
                      <a:r>
                        <a:rPr lang="lt" sz="1900" dirty="0" err="1">
                          <a:highlight>
                            <a:srgbClr val="FFFF00"/>
                          </a:highlight>
                          <a:latin typeface="+mj-lt"/>
                        </a:rPr>
                        <a:t>ais</a:t>
                      </a:r>
                      <a:endParaRPr sz="1900">
                        <a:highlight>
                          <a:srgbClr val="FFFF00"/>
                        </a:highlight>
                        <a:latin typeface="+mj-lt"/>
                      </a:endParaRPr>
                    </a:p>
                    <a:p>
                      <a:pPr marL="0" lvl="0" indent="0" algn="l" rtl="0">
                        <a:spcBef>
                          <a:spcPts val="0"/>
                        </a:spcBef>
                        <a:spcAft>
                          <a:spcPts val="0"/>
                        </a:spcAft>
                        <a:buNone/>
                      </a:pPr>
                      <a:r>
                        <a:rPr lang="lt" sz="1900" dirty="0">
                          <a:latin typeface="+mj-lt"/>
                        </a:rPr>
                        <a:t>Svogūn</a:t>
                      </a:r>
                      <a:r>
                        <a:rPr lang="lt" sz="1900" dirty="0">
                          <a:solidFill>
                            <a:srgbClr val="C00000"/>
                          </a:solidFill>
                          <a:latin typeface="+mj-lt"/>
                        </a:rPr>
                        <a:t>ais</a:t>
                      </a:r>
                    </a:p>
                  </a:txBody>
                  <a:tcPr marL="121900" marR="121900" marT="121900" marB="121900"/>
                </a:tc>
                <a:tc>
                  <a:txBody>
                    <a:bodyPr/>
                    <a:lstStyle/>
                    <a:p>
                      <a:pPr marL="0" lvl="0" indent="0" algn="l" rtl="0">
                        <a:spcBef>
                          <a:spcPts val="0"/>
                        </a:spcBef>
                        <a:spcAft>
                          <a:spcPts val="0"/>
                        </a:spcAft>
                        <a:buNone/>
                      </a:pPr>
                      <a:r>
                        <a:rPr lang="lt" sz="1900" dirty="0">
                          <a:highlight>
                            <a:srgbClr val="FFFF00"/>
                          </a:highlight>
                          <a:latin typeface="+mj-lt"/>
                        </a:rPr>
                        <a:t>-</a:t>
                      </a:r>
                      <a:r>
                        <a:rPr lang="lt" sz="1900" dirty="0" err="1">
                          <a:highlight>
                            <a:srgbClr val="FFFF00"/>
                          </a:highlight>
                          <a:latin typeface="+mj-lt"/>
                        </a:rPr>
                        <a:t>iais</a:t>
                      </a:r>
                    </a:p>
                    <a:p>
                      <a:pPr marL="0" lvl="0" indent="0" algn="l" rtl="0">
                        <a:spcBef>
                          <a:spcPts val="0"/>
                        </a:spcBef>
                        <a:spcAft>
                          <a:spcPts val="0"/>
                        </a:spcAft>
                        <a:buNone/>
                      </a:pPr>
                      <a:r>
                        <a:rPr lang="lt" sz="1900" dirty="0">
                          <a:solidFill>
                            <a:schemeClr val="tx1"/>
                          </a:solidFill>
                          <a:latin typeface="+mj-lt"/>
                        </a:rPr>
                        <a:t>Brol</a:t>
                      </a:r>
                      <a:r>
                        <a:rPr lang="lt" sz="1900" dirty="0">
                          <a:solidFill>
                            <a:srgbClr val="C00000"/>
                          </a:solidFill>
                          <a:latin typeface="+mj-lt"/>
                        </a:rPr>
                        <a:t>iais</a:t>
                      </a:r>
                    </a:p>
                  </a:txBody>
                  <a:tcPr marL="121900" marR="121900" marT="121900" marB="121900"/>
                </a:tc>
                <a:tc>
                  <a:txBody>
                    <a:bodyPr/>
                    <a:lstStyle/>
                    <a:p>
                      <a:pPr marL="0" lvl="0" indent="0" algn="l" rtl="0">
                        <a:spcBef>
                          <a:spcPts val="0"/>
                        </a:spcBef>
                        <a:spcAft>
                          <a:spcPts val="0"/>
                        </a:spcAft>
                        <a:buNone/>
                      </a:pPr>
                      <a:r>
                        <a:rPr lang="lt" sz="1900" dirty="0">
                          <a:highlight>
                            <a:srgbClr val="FFFF00"/>
                          </a:highlight>
                          <a:latin typeface="+mj-lt"/>
                        </a:rPr>
                        <a:t>-</a:t>
                      </a:r>
                      <a:r>
                        <a:rPr lang="lt" sz="1900" dirty="0" err="1">
                          <a:highlight>
                            <a:srgbClr val="FFFF00"/>
                          </a:highlight>
                          <a:latin typeface="+mj-lt"/>
                        </a:rPr>
                        <a:t>iais</a:t>
                      </a:r>
                    </a:p>
                    <a:p>
                      <a:pPr marL="0" lvl="0" indent="0" algn="l" rtl="0">
                        <a:spcBef>
                          <a:spcPts val="0"/>
                        </a:spcBef>
                        <a:spcAft>
                          <a:spcPts val="0"/>
                        </a:spcAft>
                        <a:buNone/>
                      </a:pPr>
                      <a:r>
                        <a:rPr lang="lt" sz="1900" dirty="0">
                          <a:latin typeface="+mj-lt"/>
                        </a:rPr>
                        <a:t>Obuol</a:t>
                      </a:r>
                      <a:r>
                        <a:rPr lang="lt" sz="1900" dirty="0">
                          <a:solidFill>
                            <a:srgbClr val="C00000"/>
                          </a:solidFill>
                          <a:latin typeface="+mj-lt"/>
                        </a:rPr>
                        <a:t>iais</a:t>
                      </a:r>
                    </a:p>
                  </a:txBody>
                  <a:tcPr marL="121900" marR="121900" marT="121900" marB="121900"/>
                </a:tc>
                <a:tc>
                  <a:txBody>
                    <a:bodyPr/>
                    <a:lstStyle/>
                    <a:p>
                      <a:pPr marL="0" lvl="0" indent="0" algn="l" rtl="0">
                        <a:spcBef>
                          <a:spcPts val="0"/>
                        </a:spcBef>
                        <a:spcAft>
                          <a:spcPts val="0"/>
                        </a:spcAft>
                        <a:buNone/>
                      </a:pPr>
                      <a:r>
                        <a:rPr lang="lt" sz="1900" dirty="0">
                          <a:highlight>
                            <a:srgbClr val="FFFF00"/>
                          </a:highlight>
                          <a:latin typeface="+mj-lt"/>
                        </a:rPr>
                        <a:t>-</a:t>
                      </a:r>
                      <a:r>
                        <a:rPr lang="lt" sz="1900" dirty="0" err="1">
                          <a:highlight>
                            <a:srgbClr val="FFFF00"/>
                          </a:highlight>
                          <a:latin typeface="+mj-lt"/>
                        </a:rPr>
                        <a:t>umis</a:t>
                      </a:r>
                      <a:endParaRPr sz="1900" dirty="0" err="1">
                        <a:highlight>
                          <a:srgbClr val="FFFF00"/>
                        </a:highlight>
                        <a:latin typeface="+mj-lt"/>
                      </a:endParaRPr>
                    </a:p>
                    <a:p>
                      <a:pPr marL="0" lvl="0" indent="0" algn="l" rtl="0">
                        <a:spcBef>
                          <a:spcPts val="0"/>
                        </a:spcBef>
                        <a:spcAft>
                          <a:spcPts val="0"/>
                        </a:spcAft>
                        <a:buNone/>
                      </a:pPr>
                      <a:r>
                        <a:rPr lang="lt" sz="1900" dirty="0">
                          <a:latin typeface="+mj-lt"/>
                        </a:rPr>
                        <a:t>Sūn</a:t>
                      </a:r>
                      <a:r>
                        <a:rPr lang="lt" sz="1900" dirty="0">
                          <a:solidFill>
                            <a:srgbClr val="C00000"/>
                          </a:solidFill>
                          <a:latin typeface="+mj-lt"/>
                        </a:rPr>
                        <a:t>umis</a:t>
                      </a:r>
                    </a:p>
                  </a:txBody>
                  <a:tcPr marL="121900" marR="121900" marT="121900" marB="121900"/>
                </a:tc>
                <a:tc>
                  <a:txBody>
                    <a:bodyPr/>
                    <a:lstStyle/>
                    <a:p>
                      <a:pPr marL="0" lvl="0" indent="0" algn="l" rtl="0">
                        <a:spcBef>
                          <a:spcPts val="0"/>
                        </a:spcBef>
                        <a:spcAft>
                          <a:spcPts val="0"/>
                        </a:spcAft>
                        <a:buNone/>
                      </a:pPr>
                      <a:r>
                        <a:rPr lang="lt" sz="1900" dirty="0">
                          <a:highlight>
                            <a:srgbClr val="FFFF00"/>
                          </a:highlight>
                          <a:latin typeface="+mj-lt"/>
                        </a:rPr>
                        <a:t>-</a:t>
                      </a:r>
                      <a:r>
                        <a:rPr lang="lt" sz="1900" dirty="0" err="1">
                          <a:highlight>
                            <a:srgbClr val="FFFF00"/>
                          </a:highlight>
                          <a:latin typeface="+mj-lt"/>
                        </a:rPr>
                        <a:t>omis</a:t>
                      </a:r>
                      <a:endParaRPr sz="1900" dirty="0" err="1">
                        <a:highlight>
                          <a:srgbClr val="FFFF00"/>
                        </a:highlight>
                        <a:latin typeface="+mj-lt"/>
                      </a:endParaRPr>
                    </a:p>
                    <a:p>
                      <a:pPr marL="0" lvl="0" indent="0" algn="l" rtl="0">
                        <a:spcBef>
                          <a:spcPts val="0"/>
                        </a:spcBef>
                        <a:spcAft>
                          <a:spcPts val="0"/>
                        </a:spcAft>
                        <a:buNone/>
                      </a:pPr>
                      <a:r>
                        <a:rPr lang="lt" sz="1900" dirty="0">
                          <a:solidFill>
                            <a:schemeClr val="tx1"/>
                          </a:solidFill>
                          <a:latin typeface="+mj-lt"/>
                        </a:rPr>
                        <a:t>Mork</a:t>
                      </a:r>
                      <a:r>
                        <a:rPr lang="lt" sz="1900" dirty="0">
                          <a:solidFill>
                            <a:srgbClr val="C00000"/>
                          </a:solidFill>
                          <a:latin typeface="+mj-lt"/>
                        </a:rPr>
                        <a:t>omis</a:t>
                      </a:r>
                    </a:p>
                  </a:txBody>
                  <a:tcPr marL="121900" marR="121900" marT="121900" marB="121900"/>
                </a:tc>
                <a:tc>
                  <a:txBody>
                    <a:bodyPr/>
                    <a:lstStyle/>
                    <a:p>
                      <a:pPr marL="0" lvl="0" indent="0" algn="l" rtl="0">
                        <a:spcBef>
                          <a:spcPts val="0"/>
                        </a:spcBef>
                        <a:spcAft>
                          <a:spcPts val="0"/>
                        </a:spcAft>
                        <a:buNone/>
                      </a:pPr>
                      <a:r>
                        <a:rPr lang="lt" sz="1900" dirty="0">
                          <a:highlight>
                            <a:srgbClr val="FFFF00"/>
                          </a:highlight>
                          <a:latin typeface="+mj-lt"/>
                        </a:rPr>
                        <a:t>-</a:t>
                      </a:r>
                      <a:r>
                        <a:rPr lang="lt" sz="1900" dirty="0" err="1">
                          <a:highlight>
                            <a:srgbClr val="FFFF00"/>
                          </a:highlight>
                          <a:latin typeface="+mj-lt"/>
                        </a:rPr>
                        <a:t>ėmis</a:t>
                      </a:r>
                    </a:p>
                    <a:p>
                      <a:pPr marL="0" lvl="0" indent="0" algn="l" rtl="0">
                        <a:spcBef>
                          <a:spcPts val="0"/>
                        </a:spcBef>
                        <a:spcAft>
                          <a:spcPts val="0"/>
                        </a:spcAft>
                        <a:buNone/>
                      </a:pPr>
                      <a:r>
                        <a:rPr lang="lt" sz="1900" dirty="0">
                          <a:solidFill>
                            <a:schemeClr val="tx1"/>
                          </a:solidFill>
                          <a:latin typeface="+mj-lt"/>
                        </a:rPr>
                        <a:t>Brašk</a:t>
                      </a:r>
                      <a:r>
                        <a:rPr lang="lt" sz="1900" dirty="0">
                          <a:solidFill>
                            <a:srgbClr val="C00000"/>
                          </a:solidFill>
                          <a:latin typeface="+mj-lt"/>
                        </a:rPr>
                        <a:t>ėmis</a:t>
                      </a:r>
                    </a:p>
                  </a:txBody>
                  <a:tcPr marL="121900" marR="121900" marT="121900" marB="121900"/>
                </a:tc>
                <a:tc>
                  <a:txBody>
                    <a:bodyPr/>
                    <a:lstStyle/>
                    <a:p>
                      <a:pPr marL="0" lvl="0" indent="0" algn="l">
                        <a:spcBef>
                          <a:spcPts val="0"/>
                        </a:spcBef>
                        <a:spcAft>
                          <a:spcPts val="0"/>
                        </a:spcAft>
                        <a:buNone/>
                      </a:pPr>
                      <a:r>
                        <a:rPr lang="lt" sz="1900" dirty="0">
                          <a:solidFill>
                            <a:schemeClr val="tx1"/>
                          </a:solidFill>
                          <a:highlight>
                            <a:srgbClr val="FFFF00"/>
                          </a:highlight>
                          <a:latin typeface="+mj-lt"/>
                        </a:rPr>
                        <a:t>-</a:t>
                      </a:r>
                      <a:r>
                        <a:rPr lang="lt" sz="1900" dirty="0" err="1">
                          <a:solidFill>
                            <a:schemeClr val="tx1"/>
                          </a:solidFill>
                          <a:highlight>
                            <a:srgbClr val="FFFF00"/>
                          </a:highlight>
                          <a:latin typeface="+mj-lt"/>
                        </a:rPr>
                        <a:t>imis</a:t>
                      </a:r>
                    </a:p>
                    <a:p>
                      <a:pPr marL="0" lvl="0" indent="0" algn="l">
                        <a:spcBef>
                          <a:spcPts val="0"/>
                        </a:spcBef>
                        <a:spcAft>
                          <a:spcPts val="0"/>
                        </a:spcAft>
                        <a:buNone/>
                      </a:pPr>
                      <a:r>
                        <a:rPr lang="lt" sz="1900" dirty="0">
                          <a:solidFill>
                            <a:schemeClr val="tx1"/>
                          </a:solidFill>
                          <a:latin typeface="+mj-lt"/>
                        </a:rPr>
                        <a:t>Žuv</a:t>
                      </a:r>
                      <a:r>
                        <a:rPr lang="lt" sz="1900" dirty="0">
                          <a:solidFill>
                            <a:srgbClr val="C00000"/>
                          </a:solidFill>
                          <a:latin typeface="+mj-lt"/>
                        </a:rPr>
                        <a:t>imis</a:t>
                      </a:r>
                      <a:endParaRPr lang="lt" sz="1900" dirty="0">
                        <a:solidFill>
                          <a:srgbClr val="C00000"/>
                        </a:solidFill>
                        <a:highlight>
                          <a:srgbClr val="FFFF00"/>
                        </a:highlight>
                        <a:latin typeface="+mj-lt"/>
                      </a:endParaRPr>
                    </a:p>
                  </a:txBody>
                  <a:tcPr marL="121900" marR="121900" marT="121900" marB="121900"/>
                </a:tc>
                <a:tc>
                  <a:txBody>
                    <a:bodyPr/>
                    <a:lstStyle/>
                    <a:p>
                      <a:pPr marL="0" lvl="0" indent="0" algn="l">
                        <a:spcBef>
                          <a:spcPts val="0"/>
                        </a:spcBef>
                        <a:spcAft>
                          <a:spcPts val="0"/>
                        </a:spcAft>
                        <a:buNone/>
                      </a:pPr>
                      <a:r>
                        <a:rPr lang="lt" sz="1900" dirty="0">
                          <a:solidFill>
                            <a:srgbClr val="980000"/>
                          </a:solidFill>
                          <a:latin typeface="+mj-lt"/>
                        </a:rPr>
                        <a:t>-</a:t>
                      </a:r>
                      <a:r>
                        <a:rPr lang="lt" sz="1900" dirty="0" err="1">
                          <a:solidFill>
                            <a:srgbClr val="980000"/>
                          </a:solidFill>
                          <a:latin typeface="+mj-lt"/>
                        </a:rPr>
                        <a:t>imis</a:t>
                      </a:r>
                    </a:p>
                    <a:p>
                      <a:pPr marL="0" lvl="0" indent="0" algn="l">
                        <a:spcBef>
                          <a:spcPts val="0"/>
                        </a:spcBef>
                        <a:spcAft>
                          <a:spcPts val="0"/>
                        </a:spcAft>
                        <a:buNone/>
                      </a:pPr>
                      <a:r>
                        <a:rPr lang="lt" sz="1900" dirty="0">
                          <a:solidFill>
                            <a:srgbClr val="980000"/>
                          </a:solidFill>
                          <a:latin typeface="+mj-lt"/>
                        </a:rPr>
                        <a:t>Seserimis, dukterimis</a:t>
                      </a:r>
                    </a:p>
                  </a:txBody>
                  <a:tcPr marL="121900" marR="121900" marT="121900" marB="12190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512785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EBC55F-0FCF-AAE8-4FC6-6E0BC3E4F96D}"/>
              </a:ext>
            </a:extLst>
          </p:cNvPr>
          <p:cNvSpPr>
            <a:spLocks noGrp="1"/>
          </p:cNvSpPr>
          <p:nvPr>
            <p:ph type="body" idx="1"/>
          </p:nvPr>
        </p:nvSpPr>
        <p:spPr>
          <a:xfrm>
            <a:off x="2096800" y="560767"/>
            <a:ext cx="7998400" cy="806800"/>
          </a:xfrm>
        </p:spPr>
        <p:txBody>
          <a:bodyPr/>
          <a:lstStyle/>
          <a:p>
            <a:pPr algn="ctr"/>
            <a:r>
              <a:rPr lang="lt-LT" b="1" dirty="0"/>
              <a:t>Gramatika</a:t>
            </a:r>
          </a:p>
        </p:txBody>
      </p:sp>
      <p:pic>
        <p:nvPicPr>
          <p:cNvPr id="5" name="Picture 4" descr="A screenshot of a computer&#10;&#10;Description automatically generated">
            <a:extLst>
              <a:ext uri="{FF2B5EF4-FFF2-40B4-BE49-F238E27FC236}">
                <a16:creationId xmlns:a16="http://schemas.microsoft.com/office/drawing/2014/main" id="{F5EE1EC3-80F9-67BD-E0EF-71E07E6E365E}"/>
              </a:ext>
            </a:extLst>
          </p:cNvPr>
          <p:cNvPicPr>
            <a:picLocks noChangeAspect="1"/>
          </p:cNvPicPr>
          <p:nvPr/>
        </p:nvPicPr>
        <p:blipFill>
          <a:blip r:embed="rId2"/>
          <a:stretch>
            <a:fillRect/>
          </a:stretch>
        </p:blipFill>
        <p:spPr>
          <a:xfrm>
            <a:off x="1457325" y="1117250"/>
            <a:ext cx="9277350" cy="3419490"/>
          </a:xfrm>
          <a:prstGeom prst="rect">
            <a:avLst/>
          </a:prstGeom>
        </p:spPr>
      </p:pic>
      <p:sp>
        <p:nvSpPr>
          <p:cNvPr id="6" name="Text Placeholder 1">
            <a:extLst>
              <a:ext uri="{FF2B5EF4-FFF2-40B4-BE49-F238E27FC236}">
                <a16:creationId xmlns:a16="http://schemas.microsoft.com/office/drawing/2014/main" id="{092ECE68-03E6-F447-CF8F-B31FE43F940A}"/>
              </a:ext>
            </a:extLst>
          </p:cNvPr>
          <p:cNvSpPr txBox="1">
            <a:spLocks/>
          </p:cNvSpPr>
          <p:nvPr/>
        </p:nvSpPr>
        <p:spPr>
          <a:xfrm>
            <a:off x="508000" y="4440156"/>
            <a:ext cx="10515600" cy="2144333"/>
          </a:xfrm>
          <a:prstGeom prst="rect">
            <a:avLst/>
          </a:prstGeom>
        </p:spPr>
        <p:txBody>
          <a:bodyPr spcFirstLastPara="1" vert="horz" wrap="square" lIns="91425" tIns="91425" rIns="91425" bIns="91425" rtlCol="0" anchor="ctr" anchorCtr="0">
            <a:normAutofit/>
          </a:bodyPr>
          <a:lstStyle>
            <a:lvl1pPr marL="609585" lvl="0" indent="-304792" algn="l" defTabSz="914400" rtl="0" eaLnBrk="1" latinLnBrk="0" hangingPunct="1">
              <a:lnSpc>
                <a:spcPct val="100000"/>
              </a:lnSpc>
              <a:spcBef>
                <a:spcPts val="0"/>
              </a:spcBef>
              <a:spcAft>
                <a:spcPts val="0"/>
              </a:spcAft>
              <a:buSzPts val="1800"/>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sz="1800" b="1" dirty="0">
                <a:highlight>
                  <a:srgbClr val="FFFF00"/>
                </a:highlight>
              </a:rPr>
              <a:t>eiti</a:t>
            </a:r>
            <a:r>
              <a:rPr lang="lt-LT" sz="1800" dirty="0">
                <a:highlight>
                  <a:srgbClr val="FFFF00"/>
                </a:highlight>
              </a:rPr>
              <a:t> (eina, ėjo), </a:t>
            </a:r>
            <a:r>
              <a:rPr lang="lt-LT" sz="1800" b="1" dirty="0">
                <a:highlight>
                  <a:srgbClr val="FFFF00"/>
                </a:highlight>
              </a:rPr>
              <a:t>važiuoti</a:t>
            </a:r>
            <a:r>
              <a:rPr lang="lt-LT" sz="1800" dirty="0">
                <a:highlight>
                  <a:srgbClr val="FFFF00"/>
                </a:highlight>
              </a:rPr>
              <a:t> (važiuoja, važiavo), </a:t>
            </a:r>
            <a:r>
              <a:rPr lang="lt-LT" sz="1800" b="1" dirty="0">
                <a:highlight>
                  <a:srgbClr val="FFFF00"/>
                </a:highlight>
              </a:rPr>
              <a:t>skristi</a:t>
            </a:r>
            <a:r>
              <a:rPr lang="lt-LT" sz="1800" dirty="0">
                <a:highlight>
                  <a:srgbClr val="FFFF00"/>
                </a:highlight>
              </a:rPr>
              <a:t> (skrenda, skrido), </a:t>
            </a:r>
            <a:r>
              <a:rPr lang="lt-LT" sz="1800" b="1" dirty="0">
                <a:highlight>
                  <a:srgbClr val="FFFF00"/>
                </a:highlight>
              </a:rPr>
              <a:t>plaukti</a:t>
            </a:r>
            <a:r>
              <a:rPr lang="lt-LT" sz="1800" dirty="0">
                <a:highlight>
                  <a:srgbClr val="FFFF00"/>
                </a:highlight>
              </a:rPr>
              <a:t> (plaukia, plaukė)</a:t>
            </a:r>
          </a:p>
          <a:p>
            <a:endParaRPr lang="lt-LT" sz="1800" dirty="0">
              <a:highlight>
                <a:srgbClr val="FFFF00"/>
              </a:highlight>
            </a:endParaRPr>
          </a:p>
          <a:p>
            <a:r>
              <a:rPr lang="lt-LT" sz="1800" dirty="0"/>
              <a:t>Aš važiuoju, tu važiuoji, jis/ji važiuoja, mes važiuojame, jūs važiuojate, jie/jos važiuoja</a:t>
            </a:r>
          </a:p>
          <a:p>
            <a:r>
              <a:rPr lang="lt-LT" sz="1800" dirty="0"/>
              <a:t>Aš skrendu, tu skrendi, jis/ji skrenda, mes skrendame, jūs skrendate, jie/jos skrenda</a:t>
            </a:r>
          </a:p>
          <a:p>
            <a:r>
              <a:rPr lang="lt-LT" sz="1800" dirty="0"/>
              <a:t>Aš plaukiu, tu plauki, jis/ji plaukia, mes plaukiame, jūs plaukiate, jie/jos plaukia</a:t>
            </a:r>
          </a:p>
          <a:p>
            <a:r>
              <a:rPr lang="lt-LT" sz="1800" dirty="0">
                <a:highlight>
                  <a:srgbClr val="FFFF00"/>
                </a:highlight>
              </a:rPr>
              <a:t> </a:t>
            </a:r>
          </a:p>
        </p:txBody>
      </p:sp>
    </p:spTree>
    <p:extLst>
      <p:ext uri="{BB962C8B-B14F-4D97-AF65-F5344CB8AC3E}">
        <p14:creationId xmlns:p14="http://schemas.microsoft.com/office/powerpoint/2010/main" val="6934015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4B574-7669-208E-698A-27C25D1BA0BA}"/>
              </a:ext>
            </a:extLst>
          </p:cNvPr>
          <p:cNvSpPr>
            <a:spLocks noGrp="1"/>
          </p:cNvSpPr>
          <p:nvPr>
            <p:ph type="title"/>
          </p:nvPr>
        </p:nvSpPr>
        <p:spPr>
          <a:xfrm>
            <a:off x="415600" y="256858"/>
            <a:ext cx="11360800" cy="763600"/>
          </a:xfrm>
        </p:spPr>
        <p:txBody>
          <a:bodyPr>
            <a:normAutofit/>
          </a:bodyPr>
          <a:lstStyle/>
          <a:p>
            <a:pPr algn="ctr"/>
            <a:r>
              <a:rPr lang="lt-LT" sz="2800" b="1" dirty="0"/>
              <a:t>Gramatika</a:t>
            </a:r>
          </a:p>
        </p:txBody>
      </p:sp>
      <p:pic>
        <p:nvPicPr>
          <p:cNvPr id="5" name="Picture 4" descr="A screenshot of a computer&#10;&#10;Description automatically generated">
            <a:extLst>
              <a:ext uri="{FF2B5EF4-FFF2-40B4-BE49-F238E27FC236}">
                <a16:creationId xmlns:a16="http://schemas.microsoft.com/office/drawing/2014/main" id="{CF2007AD-916B-8E82-ECB6-7192A0D2F24D}"/>
              </a:ext>
            </a:extLst>
          </p:cNvPr>
          <p:cNvPicPr>
            <a:picLocks noChangeAspect="1"/>
          </p:cNvPicPr>
          <p:nvPr/>
        </p:nvPicPr>
        <p:blipFill>
          <a:blip r:embed="rId3"/>
          <a:stretch>
            <a:fillRect/>
          </a:stretch>
        </p:blipFill>
        <p:spPr>
          <a:xfrm>
            <a:off x="415600" y="948967"/>
            <a:ext cx="6114757" cy="5486400"/>
          </a:xfrm>
          <a:prstGeom prst="rect">
            <a:avLst/>
          </a:prstGeom>
        </p:spPr>
      </p:pic>
      <p:pic>
        <p:nvPicPr>
          <p:cNvPr id="7" name="Picture 6" descr="A white paper with black text&#10;&#10;Description automatically generated">
            <a:extLst>
              <a:ext uri="{FF2B5EF4-FFF2-40B4-BE49-F238E27FC236}">
                <a16:creationId xmlns:a16="http://schemas.microsoft.com/office/drawing/2014/main" id="{A1F1A659-2A13-A3ED-CFF1-5AA431B7BAF4}"/>
              </a:ext>
            </a:extLst>
          </p:cNvPr>
          <p:cNvPicPr>
            <a:picLocks noChangeAspect="1"/>
          </p:cNvPicPr>
          <p:nvPr/>
        </p:nvPicPr>
        <p:blipFill>
          <a:blip r:embed="rId4"/>
          <a:stretch>
            <a:fillRect/>
          </a:stretch>
        </p:blipFill>
        <p:spPr>
          <a:xfrm>
            <a:off x="5808850" y="1091949"/>
            <a:ext cx="6326471" cy="2197100"/>
          </a:xfrm>
          <a:prstGeom prst="rect">
            <a:avLst/>
          </a:prstGeom>
        </p:spPr>
      </p:pic>
      <p:sp>
        <p:nvSpPr>
          <p:cNvPr id="8" name="Title 1">
            <a:extLst>
              <a:ext uri="{FF2B5EF4-FFF2-40B4-BE49-F238E27FC236}">
                <a16:creationId xmlns:a16="http://schemas.microsoft.com/office/drawing/2014/main" id="{E0D47490-B28C-41E4-7509-BE8D5EB35642}"/>
              </a:ext>
            </a:extLst>
          </p:cNvPr>
          <p:cNvSpPr txBox="1">
            <a:spLocks/>
          </p:cNvSpPr>
          <p:nvPr/>
        </p:nvSpPr>
        <p:spPr>
          <a:xfrm>
            <a:off x="5808850" y="3526166"/>
            <a:ext cx="6213114" cy="2197100"/>
          </a:xfrm>
          <a:prstGeom prst="rect">
            <a:avLst/>
          </a:prstGeom>
        </p:spPr>
        <p:txBody>
          <a:bodyPr spcFirstLastPara="1" vert="horz" wrap="square" lIns="91425" tIns="91425" rIns="91425" bIns="91425" rtlCol="0" anchor="t" anchorCtr="0">
            <a:normAutofit/>
          </a:bodyPr>
          <a:lstStyle>
            <a:lvl1pPr lvl="0" algn="l"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lgn="ctr"/>
            <a:r>
              <a:rPr lang="lt-LT" sz="2000" b="1" i="1" dirty="0"/>
              <a:t>Kaip nuvažiuoti/nueiti į ... ? – </a:t>
            </a:r>
            <a:r>
              <a:rPr lang="en-GB" sz="2000" b="1" i="1" dirty="0"/>
              <a:t>How to go to ... ?</a:t>
            </a:r>
          </a:p>
          <a:p>
            <a:pPr algn="ctr"/>
            <a:r>
              <a:rPr lang="lt-LT" sz="2000" dirty="0"/>
              <a:t>Dešimt</a:t>
            </a:r>
            <a:r>
              <a:rPr lang="lt-LT" sz="2000" dirty="0">
                <a:solidFill>
                  <a:srgbClr val="FF0000"/>
                </a:solidFill>
              </a:rPr>
              <a:t>u</a:t>
            </a:r>
            <a:r>
              <a:rPr lang="lt-LT" sz="2000" dirty="0"/>
              <a:t> autobus</a:t>
            </a:r>
            <a:r>
              <a:rPr lang="lt-LT" sz="2000" dirty="0">
                <a:solidFill>
                  <a:srgbClr val="FF0000"/>
                </a:solidFill>
              </a:rPr>
              <a:t>u</a:t>
            </a:r>
            <a:r>
              <a:rPr lang="lt-LT" sz="2000" dirty="0"/>
              <a:t>, antr</a:t>
            </a:r>
            <a:r>
              <a:rPr lang="lt-LT" sz="2000" dirty="0">
                <a:solidFill>
                  <a:srgbClr val="FF0000"/>
                </a:solidFill>
              </a:rPr>
              <a:t>u</a:t>
            </a:r>
            <a:r>
              <a:rPr lang="lt-LT" sz="2000" dirty="0"/>
              <a:t> troleibus</a:t>
            </a:r>
            <a:r>
              <a:rPr lang="lt-LT" sz="2000" dirty="0">
                <a:solidFill>
                  <a:srgbClr val="FF0000"/>
                </a:solidFill>
              </a:rPr>
              <a:t>u</a:t>
            </a:r>
            <a:r>
              <a:rPr lang="lt-LT" sz="2000" dirty="0"/>
              <a:t>, traukini</a:t>
            </a:r>
            <a:r>
              <a:rPr lang="lt-LT" sz="2000" dirty="0">
                <a:solidFill>
                  <a:srgbClr val="FF0000"/>
                </a:solidFill>
              </a:rPr>
              <a:t>u</a:t>
            </a:r>
          </a:p>
          <a:p>
            <a:pPr algn="ctr"/>
            <a:endParaRPr lang="lt-LT" sz="2000" dirty="0">
              <a:solidFill>
                <a:srgbClr val="FF0000"/>
              </a:solidFill>
            </a:endParaRPr>
          </a:p>
          <a:p>
            <a:pPr algn="ctr"/>
            <a:r>
              <a:rPr lang="lt-LT" sz="2000" b="1" i="1" dirty="0"/>
              <a:t>Reikia</a:t>
            </a:r>
            <a:r>
              <a:rPr lang="lt-LT" sz="2000" b="1" dirty="0"/>
              <a:t> + </a:t>
            </a:r>
            <a:r>
              <a:rPr lang="lt-LT" sz="2000" b="1" dirty="0" err="1"/>
              <a:t>infinitive</a:t>
            </a:r>
            <a:r>
              <a:rPr lang="lt-LT" sz="2000" b="1" dirty="0"/>
              <a:t> – </a:t>
            </a:r>
            <a:r>
              <a:rPr lang="lt-LT" sz="2000" b="1" dirty="0" err="1"/>
              <a:t>need</a:t>
            </a:r>
            <a:r>
              <a:rPr lang="lt-LT" sz="2000" b="1" dirty="0"/>
              <a:t> to </a:t>
            </a:r>
          </a:p>
          <a:p>
            <a:pPr algn="ctr"/>
            <a:r>
              <a:rPr lang="lt-LT" sz="2000" dirty="0"/>
              <a:t>Reikia važiuoti antru troleibusu.</a:t>
            </a:r>
          </a:p>
          <a:p>
            <a:pPr algn="ctr"/>
            <a:r>
              <a:rPr lang="lt-LT" sz="2000" dirty="0"/>
              <a:t>Reikia nupirkti pieno.</a:t>
            </a:r>
          </a:p>
          <a:p>
            <a:pPr algn="ctr"/>
            <a:r>
              <a:rPr lang="lt-LT" sz="2000" dirty="0"/>
              <a:t>Reikia nupirkti bilietą.</a:t>
            </a:r>
          </a:p>
          <a:p>
            <a:pPr algn="ctr"/>
            <a:endParaRPr lang="lt-LT" sz="2000" dirty="0"/>
          </a:p>
          <a:p>
            <a:pPr algn="ctr"/>
            <a:endParaRPr lang="lt-LT" sz="1600" dirty="0"/>
          </a:p>
          <a:p>
            <a:pPr algn="ctr"/>
            <a:endParaRPr lang="lt-LT" sz="2000" dirty="0">
              <a:solidFill>
                <a:srgbClr val="FF0000"/>
              </a:solidFill>
            </a:endParaRPr>
          </a:p>
        </p:txBody>
      </p:sp>
    </p:spTree>
    <p:extLst>
      <p:ext uri="{BB962C8B-B14F-4D97-AF65-F5344CB8AC3E}">
        <p14:creationId xmlns:p14="http://schemas.microsoft.com/office/powerpoint/2010/main" val="6370948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783F4D-00A7-362A-385D-D6F61ADA50F5}"/>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en-US" sz="3200" b="1" kern="1200" dirty="0">
                <a:solidFill>
                  <a:schemeClr val="bg1"/>
                </a:solidFill>
                <a:latin typeface="+mj-lt"/>
                <a:ea typeface="+mj-ea"/>
                <a:cs typeface="+mj-cs"/>
              </a:rPr>
              <a:t>Užduotis</a:t>
            </a:r>
          </a:p>
        </p:txBody>
      </p:sp>
      <p:pic>
        <p:nvPicPr>
          <p:cNvPr id="5" name="Picture 4" descr="A white paper with black text&#10;&#10;Description automatically generated">
            <a:extLst>
              <a:ext uri="{FF2B5EF4-FFF2-40B4-BE49-F238E27FC236}">
                <a16:creationId xmlns:a16="http://schemas.microsoft.com/office/drawing/2014/main" id="{744A0D86-1DFE-F712-E054-3CD2890F6EFF}"/>
              </a:ext>
            </a:extLst>
          </p:cNvPr>
          <p:cNvPicPr>
            <a:picLocks noChangeAspect="1"/>
          </p:cNvPicPr>
          <p:nvPr/>
        </p:nvPicPr>
        <p:blipFill>
          <a:blip r:embed="rId2"/>
          <a:stretch>
            <a:fillRect/>
          </a:stretch>
        </p:blipFill>
        <p:spPr>
          <a:xfrm>
            <a:off x="2101273" y="1675227"/>
            <a:ext cx="7989453" cy="4394199"/>
          </a:xfrm>
          <a:prstGeom prst="rect">
            <a:avLst/>
          </a:prstGeom>
        </p:spPr>
      </p:pic>
    </p:spTree>
    <p:extLst>
      <p:ext uri="{BB962C8B-B14F-4D97-AF65-F5344CB8AC3E}">
        <p14:creationId xmlns:p14="http://schemas.microsoft.com/office/powerpoint/2010/main" val="26847363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56A37-E62B-135D-6656-B02BDC3C6C8A}"/>
              </a:ext>
            </a:extLst>
          </p:cNvPr>
          <p:cNvSpPr>
            <a:spLocks noGrp="1"/>
          </p:cNvSpPr>
          <p:nvPr>
            <p:ph type="title"/>
          </p:nvPr>
        </p:nvSpPr>
        <p:spPr>
          <a:xfrm>
            <a:off x="415600" y="225067"/>
            <a:ext cx="11360800" cy="763600"/>
          </a:xfrm>
        </p:spPr>
        <p:txBody>
          <a:bodyPr>
            <a:normAutofit/>
          </a:bodyPr>
          <a:lstStyle/>
          <a:p>
            <a:pPr algn="ctr"/>
            <a:r>
              <a:rPr lang="lt-LT" sz="3600" b="1" dirty="0"/>
              <a:t>Žodynėlis</a:t>
            </a:r>
          </a:p>
        </p:txBody>
      </p:sp>
      <p:sp>
        <p:nvSpPr>
          <p:cNvPr id="3" name="Text Placeholder 2">
            <a:extLst>
              <a:ext uri="{FF2B5EF4-FFF2-40B4-BE49-F238E27FC236}">
                <a16:creationId xmlns:a16="http://schemas.microsoft.com/office/drawing/2014/main" id="{F15B5881-6F49-FC34-6102-B84C2CFF9933}"/>
              </a:ext>
            </a:extLst>
          </p:cNvPr>
          <p:cNvSpPr>
            <a:spLocks noGrp="1"/>
          </p:cNvSpPr>
          <p:nvPr>
            <p:ph type="body" idx="1"/>
          </p:nvPr>
        </p:nvSpPr>
        <p:spPr>
          <a:xfrm>
            <a:off x="415600" y="798166"/>
            <a:ext cx="11360800" cy="6059834"/>
          </a:xfrm>
        </p:spPr>
        <p:txBody>
          <a:bodyPr>
            <a:normAutofit/>
          </a:bodyPr>
          <a:lstStyle/>
          <a:p>
            <a:pPr marL="152396" indent="0">
              <a:buNone/>
            </a:pPr>
            <a:r>
              <a:rPr lang="lt-LT" sz="1800" b="1" dirty="0"/>
              <a:t>Autobusas</a:t>
            </a:r>
            <a:r>
              <a:rPr lang="lt-LT" sz="1800" dirty="0"/>
              <a:t> (m, pl. –ai) – a bus</a:t>
            </a:r>
          </a:p>
          <a:p>
            <a:pPr marL="152396" indent="0">
              <a:buNone/>
            </a:pPr>
            <a:r>
              <a:rPr lang="lt-LT" sz="1800" b="1" dirty="0"/>
              <a:t>Traukinys</a:t>
            </a:r>
            <a:r>
              <a:rPr lang="lt-LT" sz="1800" dirty="0"/>
              <a:t> (m, pl. –iai) – a </a:t>
            </a:r>
            <a:r>
              <a:rPr lang="lt-LT" sz="1800" dirty="0" err="1"/>
              <a:t>train</a:t>
            </a:r>
            <a:endParaRPr lang="lt-LT" sz="1800" dirty="0"/>
          </a:p>
          <a:p>
            <a:pPr marL="152396" indent="0">
              <a:buNone/>
            </a:pPr>
            <a:r>
              <a:rPr lang="lt-LT" sz="1800" b="1" dirty="0"/>
              <a:t>Troleibusas</a:t>
            </a:r>
            <a:r>
              <a:rPr lang="lt-LT" sz="1800" dirty="0"/>
              <a:t> (m, pl. –ai) - a </a:t>
            </a:r>
            <a:r>
              <a:rPr lang="lt-LT" sz="1800" dirty="0" err="1"/>
              <a:t>trolleybus</a:t>
            </a:r>
            <a:r>
              <a:rPr lang="lt-LT" sz="1800" dirty="0"/>
              <a:t> </a:t>
            </a:r>
          </a:p>
          <a:p>
            <a:pPr marL="152396" indent="0">
              <a:buNone/>
            </a:pPr>
            <a:r>
              <a:rPr lang="lt-LT" sz="1800" b="1" dirty="0"/>
              <a:t>Taksi</a:t>
            </a:r>
            <a:r>
              <a:rPr lang="lt-LT" sz="1800" dirty="0"/>
              <a:t> – </a:t>
            </a:r>
            <a:r>
              <a:rPr lang="lt-LT" sz="1800" dirty="0" err="1"/>
              <a:t>taxi</a:t>
            </a:r>
            <a:r>
              <a:rPr lang="lt-LT" sz="1800" dirty="0"/>
              <a:t> </a:t>
            </a:r>
          </a:p>
          <a:p>
            <a:pPr marL="152396" indent="0">
              <a:buNone/>
            </a:pPr>
            <a:r>
              <a:rPr lang="lt-LT" sz="1800" b="1" dirty="0"/>
              <a:t>Lėktuvas</a:t>
            </a:r>
            <a:r>
              <a:rPr lang="lt-LT" sz="1800" dirty="0"/>
              <a:t> (m, pl. -ai) - a plane</a:t>
            </a:r>
          </a:p>
          <a:p>
            <a:pPr marL="152396" indent="0">
              <a:buNone/>
            </a:pPr>
            <a:r>
              <a:rPr lang="lt-LT" sz="1800" b="1" dirty="0"/>
              <a:t>Oro uostas </a:t>
            </a:r>
            <a:r>
              <a:rPr lang="lt-LT" sz="1800" dirty="0"/>
              <a:t>(m, pl. -ai) - </a:t>
            </a:r>
            <a:r>
              <a:rPr lang="lt-LT" sz="1800" dirty="0" err="1"/>
              <a:t>an</a:t>
            </a:r>
            <a:r>
              <a:rPr lang="lt-LT" sz="1800" dirty="0"/>
              <a:t> </a:t>
            </a:r>
            <a:r>
              <a:rPr lang="lt-LT" sz="1800" dirty="0" err="1"/>
              <a:t>airport</a:t>
            </a:r>
            <a:endParaRPr lang="lt-LT" sz="1800" b="1" dirty="0"/>
          </a:p>
          <a:p>
            <a:pPr marL="152396" indent="0">
              <a:buNone/>
            </a:pPr>
            <a:r>
              <a:rPr lang="lt-LT" sz="1800" b="1" dirty="0"/>
              <a:t>Stotis</a:t>
            </a:r>
            <a:r>
              <a:rPr lang="lt-LT" sz="1800" dirty="0"/>
              <a:t> (f, pl. –</a:t>
            </a:r>
            <a:r>
              <a:rPr lang="lt-LT" sz="1800" dirty="0" err="1"/>
              <a:t>ys</a:t>
            </a:r>
            <a:r>
              <a:rPr lang="lt-LT" sz="1800" dirty="0"/>
              <a:t>) - a </a:t>
            </a:r>
            <a:r>
              <a:rPr lang="lt-LT" sz="1800" dirty="0" err="1"/>
              <a:t>station</a:t>
            </a:r>
            <a:r>
              <a:rPr lang="lt-LT" sz="1800" dirty="0"/>
              <a:t> </a:t>
            </a:r>
          </a:p>
          <a:p>
            <a:pPr marL="152396" indent="0">
              <a:buNone/>
            </a:pPr>
            <a:r>
              <a:rPr lang="lt-LT" sz="1800" i="1" dirty="0"/>
              <a:t>Autobusų stotis, traukinių stotis</a:t>
            </a:r>
          </a:p>
          <a:p>
            <a:pPr marL="152396" indent="0">
              <a:buNone/>
            </a:pPr>
            <a:r>
              <a:rPr lang="lt-LT" sz="1800" b="1" dirty="0"/>
              <a:t>Stotelė</a:t>
            </a:r>
            <a:r>
              <a:rPr lang="lt-LT" sz="1800" dirty="0"/>
              <a:t> (f, pl. –ės) – a stop</a:t>
            </a:r>
          </a:p>
          <a:p>
            <a:pPr marL="152396" indent="0">
              <a:buNone/>
            </a:pPr>
            <a:r>
              <a:rPr lang="lt-LT" sz="1800" b="1" dirty="0"/>
              <a:t>Keltas </a:t>
            </a:r>
            <a:r>
              <a:rPr lang="lt-LT" sz="1800" dirty="0"/>
              <a:t>(m, pl. –ai) - a </a:t>
            </a:r>
            <a:r>
              <a:rPr lang="lt-LT" sz="1800" dirty="0" err="1"/>
              <a:t>ferry</a:t>
            </a:r>
            <a:endParaRPr lang="lt-LT" sz="1800" dirty="0"/>
          </a:p>
          <a:p>
            <a:pPr marL="152396" indent="0">
              <a:buNone/>
            </a:pPr>
            <a:r>
              <a:rPr lang="lt-LT" sz="1800" b="1" dirty="0"/>
              <a:t>Dviratis</a:t>
            </a:r>
            <a:r>
              <a:rPr lang="lt-LT" sz="1800" dirty="0"/>
              <a:t> (m, pl. –</a:t>
            </a:r>
            <a:r>
              <a:rPr lang="lt-LT" sz="1800" dirty="0" err="1"/>
              <a:t>čiai</a:t>
            </a:r>
            <a:r>
              <a:rPr lang="lt-LT" sz="1800" dirty="0"/>
              <a:t>) – a </a:t>
            </a:r>
            <a:r>
              <a:rPr lang="lt-LT" sz="1800" dirty="0" err="1"/>
              <a:t>bicycle</a:t>
            </a:r>
            <a:endParaRPr lang="lt-LT" sz="1800" dirty="0"/>
          </a:p>
          <a:p>
            <a:pPr marL="152396" indent="0">
              <a:buNone/>
            </a:pPr>
            <a:r>
              <a:rPr lang="lt-LT" sz="1800" b="1" dirty="0"/>
              <a:t>Bilietas</a:t>
            </a:r>
            <a:r>
              <a:rPr lang="lt-LT" sz="1800" dirty="0"/>
              <a:t> (m, pl. –ai) – a </a:t>
            </a:r>
            <a:r>
              <a:rPr lang="lt-LT" sz="1800" dirty="0" err="1"/>
              <a:t>ticket</a:t>
            </a:r>
            <a:endParaRPr lang="lt-LT" sz="1800" dirty="0"/>
          </a:p>
          <a:p>
            <a:pPr marL="152396" indent="0">
              <a:buNone/>
            </a:pPr>
            <a:r>
              <a:rPr lang="lt-LT" sz="1800" i="1" dirty="0"/>
              <a:t>Autobuso bilietas, traukinio bilietas, lėktuvo bilietas</a:t>
            </a:r>
          </a:p>
          <a:p>
            <a:pPr marL="152396" indent="0">
              <a:buNone/>
            </a:pPr>
            <a:r>
              <a:rPr lang="lt-LT" sz="1800" b="1" dirty="0"/>
              <a:t>Vienkartinis bilietas </a:t>
            </a:r>
            <a:r>
              <a:rPr lang="lt-LT" sz="1800" dirty="0"/>
              <a:t>(m, pl. –ai) – a </a:t>
            </a:r>
            <a:r>
              <a:rPr lang="lt-LT" sz="1800" dirty="0" err="1"/>
              <a:t>one-time</a:t>
            </a:r>
            <a:r>
              <a:rPr lang="lt-LT" sz="1800" dirty="0"/>
              <a:t> </a:t>
            </a:r>
            <a:r>
              <a:rPr lang="lt-LT" sz="1800" dirty="0" err="1"/>
              <a:t>ticket</a:t>
            </a:r>
            <a:endParaRPr lang="lt-LT" sz="1800" dirty="0"/>
          </a:p>
          <a:p>
            <a:pPr marL="152396" indent="0">
              <a:buNone/>
            </a:pPr>
            <a:r>
              <a:rPr lang="lt-LT" sz="1800" b="1" dirty="0"/>
              <a:t>Mėnesinis bilietas </a:t>
            </a:r>
            <a:r>
              <a:rPr lang="lt-LT" sz="1800" dirty="0"/>
              <a:t>(m, pl. –ai) – a </a:t>
            </a:r>
            <a:r>
              <a:rPr lang="lt-LT" sz="1800" dirty="0" err="1"/>
              <a:t>monthly</a:t>
            </a:r>
            <a:r>
              <a:rPr lang="lt-LT" sz="1800" dirty="0"/>
              <a:t> </a:t>
            </a:r>
            <a:r>
              <a:rPr lang="lt-LT" sz="1800" dirty="0" err="1"/>
              <a:t>ticket</a:t>
            </a:r>
            <a:endParaRPr lang="lt-LT" sz="1800" b="1" dirty="0"/>
          </a:p>
          <a:p>
            <a:pPr marL="152396" indent="0">
              <a:buNone/>
            </a:pPr>
            <a:r>
              <a:rPr lang="lt-LT" sz="1800" b="1" dirty="0"/>
              <a:t>Maršrutas </a:t>
            </a:r>
            <a:r>
              <a:rPr lang="lt-LT" sz="1800" dirty="0"/>
              <a:t>(m, pl. –ai) – a </a:t>
            </a:r>
            <a:r>
              <a:rPr lang="lt-LT" sz="1800" dirty="0" err="1"/>
              <a:t>route</a:t>
            </a:r>
            <a:endParaRPr lang="lt-LT" sz="1800" dirty="0"/>
          </a:p>
          <a:p>
            <a:pPr marL="152396" indent="0">
              <a:buNone/>
            </a:pPr>
            <a:r>
              <a:rPr lang="lt-LT" sz="1800" b="1" dirty="0"/>
              <a:t>Aikštelė </a:t>
            </a:r>
            <a:r>
              <a:rPr lang="lt-LT" sz="1800" dirty="0"/>
              <a:t>(f, pl. -ės) – </a:t>
            </a:r>
            <a:r>
              <a:rPr lang="lt-LT" sz="1800" dirty="0" err="1"/>
              <a:t>platform</a:t>
            </a:r>
            <a:r>
              <a:rPr lang="lt-LT" sz="1800" dirty="0"/>
              <a:t> (bus </a:t>
            </a:r>
            <a:r>
              <a:rPr lang="lt-LT" sz="1800" dirty="0" err="1"/>
              <a:t>station</a:t>
            </a:r>
            <a:r>
              <a:rPr lang="lt-LT" sz="1800" dirty="0"/>
              <a:t>)</a:t>
            </a:r>
          </a:p>
          <a:p>
            <a:pPr marL="152396" indent="0">
              <a:buNone/>
            </a:pPr>
            <a:r>
              <a:rPr lang="lt-LT" sz="1800" b="1" dirty="0"/>
              <a:t>Peronas </a:t>
            </a:r>
            <a:r>
              <a:rPr lang="lt-LT" sz="1800" dirty="0"/>
              <a:t>(m, pl. –ai) – </a:t>
            </a:r>
            <a:r>
              <a:rPr lang="lt-LT" sz="1800" dirty="0" err="1"/>
              <a:t>plaform</a:t>
            </a:r>
            <a:r>
              <a:rPr lang="lt-LT" sz="1800" dirty="0"/>
              <a:t> (</a:t>
            </a:r>
            <a:r>
              <a:rPr lang="lt-LT" sz="1800" dirty="0" err="1"/>
              <a:t>train</a:t>
            </a:r>
            <a:r>
              <a:rPr lang="lt-LT" sz="1800" dirty="0"/>
              <a:t> </a:t>
            </a:r>
            <a:r>
              <a:rPr lang="lt-LT" sz="1800" dirty="0" err="1"/>
              <a:t>station</a:t>
            </a:r>
            <a:r>
              <a:rPr lang="lt-LT" sz="1800" dirty="0"/>
              <a:t>)</a:t>
            </a:r>
          </a:p>
          <a:p>
            <a:pPr marL="152396" indent="0">
              <a:buNone/>
            </a:pPr>
            <a:r>
              <a:rPr lang="lt-LT" sz="1800" b="1" dirty="0"/>
              <a:t>Tvarkaraštis </a:t>
            </a:r>
            <a:r>
              <a:rPr lang="lt-LT" sz="1800" dirty="0"/>
              <a:t>(m, pl. –</a:t>
            </a:r>
            <a:r>
              <a:rPr lang="lt-LT" sz="1800" dirty="0" err="1"/>
              <a:t>čiai</a:t>
            </a:r>
            <a:r>
              <a:rPr lang="lt-LT" sz="1800" dirty="0"/>
              <a:t>) – a </a:t>
            </a:r>
            <a:r>
              <a:rPr lang="lt-LT" sz="1800" dirty="0" err="1"/>
              <a:t>schedule</a:t>
            </a:r>
            <a:endParaRPr lang="lt-LT" sz="1800" dirty="0"/>
          </a:p>
          <a:p>
            <a:pPr marL="152396" indent="0">
              <a:buNone/>
            </a:pPr>
            <a:r>
              <a:rPr lang="lt-LT" sz="1800" b="1" dirty="0"/>
              <a:t>Kelionė </a:t>
            </a:r>
            <a:r>
              <a:rPr lang="lt-LT" sz="1800" dirty="0"/>
              <a:t>(m, pl. –ės) - a </a:t>
            </a:r>
            <a:r>
              <a:rPr lang="lt-LT" sz="1800" dirty="0" err="1"/>
              <a:t>trip</a:t>
            </a:r>
            <a:r>
              <a:rPr lang="lt-LT" sz="1800" dirty="0"/>
              <a:t> </a:t>
            </a:r>
          </a:p>
          <a:p>
            <a:pPr marL="152396" indent="0">
              <a:buNone/>
            </a:pPr>
            <a:r>
              <a:rPr lang="lt-LT" sz="1800" b="1" dirty="0"/>
              <a:t>Viešasis transportas </a:t>
            </a:r>
            <a:r>
              <a:rPr lang="lt-LT" sz="1800" dirty="0"/>
              <a:t>- </a:t>
            </a:r>
            <a:r>
              <a:rPr lang="lt-LT" sz="1800" dirty="0" err="1"/>
              <a:t>public</a:t>
            </a:r>
            <a:r>
              <a:rPr lang="lt-LT" sz="1800" dirty="0"/>
              <a:t> </a:t>
            </a:r>
            <a:r>
              <a:rPr lang="lt-LT" sz="1800" dirty="0" err="1"/>
              <a:t>transport</a:t>
            </a:r>
            <a:endParaRPr lang="lt-LT" sz="1800" dirty="0"/>
          </a:p>
          <a:p>
            <a:pPr marL="152396" indent="0">
              <a:buNone/>
            </a:pPr>
            <a:r>
              <a:rPr lang="lt-LT" sz="1800" b="1" dirty="0"/>
              <a:t>Išlipti </a:t>
            </a:r>
            <a:r>
              <a:rPr lang="lt-LT" sz="1800" dirty="0"/>
              <a:t>(išlipa, išlipo) – to </a:t>
            </a:r>
            <a:r>
              <a:rPr lang="lt-LT" sz="1800" dirty="0" err="1"/>
              <a:t>get</a:t>
            </a:r>
            <a:r>
              <a:rPr lang="lt-LT" sz="1800" dirty="0"/>
              <a:t> </a:t>
            </a:r>
            <a:r>
              <a:rPr lang="lt-LT" sz="1800" dirty="0" err="1"/>
              <a:t>off</a:t>
            </a:r>
            <a:endParaRPr lang="lt-LT" sz="1800" dirty="0"/>
          </a:p>
          <a:p>
            <a:pPr marL="152396" indent="0">
              <a:buNone/>
            </a:pPr>
            <a:r>
              <a:rPr lang="lt-LT" sz="1800" b="1" dirty="0"/>
              <a:t>Įlipti </a:t>
            </a:r>
            <a:r>
              <a:rPr lang="lt-LT" sz="1800" dirty="0"/>
              <a:t>(įlipa, įlipo) – to </a:t>
            </a:r>
            <a:r>
              <a:rPr lang="lt-LT" sz="1800" dirty="0" err="1"/>
              <a:t>get</a:t>
            </a:r>
            <a:r>
              <a:rPr lang="lt-LT" sz="1800" dirty="0"/>
              <a:t> </a:t>
            </a:r>
            <a:r>
              <a:rPr lang="lt-LT" sz="1800" dirty="0" err="1"/>
              <a:t>on</a:t>
            </a:r>
            <a:endParaRPr lang="lt-LT" sz="1800" b="1" dirty="0"/>
          </a:p>
          <a:p>
            <a:pPr marL="152396" indent="0">
              <a:buNone/>
            </a:pPr>
            <a:endParaRPr lang="lt-LT" sz="2000" b="1" dirty="0"/>
          </a:p>
          <a:p>
            <a:pPr marL="152396" indent="0">
              <a:buNone/>
            </a:pPr>
            <a:endParaRPr lang="lt-LT" sz="2000" dirty="0"/>
          </a:p>
          <a:p>
            <a:pPr marL="152396" indent="0">
              <a:buNone/>
            </a:pPr>
            <a:endParaRPr lang="lt-LT" sz="2000" b="1" dirty="0"/>
          </a:p>
          <a:p>
            <a:pPr marL="152396" indent="0">
              <a:buNone/>
            </a:pPr>
            <a:endParaRPr lang="lt-LT" sz="2000" i="1" dirty="0"/>
          </a:p>
          <a:p>
            <a:pPr marL="152396" indent="0">
              <a:buNone/>
            </a:pPr>
            <a:endParaRPr lang="lt-LT" sz="2000" b="1" i="1" dirty="0"/>
          </a:p>
          <a:p>
            <a:pPr marL="152396" indent="0">
              <a:buNone/>
            </a:pPr>
            <a:endParaRPr lang="lt-LT" sz="2000" dirty="0"/>
          </a:p>
          <a:p>
            <a:pPr marL="152396" indent="0">
              <a:buNone/>
            </a:pPr>
            <a:endParaRPr lang="lt-LT" sz="2400" dirty="0"/>
          </a:p>
        </p:txBody>
      </p:sp>
      <p:pic>
        <p:nvPicPr>
          <p:cNvPr id="5" name="Picture 4" descr="A white text with black text&#10;&#10;Description automatically generated">
            <a:extLst>
              <a:ext uri="{FF2B5EF4-FFF2-40B4-BE49-F238E27FC236}">
                <a16:creationId xmlns:a16="http://schemas.microsoft.com/office/drawing/2014/main" id="{85EBE28B-FA52-4330-56B3-03079991C371}"/>
              </a:ext>
            </a:extLst>
          </p:cNvPr>
          <p:cNvPicPr>
            <a:picLocks noChangeAspect="1"/>
          </p:cNvPicPr>
          <p:nvPr/>
        </p:nvPicPr>
        <p:blipFill>
          <a:blip r:embed="rId3"/>
          <a:stretch>
            <a:fillRect/>
          </a:stretch>
        </p:blipFill>
        <p:spPr>
          <a:xfrm>
            <a:off x="6096000" y="1771650"/>
            <a:ext cx="5207000" cy="3314700"/>
          </a:xfrm>
          <a:prstGeom prst="rect">
            <a:avLst/>
          </a:prstGeom>
        </p:spPr>
      </p:pic>
    </p:spTree>
    <p:extLst>
      <p:ext uri="{BB962C8B-B14F-4D97-AF65-F5344CB8AC3E}">
        <p14:creationId xmlns:p14="http://schemas.microsoft.com/office/powerpoint/2010/main" val="27239874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F3DAE9-1ACA-1E74-2FCE-2B4A5BC8EEFE}"/>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en-US" sz="3200" b="1" kern="1200" dirty="0">
                <a:solidFill>
                  <a:schemeClr val="bg1"/>
                </a:solidFill>
                <a:latin typeface="+mj-lt"/>
                <a:ea typeface="+mj-ea"/>
                <a:cs typeface="+mj-cs"/>
              </a:rPr>
              <a:t>Užduotis</a:t>
            </a:r>
          </a:p>
        </p:txBody>
      </p:sp>
      <p:pic>
        <p:nvPicPr>
          <p:cNvPr id="5" name="Picture 4" descr="A list of a person's list&#10;&#10;Description automatically generated with medium confidence">
            <a:extLst>
              <a:ext uri="{FF2B5EF4-FFF2-40B4-BE49-F238E27FC236}">
                <a16:creationId xmlns:a16="http://schemas.microsoft.com/office/drawing/2014/main" id="{F89E9170-0EF1-DCB3-45BD-BA9F934DFB6D}"/>
              </a:ext>
            </a:extLst>
          </p:cNvPr>
          <p:cNvPicPr>
            <a:picLocks noChangeAspect="1"/>
          </p:cNvPicPr>
          <p:nvPr/>
        </p:nvPicPr>
        <p:blipFill>
          <a:blip r:embed="rId2"/>
          <a:stretch>
            <a:fillRect/>
          </a:stretch>
        </p:blipFill>
        <p:spPr>
          <a:xfrm>
            <a:off x="643467" y="1786733"/>
            <a:ext cx="10905066" cy="4171187"/>
          </a:xfrm>
          <a:prstGeom prst="rect">
            <a:avLst/>
          </a:prstGeom>
        </p:spPr>
      </p:pic>
    </p:spTree>
    <p:extLst>
      <p:ext uri="{BB962C8B-B14F-4D97-AF65-F5344CB8AC3E}">
        <p14:creationId xmlns:p14="http://schemas.microsoft.com/office/powerpoint/2010/main" val="23727986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258892-43A5-7284-8FC3-72E1B9FFD06D}"/>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en-US" sz="3200" b="1" kern="1200" dirty="0">
                <a:solidFill>
                  <a:schemeClr val="bg1"/>
                </a:solidFill>
                <a:latin typeface="+mj-lt"/>
                <a:ea typeface="+mj-ea"/>
                <a:cs typeface="+mj-cs"/>
              </a:rPr>
              <a:t>Užduotis</a:t>
            </a:r>
          </a:p>
        </p:txBody>
      </p:sp>
      <p:pic>
        <p:nvPicPr>
          <p:cNvPr id="5" name="Picture 4" descr="A diagram of a bus&#10;&#10;Description automatically generated">
            <a:extLst>
              <a:ext uri="{FF2B5EF4-FFF2-40B4-BE49-F238E27FC236}">
                <a16:creationId xmlns:a16="http://schemas.microsoft.com/office/drawing/2014/main" id="{D2A8D990-5CFE-E73A-34E5-3C85181BEBED}"/>
              </a:ext>
            </a:extLst>
          </p:cNvPr>
          <p:cNvPicPr>
            <a:picLocks noChangeAspect="1"/>
          </p:cNvPicPr>
          <p:nvPr/>
        </p:nvPicPr>
        <p:blipFill>
          <a:blip r:embed="rId2"/>
          <a:stretch>
            <a:fillRect/>
          </a:stretch>
        </p:blipFill>
        <p:spPr>
          <a:xfrm>
            <a:off x="1891023" y="1675227"/>
            <a:ext cx="8409953" cy="4394199"/>
          </a:xfrm>
          <a:prstGeom prst="rect">
            <a:avLst/>
          </a:prstGeom>
        </p:spPr>
      </p:pic>
    </p:spTree>
    <p:extLst>
      <p:ext uri="{BB962C8B-B14F-4D97-AF65-F5344CB8AC3E}">
        <p14:creationId xmlns:p14="http://schemas.microsoft.com/office/powerpoint/2010/main" val="1644798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7"/>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pPr algn="ctr"/>
            <a:r>
              <a:rPr lang="lt" b="1" dirty="0"/>
              <a:t>Būsimasis laikas (</a:t>
            </a:r>
            <a:r>
              <a:rPr lang="lt" b="1" i="1" dirty="0"/>
              <a:t>future tense</a:t>
            </a:r>
            <a:r>
              <a:rPr lang="lt" b="1" dirty="0"/>
              <a:t>)</a:t>
            </a:r>
            <a:endParaRPr b="1" dirty="0"/>
          </a:p>
        </p:txBody>
      </p:sp>
      <p:sp>
        <p:nvSpPr>
          <p:cNvPr id="162" name="Google Shape;162;p27"/>
          <p:cNvSpPr txBox="1">
            <a:spLocks noGrp="1"/>
          </p:cNvSpPr>
          <p:nvPr>
            <p:ph type="body" idx="1"/>
          </p:nvPr>
        </p:nvSpPr>
        <p:spPr>
          <a:xfrm>
            <a:off x="415600" y="1536633"/>
            <a:ext cx="11360800" cy="4555200"/>
          </a:xfrm>
          <a:prstGeom prst="rect">
            <a:avLst/>
          </a:prstGeom>
        </p:spPr>
        <p:txBody>
          <a:bodyPr spcFirstLastPara="1" vert="horz" wrap="square" lIns="121900" tIns="121900" rIns="121900" bIns="121900" rtlCol="0" anchor="t" anchorCtr="0">
            <a:normAutofit fontScale="92500" lnSpcReduction="10000"/>
          </a:bodyPr>
          <a:lstStyle/>
          <a:p>
            <a:pPr marL="0" indent="0">
              <a:buNone/>
            </a:pPr>
            <a:r>
              <a:rPr lang="lt" u="sng" dirty="0">
                <a:solidFill>
                  <a:schemeClr val="dk1"/>
                </a:solidFill>
                <a:highlight>
                  <a:srgbClr val="FFFF00"/>
                </a:highlight>
              </a:rPr>
              <a:t>Bendratis - ti +:</a:t>
            </a:r>
            <a:r>
              <a:rPr lang="lt" u="sng" dirty="0">
                <a:solidFill>
                  <a:schemeClr val="dk1"/>
                </a:solidFill>
              </a:rPr>
              <a:t>		</a:t>
            </a:r>
            <a:r>
              <a:rPr lang="lt" u="sng" dirty="0">
                <a:solidFill>
                  <a:schemeClr val="dk1"/>
                </a:solidFill>
                <a:highlight>
                  <a:srgbClr val="FFFF00"/>
                </a:highlight>
              </a:rPr>
              <a:t>EI</a:t>
            </a:r>
            <a:r>
              <a:rPr lang="lt" u="sng" strike="sngStrike" dirty="0">
                <a:solidFill>
                  <a:schemeClr val="dk1"/>
                </a:solidFill>
                <a:highlight>
                  <a:srgbClr val="FFFF00"/>
                </a:highlight>
              </a:rPr>
              <a:t>TI</a:t>
            </a:r>
            <a:r>
              <a:rPr lang="lt" u="sng" dirty="0">
                <a:solidFill>
                  <a:schemeClr val="dk1"/>
                </a:solidFill>
                <a:highlight>
                  <a:srgbClr val="FFFF00"/>
                </a:highlight>
              </a:rPr>
              <a:t> (to go) +</a:t>
            </a:r>
            <a:endParaRPr u="sng" dirty="0">
              <a:solidFill>
                <a:schemeClr val="dk1"/>
              </a:solidFill>
              <a:highlight>
                <a:srgbClr val="FFFF00"/>
              </a:highlight>
            </a:endParaRPr>
          </a:p>
          <a:p>
            <a:pPr marL="0" indent="0">
              <a:spcBef>
                <a:spcPts val="1600"/>
              </a:spcBef>
              <a:buNone/>
            </a:pPr>
            <a:r>
              <a:rPr lang="lt" dirty="0">
                <a:solidFill>
                  <a:schemeClr val="dk1"/>
                </a:solidFill>
              </a:rPr>
              <a:t>aš </a:t>
            </a:r>
            <a:r>
              <a:rPr lang="lt" dirty="0">
                <a:solidFill>
                  <a:srgbClr val="980000"/>
                </a:solidFill>
              </a:rPr>
              <a:t>-siu</a:t>
            </a:r>
            <a:r>
              <a:rPr lang="lt" dirty="0">
                <a:solidFill>
                  <a:schemeClr val="dk1"/>
                </a:solidFill>
              </a:rPr>
              <a:t>			mes </a:t>
            </a:r>
            <a:r>
              <a:rPr lang="lt" dirty="0">
                <a:solidFill>
                  <a:srgbClr val="980000"/>
                </a:solidFill>
              </a:rPr>
              <a:t>-sime</a:t>
            </a:r>
            <a:endParaRPr dirty="0">
              <a:solidFill>
                <a:srgbClr val="980000"/>
              </a:solidFill>
            </a:endParaRPr>
          </a:p>
          <a:p>
            <a:pPr marL="0" indent="0">
              <a:spcBef>
                <a:spcPts val="1600"/>
              </a:spcBef>
              <a:buNone/>
            </a:pPr>
            <a:r>
              <a:rPr lang="lt" dirty="0">
                <a:solidFill>
                  <a:schemeClr val="dk1"/>
                </a:solidFill>
              </a:rPr>
              <a:t>tu </a:t>
            </a:r>
            <a:r>
              <a:rPr lang="lt" dirty="0">
                <a:solidFill>
                  <a:srgbClr val="980000"/>
                </a:solidFill>
              </a:rPr>
              <a:t>-si</a:t>
            </a:r>
            <a:r>
              <a:rPr lang="lt" dirty="0">
                <a:solidFill>
                  <a:schemeClr val="dk1"/>
                </a:solidFill>
              </a:rPr>
              <a:t>			              jūs </a:t>
            </a:r>
            <a:r>
              <a:rPr lang="lt" dirty="0">
                <a:solidFill>
                  <a:srgbClr val="980000"/>
                </a:solidFill>
              </a:rPr>
              <a:t>-site</a:t>
            </a:r>
            <a:endParaRPr dirty="0">
              <a:solidFill>
                <a:srgbClr val="980000"/>
              </a:solidFill>
            </a:endParaRPr>
          </a:p>
          <a:p>
            <a:pPr marL="0" indent="0">
              <a:spcBef>
                <a:spcPts val="1600"/>
              </a:spcBef>
              <a:buNone/>
            </a:pPr>
            <a:r>
              <a:rPr lang="lt" dirty="0">
                <a:solidFill>
                  <a:schemeClr val="dk1"/>
                </a:solidFill>
              </a:rPr>
              <a:t>jis, ji </a:t>
            </a:r>
            <a:r>
              <a:rPr lang="lt" dirty="0">
                <a:solidFill>
                  <a:srgbClr val="980000"/>
                </a:solidFill>
              </a:rPr>
              <a:t>-s</a:t>
            </a:r>
            <a:r>
              <a:rPr lang="lt" dirty="0">
                <a:solidFill>
                  <a:schemeClr val="dk1"/>
                </a:solidFill>
              </a:rPr>
              <a:t>			jie, jos </a:t>
            </a:r>
            <a:r>
              <a:rPr lang="lt" dirty="0">
                <a:solidFill>
                  <a:srgbClr val="980000"/>
                </a:solidFill>
              </a:rPr>
              <a:t>-s</a:t>
            </a:r>
            <a:endParaRPr dirty="0">
              <a:solidFill>
                <a:srgbClr val="980000"/>
              </a:solidFill>
            </a:endParaRPr>
          </a:p>
          <a:p>
            <a:pPr marL="0" indent="0">
              <a:spcBef>
                <a:spcPts val="1600"/>
              </a:spcBef>
              <a:buNone/>
            </a:pPr>
            <a:endParaRPr dirty="0">
              <a:solidFill>
                <a:srgbClr val="980000"/>
              </a:solidFill>
            </a:endParaRPr>
          </a:p>
          <a:p>
            <a:pPr marL="0" indent="0">
              <a:spcBef>
                <a:spcPts val="1600"/>
              </a:spcBef>
              <a:buNone/>
            </a:pPr>
            <a:r>
              <a:rPr lang="lt" dirty="0">
                <a:solidFill>
                  <a:srgbClr val="000000"/>
                </a:solidFill>
              </a:rPr>
              <a:t>aš</a:t>
            </a:r>
            <a:r>
              <a:rPr lang="lt" dirty="0">
                <a:solidFill>
                  <a:srgbClr val="980000"/>
                </a:solidFill>
              </a:rPr>
              <a:t> eisiu		</a:t>
            </a:r>
            <a:r>
              <a:rPr lang="lt" dirty="0">
                <a:solidFill>
                  <a:srgbClr val="000000"/>
                </a:solidFill>
              </a:rPr>
              <a:t>mes</a:t>
            </a:r>
            <a:r>
              <a:rPr lang="lt" dirty="0">
                <a:solidFill>
                  <a:srgbClr val="980000"/>
                </a:solidFill>
              </a:rPr>
              <a:t> eisime</a:t>
            </a:r>
            <a:endParaRPr dirty="0">
              <a:solidFill>
                <a:srgbClr val="980000"/>
              </a:solidFill>
            </a:endParaRPr>
          </a:p>
          <a:p>
            <a:pPr marL="0" indent="0">
              <a:spcBef>
                <a:spcPts val="1600"/>
              </a:spcBef>
              <a:buNone/>
            </a:pPr>
            <a:r>
              <a:rPr lang="lt" dirty="0">
                <a:solidFill>
                  <a:schemeClr val="dk1"/>
                </a:solidFill>
              </a:rPr>
              <a:t>tu</a:t>
            </a:r>
            <a:r>
              <a:rPr lang="lt" dirty="0">
                <a:solidFill>
                  <a:srgbClr val="980000"/>
                </a:solidFill>
              </a:rPr>
              <a:t> eisi		              </a:t>
            </a:r>
            <a:r>
              <a:rPr lang="lt" dirty="0">
                <a:solidFill>
                  <a:srgbClr val="000000"/>
                </a:solidFill>
              </a:rPr>
              <a:t>jūs</a:t>
            </a:r>
            <a:r>
              <a:rPr lang="lt" dirty="0">
                <a:solidFill>
                  <a:srgbClr val="980000"/>
                </a:solidFill>
              </a:rPr>
              <a:t> eisite</a:t>
            </a:r>
            <a:endParaRPr dirty="0">
              <a:solidFill>
                <a:srgbClr val="980000"/>
              </a:solidFill>
            </a:endParaRPr>
          </a:p>
          <a:p>
            <a:pPr marL="0" indent="0">
              <a:spcBef>
                <a:spcPts val="1600"/>
              </a:spcBef>
              <a:spcAft>
                <a:spcPts val="1600"/>
              </a:spcAft>
              <a:buNone/>
            </a:pPr>
            <a:r>
              <a:rPr lang="lt" dirty="0">
                <a:solidFill>
                  <a:srgbClr val="000000"/>
                </a:solidFill>
              </a:rPr>
              <a:t>jis, ji</a:t>
            </a:r>
            <a:r>
              <a:rPr lang="lt" dirty="0">
                <a:solidFill>
                  <a:srgbClr val="980000"/>
                </a:solidFill>
              </a:rPr>
              <a:t> eis		</a:t>
            </a:r>
            <a:r>
              <a:rPr lang="lt" dirty="0">
                <a:solidFill>
                  <a:srgbClr val="000000"/>
                </a:solidFill>
              </a:rPr>
              <a:t>jie, jos</a:t>
            </a:r>
            <a:r>
              <a:rPr lang="lt" dirty="0">
                <a:solidFill>
                  <a:srgbClr val="980000"/>
                </a:solidFill>
              </a:rPr>
              <a:t> eis</a:t>
            </a:r>
            <a:endParaRPr dirty="0">
              <a:solidFill>
                <a:srgbClr val="980000"/>
              </a:solidFill>
            </a:endParaRPr>
          </a:p>
        </p:txBody>
      </p:sp>
    </p:spTree>
    <p:extLst>
      <p:ext uri="{BB962C8B-B14F-4D97-AF65-F5344CB8AC3E}">
        <p14:creationId xmlns:p14="http://schemas.microsoft.com/office/powerpoint/2010/main" val="28677555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2B46E1-17B8-B7EC-EE9B-E69EE2850588}"/>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en-US" sz="3200" b="1" kern="1200" dirty="0">
                <a:solidFill>
                  <a:schemeClr val="bg1"/>
                </a:solidFill>
                <a:latin typeface="+mj-lt"/>
                <a:ea typeface="+mj-ea"/>
                <a:cs typeface="+mj-cs"/>
              </a:rPr>
              <a:t>Klausymo užduotis</a:t>
            </a:r>
          </a:p>
        </p:txBody>
      </p:sp>
      <p:pic>
        <p:nvPicPr>
          <p:cNvPr id="5" name="Picture 4" descr="A black text on a white background&#10;&#10;Description automatically generated">
            <a:extLst>
              <a:ext uri="{FF2B5EF4-FFF2-40B4-BE49-F238E27FC236}">
                <a16:creationId xmlns:a16="http://schemas.microsoft.com/office/drawing/2014/main" id="{2DA1AC46-C765-4E06-193B-3420263E5090}"/>
              </a:ext>
            </a:extLst>
          </p:cNvPr>
          <p:cNvPicPr>
            <a:picLocks noChangeAspect="1"/>
          </p:cNvPicPr>
          <p:nvPr/>
        </p:nvPicPr>
        <p:blipFill>
          <a:blip r:embed="rId3"/>
          <a:stretch>
            <a:fillRect/>
          </a:stretch>
        </p:blipFill>
        <p:spPr>
          <a:xfrm>
            <a:off x="643467" y="1977572"/>
            <a:ext cx="10905066" cy="3789508"/>
          </a:xfrm>
          <a:prstGeom prst="rect">
            <a:avLst/>
          </a:prstGeom>
        </p:spPr>
      </p:pic>
    </p:spTree>
    <p:extLst>
      <p:ext uri="{BB962C8B-B14F-4D97-AF65-F5344CB8AC3E}">
        <p14:creationId xmlns:p14="http://schemas.microsoft.com/office/powerpoint/2010/main" val="19496767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C0829-4E48-3DFE-44BA-41C098BC6BE4}"/>
              </a:ext>
            </a:extLst>
          </p:cNvPr>
          <p:cNvSpPr>
            <a:spLocks noGrp="1"/>
          </p:cNvSpPr>
          <p:nvPr>
            <p:ph type="title"/>
          </p:nvPr>
        </p:nvSpPr>
        <p:spPr/>
        <p:txBody>
          <a:bodyPr>
            <a:normAutofit/>
          </a:bodyPr>
          <a:lstStyle/>
          <a:p>
            <a:pPr algn="ctr"/>
            <a:r>
              <a:rPr lang="lt-LT" sz="2800" b="1" dirty="0"/>
              <a:t>Transportas Lietuvoje</a:t>
            </a:r>
          </a:p>
        </p:txBody>
      </p:sp>
      <p:sp>
        <p:nvSpPr>
          <p:cNvPr id="3" name="Text Placeholder 2">
            <a:extLst>
              <a:ext uri="{FF2B5EF4-FFF2-40B4-BE49-F238E27FC236}">
                <a16:creationId xmlns:a16="http://schemas.microsoft.com/office/drawing/2014/main" id="{4F9B3411-521B-A2FF-A60D-2B67C905B21B}"/>
              </a:ext>
            </a:extLst>
          </p:cNvPr>
          <p:cNvSpPr>
            <a:spLocks noGrp="1"/>
          </p:cNvSpPr>
          <p:nvPr>
            <p:ph type="body" idx="1"/>
          </p:nvPr>
        </p:nvSpPr>
        <p:spPr>
          <a:xfrm>
            <a:off x="415600" y="1151400"/>
            <a:ext cx="11360800" cy="5376400"/>
          </a:xfrm>
        </p:spPr>
        <p:txBody>
          <a:bodyPr>
            <a:normAutofit lnSpcReduction="10000"/>
          </a:bodyPr>
          <a:lstStyle/>
          <a:p>
            <a:pPr marL="152396" indent="0">
              <a:buNone/>
            </a:pPr>
            <a:r>
              <a:rPr lang="lt-LT" sz="1800" b="1" dirty="0"/>
              <a:t>Autobusų bilietai</a:t>
            </a:r>
            <a:r>
              <a:rPr lang="lt-LT" sz="1800" dirty="0"/>
              <a:t>: </a:t>
            </a:r>
            <a:r>
              <a:rPr lang="lt-LT" sz="1800" dirty="0">
                <a:hlinkClick r:id="rId2"/>
              </a:rPr>
              <a:t>https://www.autobusubilietai.lt/</a:t>
            </a:r>
            <a:r>
              <a:rPr lang="lt-LT" sz="1800" dirty="0"/>
              <a:t> </a:t>
            </a:r>
          </a:p>
          <a:p>
            <a:pPr marL="152396" indent="0">
              <a:buNone/>
            </a:pPr>
            <a:endParaRPr lang="lt-LT" sz="1800" dirty="0"/>
          </a:p>
          <a:p>
            <a:pPr marL="152396" indent="0">
              <a:buNone/>
            </a:pPr>
            <a:endParaRPr lang="lt-LT" sz="1800" dirty="0"/>
          </a:p>
          <a:p>
            <a:pPr marL="152396" indent="0">
              <a:buNone/>
            </a:pPr>
            <a:endParaRPr lang="lt-LT" sz="1800" dirty="0"/>
          </a:p>
          <a:p>
            <a:pPr marL="152396" indent="0">
              <a:buNone/>
            </a:pPr>
            <a:endParaRPr lang="lt-LT" sz="1800" dirty="0"/>
          </a:p>
          <a:p>
            <a:pPr marL="152396" indent="0">
              <a:buNone/>
            </a:pPr>
            <a:endParaRPr lang="lt-LT" sz="1800" dirty="0"/>
          </a:p>
          <a:p>
            <a:pPr marL="152396" indent="0">
              <a:buNone/>
            </a:pPr>
            <a:endParaRPr lang="lt-LT" sz="1800" dirty="0"/>
          </a:p>
          <a:p>
            <a:pPr marL="152396" indent="0">
              <a:buNone/>
            </a:pPr>
            <a:endParaRPr lang="lt-LT" sz="1800" dirty="0"/>
          </a:p>
          <a:p>
            <a:pPr marL="152396" indent="0">
              <a:buNone/>
            </a:pPr>
            <a:endParaRPr lang="lt-LT" sz="1800" dirty="0"/>
          </a:p>
          <a:p>
            <a:pPr marL="152396" indent="0">
              <a:buNone/>
            </a:pPr>
            <a:endParaRPr lang="lt-LT" sz="1800" dirty="0"/>
          </a:p>
          <a:p>
            <a:pPr marL="152396" indent="0">
              <a:buNone/>
            </a:pPr>
            <a:endParaRPr lang="lt-LT" sz="1800" dirty="0"/>
          </a:p>
          <a:p>
            <a:pPr marL="152396" indent="0">
              <a:buNone/>
            </a:pPr>
            <a:endParaRPr lang="lt-LT" sz="1800" dirty="0"/>
          </a:p>
          <a:p>
            <a:pPr marL="152396" indent="0">
              <a:buNone/>
            </a:pPr>
            <a:r>
              <a:rPr lang="lt-LT" sz="1800" dirty="0"/>
              <a:t>Rasti (randa, rado) – to </a:t>
            </a:r>
            <a:r>
              <a:rPr lang="lt-LT" sz="1800" dirty="0" err="1"/>
              <a:t>find</a:t>
            </a:r>
            <a:endParaRPr lang="lt-LT" sz="1800" dirty="0"/>
          </a:p>
          <a:p>
            <a:pPr marL="152396" indent="0">
              <a:buNone/>
            </a:pPr>
            <a:r>
              <a:rPr lang="lt-LT" sz="1800" dirty="0"/>
              <a:t>Išvykti (išvyksta, išvyko) iš – to </a:t>
            </a:r>
            <a:r>
              <a:rPr lang="lt-LT" sz="1800" dirty="0" err="1"/>
              <a:t>depart</a:t>
            </a:r>
            <a:endParaRPr lang="lt-LT" sz="1800" dirty="0"/>
          </a:p>
          <a:p>
            <a:pPr marL="152396" indent="0">
              <a:buNone/>
            </a:pPr>
            <a:r>
              <a:rPr lang="lt-LT" sz="1800" dirty="0"/>
              <a:t>Atvykti (atvyksta, atvyko) į – to </a:t>
            </a:r>
            <a:r>
              <a:rPr lang="lt-LT" sz="1800" dirty="0" err="1"/>
              <a:t>arrive</a:t>
            </a:r>
            <a:r>
              <a:rPr lang="lt-LT" sz="1800" dirty="0"/>
              <a:t> </a:t>
            </a:r>
          </a:p>
          <a:p>
            <a:pPr marL="152396" indent="0">
              <a:buNone/>
            </a:pPr>
            <a:r>
              <a:rPr lang="lt-LT" sz="1800" dirty="0"/>
              <a:t>Pirmyn ir atgal – </a:t>
            </a:r>
            <a:r>
              <a:rPr lang="lt-LT" sz="1800" dirty="0" err="1"/>
              <a:t>return</a:t>
            </a:r>
            <a:endParaRPr lang="lt-LT" sz="1800" dirty="0"/>
          </a:p>
          <a:p>
            <a:pPr marL="152396" indent="0">
              <a:buNone/>
            </a:pPr>
            <a:r>
              <a:rPr lang="lt-LT" sz="1800" dirty="0"/>
              <a:t>Ieškoti (ieško, ieškojo) – to search</a:t>
            </a:r>
          </a:p>
          <a:p>
            <a:pPr marL="152396" indent="0">
              <a:buNone/>
            </a:pPr>
            <a:r>
              <a:rPr lang="lt-LT" sz="1800" dirty="0"/>
              <a:t>Data – </a:t>
            </a:r>
            <a:r>
              <a:rPr lang="lt-LT" sz="1800" dirty="0" err="1"/>
              <a:t>date</a:t>
            </a:r>
            <a:r>
              <a:rPr lang="lt-LT" sz="1800" dirty="0"/>
              <a:t> </a:t>
            </a:r>
          </a:p>
          <a:p>
            <a:pPr marL="152396" indent="0">
              <a:buNone/>
            </a:pPr>
            <a:r>
              <a:rPr lang="lt-LT" sz="1800" dirty="0"/>
              <a:t>Grąžinti (grąžina, grąžino) – to </a:t>
            </a:r>
            <a:r>
              <a:rPr lang="lt-LT" sz="1800" dirty="0" err="1"/>
              <a:t>return</a:t>
            </a:r>
            <a:r>
              <a:rPr lang="lt-LT" sz="1800" dirty="0"/>
              <a:t> </a:t>
            </a:r>
          </a:p>
          <a:p>
            <a:pPr marL="152396" indent="0">
              <a:buNone/>
            </a:pPr>
            <a:r>
              <a:rPr lang="lt-LT" sz="1800" dirty="0"/>
              <a:t>Atšaukti (atšaukia, atšaukė) – to </a:t>
            </a:r>
            <a:r>
              <a:rPr lang="lt-LT" sz="1800" dirty="0" err="1"/>
              <a:t>cancel</a:t>
            </a:r>
            <a:endParaRPr lang="lt-LT" sz="1800" dirty="0"/>
          </a:p>
          <a:p>
            <a:pPr marL="152396" indent="0">
              <a:buNone/>
            </a:pPr>
            <a:r>
              <a:rPr lang="lt-LT" sz="1800" dirty="0"/>
              <a:t>Keisti (keičia, keitė) – to </a:t>
            </a:r>
            <a:r>
              <a:rPr lang="lt-LT" sz="1800" dirty="0" err="1"/>
              <a:t>change</a:t>
            </a:r>
            <a:endParaRPr lang="lt-LT" sz="1800" dirty="0"/>
          </a:p>
          <a:p>
            <a:pPr marL="152396" indent="0">
              <a:buNone/>
            </a:pPr>
            <a:endParaRPr lang="lt-LT" sz="1800" dirty="0"/>
          </a:p>
          <a:p>
            <a:pPr marL="152396" indent="0">
              <a:buNone/>
            </a:pPr>
            <a:r>
              <a:rPr lang="lt-LT" sz="1800" b="1" dirty="0"/>
              <a:t>Traukinių bilietai</a:t>
            </a:r>
            <a:r>
              <a:rPr lang="lt-LT" sz="1800" dirty="0"/>
              <a:t>: </a:t>
            </a:r>
            <a:r>
              <a:rPr lang="lt-LT" sz="1800" dirty="0">
                <a:hlinkClick r:id="rId3"/>
              </a:rPr>
              <a:t>https://bilietas.ltglink.lt/</a:t>
            </a:r>
            <a:r>
              <a:rPr lang="lt-LT" sz="1800" dirty="0"/>
              <a:t> </a:t>
            </a:r>
          </a:p>
        </p:txBody>
      </p:sp>
      <p:pic>
        <p:nvPicPr>
          <p:cNvPr id="5" name="Picture 4" descr="A screenshot of a computer&#10;&#10;Description automatically generated">
            <a:extLst>
              <a:ext uri="{FF2B5EF4-FFF2-40B4-BE49-F238E27FC236}">
                <a16:creationId xmlns:a16="http://schemas.microsoft.com/office/drawing/2014/main" id="{C4432558-25B9-2E54-17AA-DF568EF7617B}"/>
              </a:ext>
            </a:extLst>
          </p:cNvPr>
          <p:cNvPicPr>
            <a:picLocks noChangeAspect="1"/>
          </p:cNvPicPr>
          <p:nvPr/>
        </p:nvPicPr>
        <p:blipFill>
          <a:blip r:embed="rId4"/>
          <a:stretch>
            <a:fillRect/>
          </a:stretch>
        </p:blipFill>
        <p:spPr>
          <a:xfrm>
            <a:off x="593399" y="1617200"/>
            <a:ext cx="7006774" cy="2189617"/>
          </a:xfrm>
          <a:prstGeom prst="rect">
            <a:avLst/>
          </a:prstGeom>
        </p:spPr>
      </p:pic>
      <p:pic>
        <p:nvPicPr>
          <p:cNvPr id="7" name="Picture 6" descr="A clock and a note&#10;&#10;Description automatically generated with medium confidence">
            <a:extLst>
              <a:ext uri="{FF2B5EF4-FFF2-40B4-BE49-F238E27FC236}">
                <a16:creationId xmlns:a16="http://schemas.microsoft.com/office/drawing/2014/main" id="{AC5F9ACF-9854-DB0D-1E07-864501CD8831}"/>
              </a:ext>
            </a:extLst>
          </p:cNvPr>
          <p:cNvPicPr>
            <a:picLocks noChangeAspect="1"/>
          </p:cNvPicPr>
          <p:nvPr/>
        </p:nvPicPr>
        <p:blipFill>
          <a:blip r:embed="rId5"/>
          <a:stretch>
            <a:fillRect/>
          </a:stretch>
        </p:blipFill>
        <p:spPr>
          <a:xfrm>
            <a:off x="5015272" y="3839600"/>
            <a:ext cx="5248175" cy="1371600"/>
          </a:xfrm>
          <a:prstGeom prst="rect">
            <a:avLst/>
          </a:prstGeom>
        </p:spPr>
      </p:pic>
    </p:spTree>
    <p:extLst>
      <p:ext uri="{BB962C8B-B14F-4D97-AF65-F5344CB8AC3E}">
        <p14:creationId xmlns:p14="http://schemas.microsoft.com/office/powerpoint/2010/main" val="29866174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667097C4-FB66-69FA-A0EF-992094EDAC8B}"/>
              </a:ext>
            </a:extLst>
          </p:cNvPr>
          <p:cNvPicPr>
            <a:picLocks noChangeAspect="1"/>
          </p:cNvPicPr>
          <p:nvPr/>
        </p:nvPicPr>
        <p:blipFill>
          <a:blip r:embed="rId2"/>
          <a:stretch>
            <a:fillRect/>
          </a:stretch>
        </p:blipFill>
        <p:spPr>
          <a:xfrm>
            <a:off x="2042950" y="2305416"/>
            <a:ext cx="8106100" cy="4329969"/>
          </a:xfrm>
          <a:prstGeom prst="rect">
            <a:avLst/>
          </a:prstGeom>
        </p:spPr>
      </p:pic>
      <p:pic>
        <p:nvPicPr>
          <p:cNvPr id="7" name="Picture 6" descr="A black text on a white background&#10;&#10;Description automatically generated">
            <a:extLst>
              <a:ext uri="{FF2B5EF4-FFF2-40B4-BE49-F238E27FC236}">
                <a16:creationId xmlns:a16="http://schemas.microsoft.com/office/drawing/2014/main" id="{010FEDBE-5B4E-BDF1-5BAA-FBE0E1E3F73E}"/>
              </a:ext>
            </a:extLst>
          </p:cNvPr>
          <p:cNvPicPr>
            <a:picLocks noChangeAspect="1"/>
          </p:cNvPicPr>
          <p:nvPr/>
        </p:nvPicPr>
        <p:blipFill>
          <a:blip r:embed="rId3"/>
          <a:stretch>
            <a:fillRect/>
          </a:stretch>
        </p:blipFill>
        <p:spPr>
          <a:xfrm>
            <a:off x="3429000" y="222615"/>
            <a:ext cx="5334000" cy="2171700"/>
          </a:xfrm>
          <a:prstGeom prst="rect">
            <a:avLst/>
          </a:prstGeom>
        </p:spPr>
      </p:pic>
    </p:spTree>
    <p:extLst>
      <p:ext uri="{BB962C8B-B14F-4D97-AF65-F5344CB8AC3E}">
        <p14:creationId xmlns:p14="http://schemas.microsoft.com/office/powerpoint/2010/main" val="807172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0C239-0F3E-3219-7AC7-11221874A8CC}"/>
              </a:ext>
            </a:extLst>
          </p:cNvPr>
          <p:cNvSpPr>
            <a:spLocks noGrp="1"/>
          </p:cNvSpPr>
          <p:nvPr>
            <p:ph type="title"/>
          </p:nvPr>
        </p:nvSpPr>
        <p:spPr/>
        <p:txBody>
          <a:bodyPr>
            <a:normAutofit/>
          </a:bodyPr>
          <a:lstStyle/>
          <a:p>
            <a:pPr algn="ctr"/>
            <a:r>
              <a:rPr lang="lt-LT" sz="2800" b="1" dirty="0"/>
              <a:t>Gramatika</a:t>
            </a:r>
          </a:p>
        </p:txBody>
      </p:sp>
      <p:pic>
        <p:nvPicPr>
          <p:cNvPr id="5" name="Picture 4" descr="A white background with black text&#10;&#10;Description automatically generated">
            <a:extLst>
              <a:ext uri="{FF2B5EF4-FFF2-40B4-BE49-F238E27FC236}">
                <a16:creationId xmlns:a16="http://schemas.microsoft.com/office/drawing/2014/main" id="{E69EC5CE-0842-8F1E-F624-A130530BDF4A}"/>
              </a:ext>
            </a:extLst>
          </p:cNvPr>
          <p:cNvPicPr>
            <a:picLocks noChangeAspect="1"/>
          </p:cNvPicPr>
          <p:nvPr/>
        </p:nvPicPr>
        <p:blipFill>
          <a:blip r:embed="rId2"/>
          <a:stretch>
            <a:fillRect/>
          </a:stretch>
        </p:blipFill>
        <p:spPr>
          <a:xfrm>
            <a:off x="241300" y="2272333"/>
            <a:ext cx="7543800" cy="2705100"/>
          </a:xfrm>
          <a:prstGeom prst="rect">
            <a:avLst/>
          </a:prstGeom>
        </p:spPr>
      </p:pic>
      <p:pic>
        <p:nvPicPr>
          <p:cNvPr id="7" name="Picture 6" descr="A white page with black text&#10;&#10;Description automatically generated">
            <a:extLst>
              <a:ext uri="{FF2B5EF4-FFF2-40B4-BE49-F238E27FC236}">
                <a16:creationId xmlns:a16="http://schemas.microsoft.com/office/drawing/2014/main" id="{CD857E3D-ED42-D358-455E-B9F2356B17CC}"/>
              </a:ext>
            </a:extLst>
          </p:cNvPr>
          <p:cNvPicPr>
            <a:picLocks noChangeAspect="1"/>
          </p:cNvPicPr>
          <p:nvPr/>
        </p:nvPicPr>
        <p:blipFill>
          <a:blip r:embed="rId3"/>
          <a:stretch>
            <a:fillRect/>
          </a:stretch>
        </p:blipFill>
        <p:spPr>
          <a:xfrm>
            <a:off x="7785100" y="1161083"/>
            <a:ext cx="3784600" cy="4927600"/>
          </a:xfrm>
          <a:prstGeom prst="rect">
            <a:avLst/>
          </a:prstGeom>
        </p:spPr>
      </p:pic>
    </p:spTree>
    <p:extLst>
      <p:ext uri="{BB962C8B-B14F-4D97-AF65-F5344CB8AC3E}">
        <p14:creationId xmlns:p14="http://schemas.microsoft.com/office/powerpoint/2010/main" val="16768196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527AB5-8673-BFE0-AB37-3469A3017ECB}"/>
              </a:ext>
            </a:extLst>
          </p:cNvPr>
          <p:cNvSpPr>
            <a:spLocks noGrp="1"/>
          </p:cNvSpPr>
          <p:nvPr>
            <p:ph type="title"/>
          </p:nvPr>
        </p:nvSpPr>
        <p:spPr>
          <a:xfrm>
            <a:off x="556530" y="643467"/>
            <a:ext cx="11210925" cy="744836"/>
          </a:xfrm>
        </p:spPr>
        <p:txBody>
          <a:bodyPr vert="horz" lIns="91440" tIns="45720" rIns="91440" bIns="45720" rtlCol="0" anchor="ctr">
            <a:normAutofit fontScale="90000"/>
          </a:bodyPr>
          <a:lstStyle/>
          <a:p>
            <a:pPr algn="ctr">
              <a:spcBef>
                <a:spcPct val="0"/>
              </a:spcBef>
            </a:pPr>
            <a:r>
              <a:rPr lang="en-US" sz="3200" b="1" kern="1200" dirty="0">
                <a:solidFill>
                  <a:schemeClr val="bg1"/>
                </a:solidFill>
                <a:latin typeface="+mj-lt"/>
                <a:ea typeface="+mj-ea"/>
                <a:cs typeface="+mj-cs"/>
              </a:rPr>
              <a:t>Kaip </a:t>
            </a:r>
            <a:r>
              <a:rPr lang="en-US" sz="3200" b="1" kern="1200" dirty="0" err="1">
                <a:solidFill>
                  <a:schemeClr val="bg1"/>
                </a:solidFill>
                <a:latin typeface="+mj-lt"/>
                <a:ea typeface="+mj-ea"/>
                <a:cs typeface="+mj-cs"/>
              </a:rPr>
              <a:t>nueiti</a:t>
            </a:r>
            <a:r>
              <a:rPr lang="en-US" sz="3200" b="1" kern="1200" dirty="0">
                <a:solidFill>
                  <a:schemeClr val="bg1"/>
                </a:solidFill>
                <a:latin typeface="+mj-lt"/>
                <a:ea typeface="+mj-ea"/>
                <a:cs typeface="+mj-cs"/>
              </a:rPr>
              <a:t>? </a:t>
            </a:r>
            <a:br>
              <a:rPr lang="en-US" sz="3200" b="1" kern="1200" dirty="0">
                <a:solidFill>
                  <a:schemeClr val="bg1"/>
                </a:solidFill>
                <a:latin typeface="+mj-lt"/>
                <a:ea typeface="+mj-ea"/>
                <a:cs typeface="+mj-cs"/>
              </a:rPr>
            </a:br>
            <a:r>
              <a:rPr lang="en-US" sz="2700" b="1" kern="1200" dirty="0">
                <a:solidFill>
                  <a:srgbClr val="FF0000"/>
                </a:solidFill>
                <a:latin typeface="+mj-lt"/>
                <a:ea typeface="+mj-ea"/>
                <a:cs typeface="+mj-cs"/>
              </a:rPr>
              <a:t>NAMŲ DARBAS</a:t>
            </a:r>
          </a:p>
        </p:txBody>
      </p:sp>
      <p:pic>
        <p:nvPicPr>
          <p:cNvPr id="5" name="Picture 4" descr="A map of a city&#10;&#10;Description automatically generated">
            <a:extLst>
              <a:ext uri="{FF2B5EF4-FFF2-40B4-BE49-F238E27FC236}">
                <a16:creationId xmlns:a16="http://schemas.microsoft.com/office/drawing/2014/main" id="{94A9CCA4-5FA4-0979-D0E2-176592280606}"/>
              </a:ext>
            </a:extLst>
          </p:cNvPr>
          <p:cNvPicPr>
            <a:picLocks noChangeAspect="1"/>
          </p:cNvPicPr>
          <p:nvPr/>
        </p:nvPicPr>
        <p:blipFill>
          <a:blip r:embed="rId3"/>
          <a:stretch>
            <a:fillRect/>
          </a:stretch>
        </p:blipFill>
        <p:spPr>
          <a:xfrm>
            <a:off x="1437049" y="1510127"/>
            <a:ext cx="9449889" cy="4394199"/>
          </a:xfrm>
          <a:prstGeom prst="rect">
            <a:avLst/>
          </a:prstGeom>
        </p:spPr>
      </p:pic>
      <p:sp>
        <p:nvSpPr>
          <p:cNvPr id="6" name="Title 1">
            <a:extLst>
              <a:ext uri="{FF2B5EF4-FFF2-40B4-BE49-F238E27FC236}">
                <a16:creationId xmlns:a16="http://schemas.microsoft.com/office/drawing/2014/main" id="{8C98F0C4-7EBF-B146-FB3C-4F04DD5A490E}"/>
              </a:ext>
            </a:extLst>
          </p:cNvPr>
          <p:cNvSpPr txBox="1">
            <a:spLocks/>
          </p:cNvSpPr>
          <p:nvPr/>
        </p:nvSpPr>
        <p:spPr>
          <a:xfrm>
            <a:off x="415600" y="6026150"/>
            <a:ext cx="11360800" cy="744836"/>
          </a:xfrm>
          <a:prstGeom prst="rect">
            <a:avLst/>
          </a:prstGeom>
        </p:spPr>
        <p:txBody>
          <a:bodyPr spcFirstLastPara="1" vert="horz" wrap="square" lIns="91425" tIns="91425" rIns="91425" bIns="91425" rtlCol="0" anchor="t" anchorCtr="0">
            <a:normAutofit fontScale="62500" lnSpcReduction="20000"/>
          </a:bodyPr>
          <a:lstStyle>
            <a:lvl1pPr lvl="0" algn="l"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lgn="ctr">
              <a:lnSpc>
                <a:spcPct val="120000"/>
              </a:lnSpc>
            </a:pPr>
            <a:r>
              <a:rPr lang="lt-LT" sz="2800" dirty="0"/>
              <a:t>Kaip nueiti nuo </a:t>
            </a:r>
            <a:r>
              <a:rPr lang="lt-LT" sz="2800" b="1" dirty="0"/>
              <a:t>Kinijos Liaudies Respublikos ambasados </a:t>
            </a:r>
            <a:r>
              <a:rPr lang="lt-LT" sz="2800" dirty="0"/>
              <a:t>iki </a:t>
            </a:r>
            <a:r>
              <a:rPr lang="lt-LT" sz="2800" b="1" dirty="0"/>
              <a:t>VU Chemijos ir geomokslų fakulteto</a:t>
            </a:r>
            <a:r>
              <a:rPr lang="lt-LT" sz="2800" dirty="0"/>
              <a:t>?</a:t>
            </a:r>
          </a:p>
          <a:p>
            <a:pPr algn="ctr">
              <a:lnSpc>
                <a:spcPct val="120000"/>
              </a:lnSpc>
            </a:pPr>
            <a:r>
              <a:rPr lang="lt-LT" sz="2800" dirty="0"/>
              <a:t>Kaip nueiti nuo </a:t>
            </a:r>
            <a:r>
              <a:rPr lang="lt-LT" sz="2800" b="1" dirty="0"/>
              <a:t>Vilniaus dianetikos centro </a:t>
            </a:r>
            <a:r>
              <a:rPr lang="lt-LT" sz="2800" dirty="0"/>
              <a:t>iki </a:t>
            </a:r>
            <a:r>
              <a:rPr lang="lt-LT" sz="2800" b="1" dirty="0"/>
              <a:t>A. Kondratavičiaus įmonės</a:t>
            </a:r>
            <a:r>
              <a:rPr lang="lt-LT" sz="2800" dirty="0"/>
              <a:t>?</a:t>
            </a:r>
          </a:p>
        </p:txBody>
      </p:sp>
    </p:spTree>
    <p:extLst>
      <p:ext uri="{BB962C8B-B14F-4D97-AF65-F5344CB8AC3E}">
        <p14:creationId xmlns:p14="http://schemas.microsoft.com/office/powerpoint/2010/main" val="42317361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4BA25A-4154-164A-4C82-284E8009392E}"/>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en-US" sz="3200" b="1" kern="1200" dirty="0">
                <a:solidFill>
                  <a:schemeClr val="bg1"/>
                </a:solidFill>
                <a:latin typeface="+mj-lt"/>
                <a:ea typeface="+mj-ea"/>
                <a:cs typeface="+mj-cs"/>
              </a:rPr>
              <a:t>Užduotis</a:t>
            </a:r>
          </a:p>
        </p:txBody>
      </p:sp>
      <p:pic>
        <p:nvPicPr>
          <p:cNvPr id="5" name="Picture 4" descr="A screenshot of a computer&#10;&#10;Description automatically generated">
            <a:extLst>
              <a:ext uri="{FF2B5EF4-FFF2-40B4-BE49-F238E27FC236}">
                <a16:creationId xmlns:a16="http://schemas.microsoft.com/office/drawing/2014/main" id="{8DA56919-7B3A-EE8F-C285-FB2B23EFB2CD}"/>
              </a:ext>
            </a:extLst>
          </p:cNvPr>
          <p:cNvPicPr>
            <a:picLocks noChangeAspect="1"/>
          </p:cNvPicPr>
          <p:nvPr/>
        </p:nvPicPr>
        <p:blipFill>
          <a:blip r:embed="rId2"/>
          <a:stretch>
            <a:fillRect/>
          </a:stretch>
        </p:blipFill>
        <p:spPr>
          <a:xfrm>
            <a:off x="2762883" y="1497427"/>
            <a:ext cx="6666234" cy="5016340"/>
          </a:xfrm>
          <a:prstGeom prst="rect">
            <a:avLst/>
          </a:prstGeom>
        </p:spPr>
      </p:pic>
    </p:spTree>
    <p:extLst>
      <p:ext uri="{BB962C8B-B14F-4D97-AF65-F5344CB8AC3E}">
        <p14:creationId xmlns:p14="http://schemas.microsoft.com/office/powerpoint/2010/main" val="34450041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A3D7C7-AFF0-5853-A7ED-DF9D02536276}"/>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en-US" sz="3200" b="1" kern="1200" dirty="0">
                <a:solidFill>
                  <a:schemeClr val="bg1"/>
                </a:solidFill>
                <a:latin typeface="+mj-lt"/>
                <a:ea typeface="+mj-ea"/>
                <a:cs typeface="+mj-cs"/>
              </a:rPr>
              <a:t>Užduotis</a:t>
            </a:r>
          </a:p>
        </p:txBody>
      </p:sp>
      <p:pic>
        <p:nvPicPr>
          <p:cNvPr id="7" name="Picture 6" descr="A close-up of a paper&#10;&#10;Description automatically generated">
            <a:extLst>
              <a:ext uri="{FF2B5EF4-FFF2-40B4-BE49-F238E27FC236}">
                <a16:creationId xmlns:a16="http://schemas.microsoft.com/office/drawing/2014/main" id="{169B5B93-EE53-7C64-B72E-6E6FF3C3385C}"/>
              </a:ext>
            </a:extLst>
          </p:cNvPr>
          <p:cNvPicPr>
            <a:picLocks noChangeAspect="1"/>
          </p:cNvPicPr>
          <p:nvPr/>
        </p:nvPicPr>
        <p:blipFill>
          <a:blip r:embed="rId2"/>
          <a:stretch>
            <a:fillRect/>
          </a:stretch>
        </p:blipFill>
        <p:spPr>
          <a:xfrm>
            <a:off x="1345512" y="1675227"/>
            <a:ext cx="9500975" cy="4394199"/>
          </a:xfrm>
          <a:prstGeom prst="rect">
            <a:avLst/>
          </a:prstGeom>
        </p:spPr>
      </p:pic>
      <p:sp>
        <p:nvSpPr>
          <p:cNvPr id="8" name="TextBox 7">
            <a:extLst>
              <a:ext uri="{FF2B5EF4-FFF2-40B4-BE49-F238E27FC236}">
                <a16:creationId xmlns:a16="http://schemas.microsoft.com/office/drawing/2014/main" id="{875FC2F5-3CF7-27A5-421F-03AF2BB0A6CC}"/>
              </a:ext>
            </a:extLst>
          </p:cNvPr>
          <p:cNvSpPr txBox="1"/>
          <p:nvPr/>
        </p:nvSpPr>
        <p:spPr>
          <a:xfrm>
            <a:off x="2768600" y="1143000"/>
            <a:ext cx="184731" cy="369332"/>
          </a:xfrm>
          <a:prstGeom prst="rect">
            <a:avLst/>
          </a:prstGeom>
          <a:noFill/>
        </p:spPr>
        <p:txBody>
          <a:bodyPr wrap="none" rtlCol="0">
            <a:spAutoFit/>
          </a:bodyPr>
          <a:lstStyle/>
          <a:p>
            <a:endParaRPr lang="lt-LT" dirty="0"/>
          </a:p>
        </p:txBody>
      </p:sp>
      <p:sp>
        <p:nvSpPr>
          <p:cNvPr id="9" name="TextBox 8">
            <a:extLst>
              <a:ext uri="{FF2B5EF4-FFF2-40B4-BE49-F238E27FC236}">
                <a16:creationId xmlns:a16="http://schemas.microsoft.com/office/drawing/2014/main" id="{3404B5E3-ABA9-2033-64E0-9BC5FE41E334}"/>
              </a:ext>
            </a:extLst>
          </p:cNvPr>
          <p:cNvSpPr txBox="1"/>
          <p:nvPr/>
        </p:nvSpPr>
        <p:spPr>
          <a:xfrm>
            <a:off x="12128500" y="1206500"/>
            <a:ext cx="184731" cy="369332"/>
          </a:xfrm>
          <a:prstGeom prst="rect">
            <a:avLst/>
          </a:prstGeom>
          <a:noFill/>
        </p:spPr>
        <p:txBody>
          <a:bodyPr wrap="none" rtlCol="0">
            <a:spAutoFit/>
          </a:bodyPr>
          <a:lstStyle/>
          <a:p>
            <a:endParaRPr lang="lt-LT" dirty="0"/>
          </a:p>
        </p:txBody>
      </p:sp>
      <p:sp>
        <p:nvSpPr>
          <p:cNvPr id="11" name="TextBox 10">
            <a:extLst>
              <a:ext uri="{FF2B5EF4-FFF2-40B4-BE49-F238E27FC236}">
                <a16:creationId xmlns:a16="http://schemas.microsoft.com/office/drawing/2014/main" id="{451BF6F7-9138-5AC0-F7E3-FA53275216AF}"/>
              </a:ext>
            </a:extLst>
          </p:cNvPr>
          <p:cNvSpPr txBox="1"/>
          <p:nvPr/>
        </p:nvSpPr>
        <p:spPr>
          <a:xfrm>
            <a:off x="11176000" y="406400"/>
            <a:ext cx="184731" cy="369332"/>
          </a:xfrm>
          <a:prstGeom prst="rect">
            <a:avLst/>
          </a:prstGeom>
          <a:noFill/>
        </p:spPr>
        <p:txBody>
          <a:bodyPr wrap="none" rtlCol="0">
            <a:spAutoFit/>
          </a:bodyPr>
          <a:lstStyle/>
          <a:p>
            <a:endParaRPr lang="lt-LT" dirty="0"/>
          </a:p>
        </p:txBody>
      </p:sp>
    </p:spTree>
    <p:extLst>
      <p:ext uri="{BB962C8B-B14F-4D97-AF65-F5344CB8AC3E}">
        <p14:creationId xmlns:p14="http://schemas.microsoft.com/office/powerpoint/2010/main" val="28168726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704E6F-BE9C-9C5D-632F-8CF37FF5ADB5}"/>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en-US" sz="3200" b="1" kern="1200" dirty="0">
                <a:solidFill>
                  <a:schemeClr val="bg1"/>
                </a:solidFill>
                <a:latin typeface="+mj-lt"/>
                <a:ea typeface="+mj-ea"/>
                <a:cs typeface="+mj-cs"/>
              </a:rPr>
              <a:t>Klausymo užduotis</a:t>
            </a:r>
          </a:p>
        </p:txBody>
      </p:sp>
      <p:pic>
        <p:nvPicPr>
          <p:cNvPr id="5" name="Picture 4" descr="A white background with black text&#10;&#10;Description automatically generated">
            <a:extLst>
              <a:ext uri="{FF2B5EF4-FFF2-40B4-BE49-F238E27FC236}">
                <a16:creationId xmlns:a16="http://schemas.microsoft.com/office/drawing/2014/main" id="{E685C756-D916-7396-569C-D886DE71D529}"/>
              </a:ext>
            </a:extLst>
          </p:cNvPr>
          <p:cNvPicPr>
            <a:picLocks noChangeAspect="1"/>
          </p:cNvPicPr>
          <p:nvPr/>
        </p:nvPicPr>
        <p:blipFill>
          <a:blip r:embed="rId2"/>
          <a:stretch>
            <a:fillRect/>
          </a:stretch>
        </p:blipFill>
        <p:spPr>
          <a:xfrm>
            <a:off x="643467" y="2209304"/>
            <a:ext cx="10905066" cy="3326045"/>
          </a:xfrm>
          <a:prstGeom prst="rect">
            <a:avLst/>
          </a:prstGeom>
        </p:spPr>
      </p:pic>
    </p:spTree>
    <p:extLst>
      <p:ext uri="{BB962C8B-B14F-4D97-AF65-F5344CB8AC3E}">
        <p14:creationId xmlns:p14="http://schemas.microsoft.com/office/powerpoint/2010/main" val="6105892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710DAF-DDB2-6AE3-8D7B-91340DD7B53E}"/>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en-US" sz="3200" b="1" kern="1200">
                <a:solidFill>
                  <a:schemeClr val="bg1"/>
                </a:solidFill>
                <a:latin typeface="+mj-lt"/>
                <a:ea typeface="+mj-ea"/>
                <a:cs typeface="+mj-cs"/>
              </a:rPr>
              <a:t>Pakartokime</a:t>
            </a:r>
          </a:p>
        </p:txBody>
      </p:sp>
      <p:pic>
        <p:nvPicPr>
          <p:cNvPr id="9" name="Picture 8" descr="A table of text with orange lines&#10;&#10;Description automatically generated with medium confidence">
            <a:extLst>
              <a:ext uri="{FF2B5EF4-FFF2-40B4-BE49-F238E27FC236}">
                <a16:creationId xmlns:a16="http://schemas.microsoft.com/office/drawing/2014/main" id="{0F0324CD-9E80-9435-97FC-85078B35432C}"/>
              </a:ext>
            </a:extLst>
          </p:cNvPr>
          <p:cNvPicPr>
            <a:picLocks noChangeAspect="1"/>
          </p:cNvPicPr>
          <p:nvPr/>
        </p:nvPicPr>
        <p:blipFill>
          <a:blip r:embed="rId2"/>
          <a:stretch>
            <a:fillRect/>
          </a:stretch>
        </p:blipFill>
        <p:spPr>
          <a:xfrm>
            <a:off x="926351" y="1675227"/>
            <a:ext cx="10339298" cy="4394199"/>
          </a:xfrm>
          <a:prstGeom prst="rect">
            <a:avLst/>
          </a:prstGeom>
        </p:spPr>
      </p:pic>
    </p:spTree>
    <p:extLst>
      <p:ext uri="{BB962C8B-B14F-4D97-AF65-F5344CB8AC3E}">
        <p14:creationId xmlns:p14="http://schemas.microsoft.com/office/powerpoint/2010/main" val="29182163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710DAF-DDB2-6AE3-8D7B-91340DD7B53E}"/>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en-US" sz="3200" b="1" kern="1200" dirty="0" err="1">
                <a:solidFill>
                  <a:schemeClr val="bg1"/>
                </a:solidFill>
                <a:latin typeface="+mj-lt"/>
                <a:ea typeface="+mj-ea"/>
                <a:cs typeface="+mj-cs"/>
              </a:rPr>
              <a:t>Pakartokime</a:t>
            </a:r>
            <a:endParaRPr lang="en-US" sz="3200" b="1" kern="1200" dirty="0">
              <a:solidFill>
                <a:schemeClr val="bg1"/>
              </a:solidFill>
              <a:latin typeface="+mj-lt"/>
              <a:ea typeface="+mj-ea"/>
              <a:cs typeface="+mj-cs"/>
            </a:endParaRPr>
          </a:p>
        </p:txBody>
      </p:sp>
      <p:pic>
        <p:nvPicPr>
          <p:cNvPr id="4" name="Picture 3" descr="A table with black and white text&#10;&#10;Description automatically generated">
            <a:extLst>
              <a:ext uri="{FF2B5EF4-FFF2-40B4-BE49-F238E27FC236}">
                <a16:creationId xmlns:a16="http://schemas.microsoft.com/office/drawing/2014/main" id="{D72F5DB4-F6F7-5B40-171A-4EF88FCD6B95}"/>
              </a:ext>
            </a:extLst>
          </p:cNvPr>
          <p:cNvPicPr>
            <a:picLocks noChangeAspect="1"/>
          </p:cNvPicPr>
          <p:nvPr/>
        </p:nvPicPr>
        <p:blipFill>
          <a:blip r:embed="rId2"/>
          <a:stretch>
            <a:fillRect/>
          </a:stretch>
        </p:blipFill>
        <p:spPr>
          <a:xfrm>
            <a:off x="864811" y="1675227"/>
            <a:ext cx="10462378" cy="4394199"/>
          </a:xfrm>
          <a:prstGeom prst="rect">
            <a:avLst/>
          </a:prstGeom>
        </p:spPr>
      </p:pic>
    </p:spTree>
    <p:extLst>
      <p:ext uri="{BB962C8B-B14F-4D97-AF65-F5344CB8AC3E}">
        <p14:creationId xmlns:p14="http://schemas.microsoft.com/office/powerpoint/2010/main" val="2974669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8"/>
          <p:cNvSpPr txBox="1">
            <a:spLocks noGrp="1"/>
          </p:cNvSpPr>
          <p:nvPr>
            <p:ph type="title"/>
          </p:nvPr>
        </p:nvSpPr>
        <p:spPr>
          <a:xfrm>
            <a:off x="415600" y="0"/>
            <a:ext cx="11360800" cy="763600"/>
          </a:xfrm>
          <a:prstGeom prst="rect">
            <a:avLst/>
          </a:prstGeom>
          <a:ln>
            <a:noFill/>
          </a:ln>
        </p:spPr>
        <p:txBody>
          <a:bodyPr spcFirstLastPara="1" vert="horz" wrap="square" lIns="121900" tIns="121900" rIns="121900" bIns="121900" rtlCol="0" anchor="t" anchorCtr="0">
            <a:normAutofit fontScale="90000"/>
          </a:bodyPr>
          <a:lstStyle/>
          <a:p>
            <a:pPr algn="ctr"/>
            <a:br>
              <a:rPr lang="lt" b="1" dirty="0"/>
            </a:br>
            <a:r>
              <a:rPr lang="lt" b="1" dirty="0"/>
              <a:t>Būtasis laikas (</a:t>
            </a:r>
            <a:r>
              <a:rPr lang="en-GB" b="1" i="1" dirty="0"/>
              <a:t>past tense</a:t>
            </a:r>
            <a:r>
              <a:rPr lang="lt" b="1" dirty="0"/>
              <a:t>)</a:t>
            </a:r>
            <a:endParaRPr b="1" dirty="0"/>
          </a:p>
          <a:p>
            <a:pPr algn="ctr"/>
            <a:r>
              <a:rPr lang="lt" dirty="0">
                <a:highlight>
                  <a:srgbClr val="FFFF00"/>
                </a:highlight>
              </a:rPr>
              <a:t>-o tipas</a:t>
            </a:r>
            <a:br>
              <a:rPr lang="lt" dirty="0"/>
            </a:br>
            <a:r>
              <a:rPr lang="lt" i="1" dirty="0"/>
              <a:t>eiti - eina - </a:t>
            </a:r>
            <a:r>
              <a:rPr lang="lt" i="1" dirty="0">
                <a:solidFill>
                  <a:srgbClr val="980000"/>
                </a:solidFill>
                <a:highlight>
                  <a:srgbClr val="FFFF00"/>
                </a:highlight>
              </a:rPr>
              <a:t>ėj</a:t>
            </a:r>
            <a:r>
              <a:rPr lang="lt" i="1" dirty="0">
                <a:solidFill>
                  <a:srgbClr val="980000"/>
                </a:solidFill>
              </a:rPr>
              <a:t>o</a:t>
            </a:r>
            <a:endParaRPr i="1" dirty="0">
              <a:solidFill>
                <a:srgbClr val="980000"/>
              </a:solidFill>
            </a:endParaRPr>
          </a:p>
          <a:p>
            <a:pPr algn="ctr"/>
            <a:endParaRPr dirty="0"/>
          </a:p>
        </p:txBody>
      </p:sp>
      <p:sp>
        <p:nvSpPr>
          <p:cNvPr id="82" name="Google Shape;82;p18"/>
          <p:cNvSpPr txBox="1">
            <a:spLocks noGrp="1"/>
          </p:cNvSpPr>
          <p:nvPr>
            <p:ph type="body" idx="1"/>
          </p:nvPr>
        </p:nvSpPr>
        <p:spPr>
          <a:xfrm>
            <a:off x="415600" y="2373587"/>
            <a:ext cx="6025392" cy="4555200"/>
          </a:xfrm>
          <a:prstGeom prst="rect">
            <a:avLst/>
          </a:prstGeom>
        </p:spPr>
        <p:txBody>
          <a:bodyPr spcFirstLastPara="1" vert="horz" wrap="square" lIns="121900" tIns="121900" rIns="121900" bIns="121900" rtlCol="0" anchor="t" anchorCtr="0">
            <a:normAutofit/>
          </a:bodyPr>
          <a:lstStyle/>
          <a:p>
            <a:pPr marL="0" indent="0">
              <a:buNone/>
            </a:pPr>
            <a:r>
              <a:rPr lang="lt" dirty="0">
                <a:solidFill>
                  <a:schemeClr val="dk1"/>
                </a:solidFill>
              </a:rPr>
              <a:t>aš </a:t>
            </a:r>
            <a:r>
              <a:rPr lang="lt" dirty="0">
                <a:solidFill>
                  <a:srgbClr val="980000"/>
                </a:solidFill>
              </a:rPr>
              <a:t>-au</a:t>
            </a:r>
            <a:r>
              <a:rPr lang="lt" dirty="0">
                <a:solidFill>
                  <a:schemeClr val="dk1"/>
                </a:solidFill>
              </a:rPr>
              <a:t>			mes </a:t>
            </a:r>
            <a:r>
              <a:rPr lang="lt" dirty="0">
                <a:solidFill>
                  <a:srgbClr val="980000"/>
                </a:solidFill>
              </a:rPr>
              <a:t>-ome</a:t>
            </a:r>
            <a:endParaRPr dirty="0">
              <a:solidFill>
                <a:srgbClr val="980000"/>
              </a:solidFill>
            </a:endParaRPr>
          </a:p>
          <a:p>
            <a:pPr marL="0" indent="0">
              <a:spcBef>
                <a:spcPts val="1600"/>
              </a:spcBef>
              <a:buNone/>
            </a:pPr>
            <a:r>
              <a:rPr lang="lt" dirty="0">
                <a:solidFill>
                  <a:schemeClr val="dk1"/>
                </a:solidFill>
              </a:rPr>
              <a:t>tu </a:t>
            </a:r>
            <a:r>
              <a:rPr lang="lt" dirty="0">
                <a:solidFill>
                  <a:srgbClr val="980000"/>
                </a:solidFill>
              </a:rPr>
              <a:t>-ai</a:t>
            </a:r>
            <a:r>
              <a:rPr lang="lt" dirty="0">
                <a:solidFill>
                  <a:schemeClr val="dk1"/>
                </a:solidFill>
              </a:rPr>
              <a:t>			             jūs </a:t>
            </a:r>
            <a:r>
              <a:rPr lang="lt" dirty="0">
                <a:solidFill>
                  <a:srgbClr val="980000"/>
                </a:solidFill>
              </a:rPr>
              <a:t>-ote</a:t>
            </a:r>
            <a:endParaRPr dirty="0">
              <a:solidFill>
                <a:srgbClr val="980000"/>
              </a:solidFill>
            </a:endParaRPr>
          </a:p>
          <a:p>
            <a:pPr marL="0" indent="0">
              <a:spcBef>
                <a:spcPts val="1600"/>
              </a:spcBef>
              <a:buNone/>
            </a:pPr>
            <a:r>
              <a:rPr lang="lt" dirty="0">
                <a:solidFill>
                  <a:schemeClr val="dk1"/>
                </a:solidFill>
              </a:rPr>
              <a:t>jis, ji </a:t>
            </a:r>
            <a:r>
              <a:rPr lang="lt" dirty="0">
                <a:solidFill>
                  <a:srgbClr val="980000"/>
                </a:solidFill>
              </a:rPr>
              <a:t>-o</a:t>
            </a:r>
            <a:r>
              <a:rPr lang="lt" dirty="0">
                <a:solidFill>
                  <a:schemeClr val="dk1"/>
                </a:solidFill>
              </a:rPr>
              <a:t>			jie, jos </a:t>
            </a:r>
            <a:r>
              <a:rPr lang="lt" dirty="0">
                <a:solidFill>
                  <a:srgbClr val="980000"/>
                </a:solidFill>
              </a:rPr>
              <a:t>-o</a:t>
            </a:r>
            <a:endParaRPr dirty="0">
              <a:solidFill>
                <a:srgbClr val="980000"/>
              </a:solidFill>
            </a:endParaRPr>
          </a:p>
          <a:p>
            <a:pPr marL="0" indent="0">
              <a:spcBef>
                <a:spcPts val="1600"/>
              </a:spcBef>
              <a:buNone/>
            </a:pPr>
            <a:endParaRPr dirty="0">
              <a:solidFill>
                <a:srgbClr val="980000"/>
              </a:solidFill>
            </a:endParaRPr>
          </a:p>
          <a:p>
            <a:pPr marL="0" indent="0">
              <a:spcBef>
                <a:spcPts val="1600"/>
              </a:spcBef>
              <a:buNone/>
            </a:pPr>
            <a:r>
              <a:rPr lang="lt" dirty="0">
                <a:solidFill>
                  <a:srgbClr val="000000"/>
                </a:solidFill>
              </a:rPr>
              <a:t>aš</a:t>
            </a:r>
            <a:r>
              <a:rPr lang="lt" dirty="0">
                <a:solidFill>
                  <a:srgbClr val="980000"/>
                </a:solidFill>
              </a:rPr>
              <a:t> ėjau		</a:t>
            </a:r>
            <a:r>
              <a:rPr lang="lt" dirty="0">
                <a:solidFill>
                  <a:srgbClr val="000000"/>
                </a:solidFill>
              </a:rPr>
              <a:t>mes</a:t>
            </a:r>
            <a:r>
              <a:rPr lang="lt" dirty="0">
                <a:solidFill>
                  <a:srgbClr val="980000"/>
                </a:solidFill>
              </a:rPr>
              <a:t> ėjome</a:t>
            </a:r>
            <a:endParaRPr dirty="0">
              <a:solidFill>
                <a:srgbClr val="980000"/>
              </a:solidFill>
            </a:endParaRPr>
          </a:p>
          <a:p>
            <a:pPr marL="0" indent="0">
              <a:spcBef>
                <a:spcPts val="1600"/>
              </a:spcBef>
              <a:buNone/>
            </a:pPr>
            <a:r>
              <a:rPr lang="lt" dirty="0">
                <a:solidFill>
                  <a:schemeClr val="dk1"/>
                </a:solidFill>
              </a:rPr>
              <a:t>tu</a:t>
            </a:r>
            <a:r>
              <a:rPr lang="lt" dirty="0">
                <a:solidFill>
                  <a:srgbClr val="980000"/>
                </a:solidFill>
              </a:rPr>
              <a:t> ėjai		</a:t>
            </a:r>
            <a:r>
              <a:rPr lang="lt" dirty="0">
                <a:solidFill>
                  <a:srgbClr val="000000"/>
                </a:solidFill>
              </a:rPr>
              <a:t>jūs</a:t>
            </a:r>
            <a:r>
              <a:rPr lang="lt" dirty="0">
                <a:solidFill>
                  <a:srgbClr val="980000"/>
                </a:solidFill>
              </a:rPr>
              <a:t> ėjote</a:t>
            </a:r>
            <a:endParaRPr dirty="0">
              <a:solidFill>
                <a:srgbClr val="980000"/>
              </a:solidFill>
            </a:endParaRPr>
          </a:p>
          <a:p>
            <a:pPr marL="0" indent="0">
              <a:spcBef>
                <a:spcPts val="1600"/>
              </a:spcBef>
              <a:spcAft>
                <a:spcPts val="1600"/>
              </a:spcAft>
              <a:buNone/>
            </a:pPr>
            <a:r>
              <a:rPr lang="lt" dirty="0">
                <a:solidFill>
                  <a:srgbClr val="000000"/>
                </a:solidFill>
              </a:rPr>
              <a:t>jis, ji</a:t>
            </a:r>
            <a:r>
              <a:rPr lang="lt" dirty="0">
                <a:solidFill>
                  <a:srgbClr val="980000"/>
                </a:solidFill>
              </a:rPr>
              <a:t> ėjo		</a:t>
            </a:r>
            <a:r>
              <a:rPr lang="lt" dirty="0">
                <a:solidFill>
                  <a:srgbClr val="000000"/>
                </a:solidFill>
              </a:rPr>
              <a:t>jie, jos</a:t>
            </a:r>
            <a:r>
              <a:rPr lang="lt" dirty="0">
                <a:solidFill>
                  <a:srgbClr val="980000"/>
                </a:solidFill>
              </a:rPr>
              <a:t> ėjo</a:t>
            </a:r>
            <a:endParaRPr dirty="0">
              <a:solidFill>
                <a:srgbClr val="980000"/>
              </a:solidFill>
            </a:endParaRPr>
          </a:p>
        </p:txBody>
      </p:sp>
      <p:sp>
        <p:nvSpPr>
          <p:cNvPr id="83" name="Google Shape;83;p18"/>
          <p:cNvSpPr txBox="1"/>
          <p:nvPr/>
        </p:nvSpPr>
        <p:spPr>
          <a:xfrm>
            <a:off x="6951200" y="3137741"/>
            <a:ext cx="5177200" cy="1067047"/>
          </a:xfrm>
          <a:prstGeom prst="rect">
            <a:avLst/>
          </a:prstGeom>
          <a:noFill/>
          <a:ln>
            <a:noFill/>
          </a:ln>
        </p:spPr>
        <p:txBody>
          <a:bodyPr spcFirstLastPara="1" wrap="square" lIns="121900" tIns="121900" rIns="121900" bIns="121900" anchor="t" anchorCtr="0">
            <a:spAutoFit/>
          </a:bodyPr>
          <a:lstStyle/>
          <a:p>
            <a:r>
              <a:rPr lang="lt" sz="2667" dirty="0"/>
              <a:t>žiūrėjo, tylėjo, šoko, norėjo, sutiko, dirbo, mylėjo, kalbėjo</a:t>
            </a:r>
            <a:endParaRPr sz="2667" dirty="0"/>
          </a:p>
        </p:txBody>
      </p:sp>
    </p:spTree>
    <p:extLst>
      <p:ext uri="{BB962C8B-B14F-4D97-AF65-F5344CB8AC3E}">
        <p14:creationId xmlns:p14="http://schemas.microsoft.com/office/powerpoint/2010/main" val="1881651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30C239-0F3E-3219-7AC7-11221874A8CC}"/>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en-US" sz="3200" b="1" kern="1200">
                <a:solidFill>
                  <a:schemeClr val="bg1"/>
                </a:solidFill>
                <a:latin typeface="+mj-lt"/>
                <a:ea typeface="+mj-ea"/>
                <a:cs typeface="+mj-cs"/>
              </a:rPr>
              <a:t>Gramatika</a:t>
            </a:r>
          </a:p>
        </p:txBody>
      </p:sp>
      <p:pic>
        <p:nvPicPr>
          <p:cNvPr id="4" name="Picture 3" descr="A screenshot of a computer&#10;&#10;Description automatically generated">
            <a:extLst>
              <a:ext uri="{FF2B5EF4-FFF2-40B4-BE49-F238E27FC236}">
                <a16:creationId xmlns:a16="http://schemas.microsoft.com/office/drawing/2014/main" id="{3E926AE8-A983-D9EC-A215-A954068D1F94}"/>
              </a:ext>
            </a:extLst>
          </p:cNvPr>
          <p:cNvPicPr>
            <a:picLocks noChangeAspect="1"/>
          </p:cNvPicPr>
          <p:nvPr/>
        </p:nvPicPr>
        <p:blipFill>
          <a:blip r:embed="rId2"/>
          <a:stretch>
            <a:fillRect/>
          </a:stretch>
        </p:blipFill>
        <p:spPr>
          <a:xfrm>
            <a:off x="0" y="1632365"/>
            <a:ext cx="7354309" cy="4394199"/>
          </a:xfrm>
          <a:prstGeom prst="rect">
            <a:avLst/>
          </a:prstGeom>
        </p:spPr>
      </p:pic>
      <p:sp>
        <p:nvSpPr>
          <p:cNvPr id="6" name="TextBox 5">
            <a:extLst>
              <a:ext uri="{FF2B5EF4-FFF2-40B4-BE49-F238E27FC236}">
                <a16:creationId xmlns:a16="http://schemas.microsoft.com/office/drawing/2014/main" id="{13F009F2-888F-5ABF-3824-751AB70A362D}"/>
              </a:ext>
            </a:extLst>
          </p:cNvPr>
          <p:cNvSpPr txBox="1"/>
          <p:nvPr/>
        </p:nvSpPr>
        <p:spPr>
          <a:xfrm>
            <a:off x="6283968" y="2259803"/>
            <a:ext cx="5483489" cy="3139321"/>
          </a:xfrm>
          <a:prstGeom prst="rect">
            <a:avLst/>
          </a:prstGeom>
          <a:noFill/>
        </p:spPr>
        <p:txBody>
          <a:bodyPr wrap="none" rtlCol="0">
            <a:spAutoFit/>
          </a:bodyPr>
          <a:lstStyle/>
          <a:p>
            <a:r>
              <a:rPr lang="lt-LT" dirty="0">
                <a:solidFill>
                  <a:srgbClr val="FF0000"/>
                </a:solidFill>
              </a:rPr>
              <a:t>Aš</a:t>
            </a:r>
            <a:r>
              <a:rPr lang="lt-LT" dirty="0"/>
              <a:t> norėčiau, galėčiau, turėčiau</a:t>
            </a:r>
          </a:p>
          <a:p>
            <a:r>
              <a:rPr lang="lt-LT" dirty="0">
                <a:solidFill>
                  <a:srgbClr val="FF0000"/>
                </a:solidFill>
              </a:rPr>
              <a:t>Tu</a:t>
            </a:r>
            <a:r>
              <a:rPr lang="lt-LT" dirty="0"/>
              <a:t> norėtum, galėtum, turėtum</a:t>
            </a:r>
          </a:p>
          <a:p>
            <a:r>
              <a:rPr lang="lt-LT" dirty="0">
                <a:solidFill>
                  <a:srgbClr val="FF0000"/>
                </a:solidFill>
              </a:rPr>
              <a:t>Jis, ji </a:t>
            </a:r>
            <a:r>
              <a:rPr lang="lt-LT" dirty="0"/>
              <a:t>norėtų, galėtų, turėtų</a:t>
            </a:r>
          </a:p>
          <a:p>
            <a:r>
              <a:rPr lang="lt-LT" dirty="0">
                <a:solidFill>
                  <a:srgbClr val="FF0000"/>
                </a:solidFill>
              </a:rPr>
              <a:t>Mes</a:t>
            </a:r>
            <a:r>
              <a:rPr lang="lt-LT" dirty="0"/>
              <a:t> norėtumėme, galėtumėme, turėtumėme</a:t>
            </a:r>
          </a:p>
          <a:p>
            <a:r>
              <a:rPr lang="lt-LT" dirty="0">
                <a:solidFill>
                  <a:srgbClr val="FF0000"/>
                </a:solidFill>
              </a:rPr>
              <a:t>Jūs</a:t>
            </a:r>
            <a:r>
              <a:rPr lang="lt-LT" dirty="0"/>
              <a:t> norėtumėte, galėtumėte, turėtumėte</a:t>
            </a:r>
          </a:p>
          <a:p>
            <a:r>
              <a:rPr lang="lt-LT" dirty="0">
                <a:solidFill>
                  <a:srgbClr val="FF0000"/>
                </a:solidFill>
              </a:rPr>
              <a:t>Jie, jos </a:t>
            </a:r>
            <a:r>
              <a:rPr lang="lt-LT" dirty="0"/>
              <a:t>norėtų, galėtų, turėtų</a:t>
            </a:r>
          </a:p>
          <a:p>
            <a:endParaRPr lang="lt-LT" dirty="0"/>
          </a:p>
          <a:p>
            <a:endParaRPr lang="lt-LT" dirty="0"/>
          </a:p>
          <a:p>
            <a:r>
              <a:rPr lang="lt-LT" dirty="0"/>
              <a:t>Ką </a:t>
            </a:r>
            <a:r>
              <a:rPr lang="lt-LT" dirty="0">
                <a:solidFill>
                  <a:srgbClr val="FF0000"/>
                </a:solidFill>
              </a:rPr>
              <a:t>veiktum</a:t>
            </a:r>
            <a:r>
              <a:rPr lang="lt-LT" dirty="0"/>
              <a:t>, jei </a:t>
            </a:r>
            <a:r>
              <a:rPr lang="lt-LT" dirty="0">
                <a:solidFill>
                  <a:srgbClr val="FF0000"/>
                </a:solidFill>
              </a:rPr>
              <a:t>laimėtum</a:t>
            </a:r>
            <a:r>
              <a:rPr lang="lt-LT" dirty="0"/>
              <a:t> milijoną eurų?</a:t>
            </a:r>
          </a:p>
          <a:p>
            <a:r>
              <a:rPr lang="lt-LT" dirty="0"/>
              <a:t>Ką </a:t>
            </a:r>
            <a:r>
              <a:rPr lang="lt-LT" dirty="0">
                <a:solidFill>
                  <a:srgbClr val="FF0000"/>
                </a:solidFill>
              </a:rPr>
              <a:t>darytum</a:t>
            </a:r>
            <a:r>
              <a:rPr lang="lt-LT" dirty="0"/>
              <a:t>, jei </a:t>
            </a:r>
            <a:r>
              <a:rPr lang="lt-LT" dirty="0">
                <a:solidFill>
                  <a:srgbClr val="FF0000"/>
                </a:solidFill>
              </a:rPr>
              <a:t>galėtum</a:t>
            </a:r>
            <a:r>
              <a:rPr lang="lt-LT" dirty="0"/>
              <a:t> nukeliauti į mėnulį?</a:t>
            </a:r>
          </a:p>
          <a:p>
            <a:r>
              <a:rPr lang="lt-LT" dirty="0"/>
              <a:t>Ką </a:t>
            </a:r>
            <a:r>
              <a:rPr lang="lt-LT" dirty="0">
                <a:solidFill>
                  <a:srgbClr val="FF0000"/>
                </a:solidFill>
              </a:rPr>
              <a:t>veiktum</a:t>
            </a:r>
            <a:r>
              <a:rPr lang="lt-LT" dirty="0"/>
              <a:t>, jei savaitę </a:t>
            </a:r>
            <a:r>
              <a:rPr lang="lt-LT" dirty="0">
                <a:solidFill>
                  <a:srgbClr val="FF0000"/>
                </a:solidFill>
              </a:rPr>
              <a:t>būtum</a:t>
            </a:r>
            <a:r>
              <a:rPr lang="lt-LT" dirty="0"/>
              <a:t> karalius arba karalienė?</a:t>
            </a:r>
          </a:p>
        </p:txBody>
      </p:sp>
    </p:spTree>
    <p:extLst>
      <p:ext uri="{BB962C8B-B14F-4D97-AF65-F5344CB8AC3E}">
        <p14:creationId xmlns:p14="http://schemas.microsoft.com/office/powerpoint/2010/main" val="24176581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A3D7C7-AFF0-5853-A7ED-DF9D02536276}"/>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en-US" sz="3200" b="1" kern="1200" dirty="0">
                <a:solidFill>
                  <a:schemeClr val="bg1"/>
                </a:solidFill>
                <a:latin typeface="+mj-lt"/>
                <a:ea typeface="+mj-ea"/>
                <a:cs typeface="+mj-cs"/>
              </a:rPr>
              <a:t>Užduotis</a:t>
            </a:r>
          </a:p>
        </p:txBody>
      </p:sp>
      <p:sp>
        <p:nvSpPr>
          <p:cNvPr id="8" name="TextBox 7">
            <a:extLst>
              <a:ext uri="{FF2B5EF4-FFF2-40B4-BE49-F238E27FC236}">
                <a16:creationId xmlns:a16="http://schemas.microsoft.com/office/drawing/2014/main" id="{875FC2F5-3CF7-27A5-421F-03AF2BB0A6CC}"/>
              </a:ext>
            </a:extLst>
          </p:cNvPr>
          <p:cNvSpPr txBox="1"/>
          <p:nvPr/>
        </p:nvSpPr>
        <p:spPr>
          <a:xfrm>
            <a:off x="2768600" y="1143000"/>
            <a:ext cx="184731" cy="369332"/>
          </a:xfrm>
          <a:prstGeom prst="rect">
            <a:avLst/>
          </a:prstGeom>
          <a:noFill/>
        </p:spPr>
        <p:txBody>
          <a:bodyPr wrap="none" rtlCol="0">
            <a:spAutoFit/>
          </a:bodyPr>
          <a:lstStyle/>
          <a:p>
            <a:endParaRPr lang="lt-LT" dirty="0"/>
          </a:p>
        </p:txBody>
      </p:sp>
      <p:sp>
        <p:nvSpPr>
          <p:cNvPr id="9" name="TextBox 8">
            <a:extLst>
              <a:ext uri="{FF2B5EF4-FFF2-40B4-BE49-F238E27FC236}">
                <a16:creationId xmlns:a16="http://schemas.microsoft.com/office/drawing/2014/main" id="{3404B5E3-ABA9-2033-64E0-9BC5FE41E334}"/>
              </a:ext>
            </a:extLst>
          </p:cNvPr>
          <p:cNvSpPr txBox="1"/>
          <p:nvPr/>
        </p:nvSpPr>
        <p:spPr>
          <a:xfrm>
            <a:off x="12128500" y="1206500"/>
            <a:ext cx="184731" cy="369332"/>
          </a:xfrm>
          <a:prstGeom prst="rect">
            <a:avLst/>
          </a:prstGeom>
          <a:noFill/>
        </p:spPr>
        <p:txBody>
          <a:bodyPr wrap="none" rtlCol="0">
            <a:spAutoFit/>
          </a:bodyPr>
          <a:lstStyle/>
          <a:p>
            <a:endParaRPr lang="lt-LT" dirty="0"/>
          </a:p>
        </p:txBody>
      </p:sp>
      <p:sp>
        <p:nvSpPr>
          <p:cNvPr id="11" name="TextBox 10">
            <a:extLst>
              <a:ext uri="{FF2B5EF4-FFF2-40B4-BE49-F238E27FC236}">
                <a16:creationId xmlns:a16="http://schemas.microsoft.com/office/drawing/2014/main" id="{451BF6F7-9138-5AC0-F7E3-FA53275216AF}"/>
              </a:ext>
            </a:extLst>
          </p:cNvPr>
          <p:cNvSpPr txBox="1"/>
          <p:nvPr/>
        </p:nvSpPr>
        <p:spPr>
          <a:xfrm>
            <a:off x="11176000" y="406400"/>
            <a:ext cx="184731" cy="369332"/>
          </a:xfrm>
          <a:prstGeom prst="rect">
            <a:avLst/>
          </a:prstGeom>
          <a:noFill/>
        </p:spPr>
        <p:txBody>
          <a:bodyPr wrap="none" rtlCol="0">
            <a:spAutoFit/>
          </a:bodyPr>
          <a:lstStyle/>
          <a:p>
            <a:endParaRPr lang="lt-LT" dirty="0"/>
          </a:p>
        </p:txBody>
      </p:sp>
      <p:pic>
        <p:nvPicPr>
          <p:cNvPr id="4" name="Picture 3" descr="A group of text boxes&#10;&#10;Description automatically generated">
            <a:extLst>
              <a:ext uri="{FF2B5EF4-FFF2-40B4-BE49-F238E27FC236}">
                <a16:creationId xmlns:a16="http://schemas.microsoft.com/office/drawing/2014/main" id="{3F28CEF1-E8F4-B502-D199-0D84E0EDD775}"/>
              </a:ext>
            </a:extLst>
          </p:cNvPr>
          <p:cNvPicPr>
            <a:picLocks noChangeAspect="1"/>
          </p:cNvPicPr>
          <p:nvPr/>
        </p:nvPicPr>
        <p:blipFill>
          <a:blip r:embed="rId2"/>
          <a:stretch>
            <a:fillRect/>
          </a:stretch>
        </p:blipFill>
        <p:spPr>
          <a:xfrm>
            <a:off x="990370" y="1703735"/>
            <a:ext cx="10211259" cy="4510798"/>
          </a:xfrm>
          <a:prstGeom prst="rect">
            <a:avLst/>
          </a:prstGeom>
        </p:spPr>
      </p:pic>
    </p:spTree>
    <p:extLst>
      <p:ext uri="{BB962C8B-B14F-4D97-AF65-F5344CB8AC3E}">
        <p14:creationId xmlns:p14="http://schemas.microsoft.com/office/powerpoint/2010/main" val="25587237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30C239-0F3E-3219-7AC7-11221874A8CC}"/>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en-US" sz="3200" b="1" kern="1200">
                <a:solidFill>
                  <a:schemeClr val="bg1"/>
                </a:solidFill>
                <a:latin typeface="+mj-lt"/>
                <a:ea typeface="+mj-ea"/>
                <a:cs typeface="+mj-cs"/>
              </a:rPr>
              <a:t>Gramatika</a:t>
            </a:r>
          </a:p>
        </p:txBody>
      </p:sp>
      <p:pic>
        <p:nvPicPr>
          <p:cNvPr id="5" name="Picture 4" descr="A screenshot of a computer&#10;&#10;Description automatically generated">
            <a:extLst>
              <a:ext uri="{FF2B5EF4-FFF2-40B4-BE49-F238E27FC236}">
                <a16:creationId xmlns:a16="http://schemas.microsoft.com/office/drawing/2014/main" id="{4445F412-99C4-E8D5-5CC6-8FF0B1DE746F}"/>
              </a:ext>
            </a:extLst>
          </p:cNvPr>
          <p:cNvPicPr>
            <a:picLocks noChangeAspect="1"/>
          </p:cNvPicPr>
          <p:nvPr/>
        </p:nvPicPr>
        <p:blipFill>
          <a:blip r:embed="rId3"/>
          <a:stretch>
            <a:fillRect/>
          </a:stretch>
        </p:blipFill>
        <p:spPr>
          <a:xfrm>
            <a:off x="0" y="1396588"/>
            <a:ext cx="5624091" cy="3761278"/>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754FB650-B75C-8C1A-BBED-A2A164614602}"/>
              </a:ext>
            </a:extLst>
          </p:cNvPr>
          <p:cNvPicPr>
            <a:picLocks noChangeAspect="1"/>
          </p:cNvPicPr>
          <p:nvPr/>
        </p:nvPicPr>
        <p:blipFill>
          <a:blip r:embed="rId4"/>
          <a:stretch>
            <a:fillRect/>
          </a:stretch>
        </p:blipFill>
        <p:spPr>
          <a:xfrm>
            <a:off x="5624091" y="1388303"/>
            <a:ext cx="5413376" cy="3352800"/>
          </a:xfrm>
          <a:prstGeom prst="rect">
            <a:avLst/>
          </a:prstGeom>
        </p:spPr>
      </p:pic>
      <p:sp>
        <p:nvSpPr>
          <p:cNvPr id="10" name="TextBox 9">
            <a:extLst>
              <a:ext uri="{FF2B5EF4-FFF2-40B4-BE49-F238E27FC236}">
                <a16:creationId xmlns:a16="http://schemas.microsoft.com/office/drawing/2014/main" id="{B7FAB794-C89D-7BCE-2043-9A78A83FBF92}"/>
              </a:ext>
            </a:extLst>
          </p:cNvPr>
          <p:cNvSpPr txBox="1"/>
          <p:nvPr/>
        </p:nvSpPr>
        <p:spPr>
          <a:xfrm>
            <a:off x="505424" y="4956525"/>
            <a:ext cx="5067559" cy="369332"/>
          </a:xfrm>
          <a:prstGeom prst="rect">
            <a:avLst/>
          </a:prstGeom>
          <a:noFill/>
        </p:spPr>
        <p:txBody>
          <a:bodyPr wrap="square" rtlCol="0">
            <a:spAutoFit/>
          </a:bodyPr>
          <a:lstStyle/>
          <a:p>
            <a:r>
              <a:rPr lang="lt-LT" dirty="0"/>
              <a:t>Prielinksnis </a:t>
            </a:r>
            <a:r>
              <a:rPr lang="lt-LT" dirty="0">
                <a:solidFill>
                  <a:srgbClr val="FF0000"/>
                </a:solidFill>
              </a:rPr>
              <a:t>po</a:t>
            </a:r>
            <a:r>
              <a:rPr lang="lt-LT" dirty="0"/>
              <a:t> apie laiką + kilmininkas (</a:t>
            </a:r>
            <a:r>
              <a:rPr lang="en-US" dirty="0"/>
              <a:t>genitive</a:t>
            </a:r>
            <a:r>
              <a:rPr lang="lt-LT" dirty="0"/>
              <a:t>)</a:t>
            </a:r>
          </a:p>
        </p:txBody>
      </p:sp>
      <p:sp>
        <p:nvSpPr>
          <p:cNvPr id="11" name="TextBox 10">
            <a:extLst>
              <a:ext uri="{FF2B5EF4-FFF2-40B4-BE49-F238E27FC236}">
                <a16:creationId xmlns:a16="http://schemas.microsoft.com/office/drawing/2014/main" id="{21CFFB3D-1D32-6EF5-3900-4DF95BDD2D61}"/>
              </a:ext>
            </a:extLst>
          </p:cNvPr>
          <p:cNvSpPr txBox="1"/>
          <p:nvPr/>
        </p:nvSpPr>
        <p:spPr>
          <a:xfrm>
            <a:off x="607640" y="5290761"/>
            <a:ext cx="3839513" cy="1169551"/>
          </a:xfrm>
          <a:prstGeom prst="rect">
            <a:avLst/>
          </a:prstGeom>
          <a:noFill/>
        </p:spPr>
        <p:txBody>
          <a:bodyPr wrap="none" rtlCol="0">
            <a:spAutoFit/>
          </a:bodyPr>
          <a:lstStyle/>
          <a:p>
            <a:r>
              <a:rPr lang="lt-LT" sz="1400" dirty="0"/>
              <a:t>Susitinkame po </a:t>
            </a:r>
            <a:r>
              <a:rPr lang="lt-LT" sz="1400" dirty="0">
                <a:solidFill>
                  <a:srgbClr val="FF0000"/>
                </a:solidFill>
              </a:rPr>
              <a:t>dviejų valandų</a:t>
            </a:r>
            <a:r>
              <a:rPr lang="lt-LT" sz="1400" dirty="0"/>
              <a:t>.</a:t>
            </a:r>
          </a:p>
          <a:p>
            <a:r>
              <a:rPr lang="lt-LT" sz="1400" dirty="0"/>
              <a:t>Lėktuvas išskrenda po </a:t>
            </a:r>
            <a:r>
              <a:rPr lang="lt-LT" sz="1400" dirty="0">
                <a:solidFill>
                  <a:srgbClr val="FF0000"/>
                </a:solidFill>
              </a:rPr>
              <a:t>trijų minučių</a:t>
            </a:r>
            <a:r>
              <a:rPr lang="lt-LT" sz="1400" dirty="0"/>
              <a:t>.</a:t>
            </a:r>
          </a:p>
          <a:p>
            <a:r>
              <a:rPr lang="lt-LT" sz="1400" dirty="0"/>
              <a:t>Filmas prasideda po </a:t>
            </a:r>
            <a:r>
              <a:rPr lang="lt-LT" sz="1400" dirty="0">
                <a:solidFill>
                  <a:srgbClr val="FF0000"/>
                </a:solidFill>
              </a:rPr>
              <a:t>dvidešimt penkių minučių</a:t>
            </a:r>
            <a:r>
              <a:rPr lang="lt-LT" sz="1400" dirty="0"/>
              <a:t>.</a:t>
            </a:r>
          </a:p>
          <a:p>
            <a:r>
              <a:rPr lang="lt-LT" sz="1400" dirty="0"/>
              <a:t>Turėsiu atostogas po </a:t>
            </a:r>
            <a:r>
              <a:rPr lang="lt-LT" sz="1400" dirty="0">
                <a:solidFill>
                  <a:srgbClr val="FF0000"/>
                </a:solidFill>
              </a:rPr>
              <a:t>keturių savaičių</a:t>
            </a:r>
            <a:r>
              <a:rPr lang="lt-LT" sz="1400" dirty="0"/>
              <a:t>.</a:t>
            </a:r>
          </a:p>
          <a:p>
            <a:r>
              <a:rPr lang="lt-LT" sz="1400" dirty="0"/>
              <a:t>Būsiu po </a:t>
            </a:r>
            <a:r>
              <a:rPr lang="lt-LT" sz="1400" dirty="0">
                <a:solidFill>
                  <a:srgbClr val="FF0000"/>
                </a:solidFill>
              </a:rPr>
              <a:t>minutės</a:t>
            </a:r>
            <a:r>
              <a:rPr lang="lt-LT" sz="1400" dirty="0"/>
              <a:t>. </a:t>
            </a:r>
          </a:p>
        </p:txBody>
      </p:sp>
      <p:sp>
        <p:nvSpPr>
          <p:cNvPr id="13" name="TextBox 12">
            <a:extLst>
              <a:ext uri="{FF2B5EF4-FFF2-40B4-BE49-F238E27FC236}">
                <a16:creationId xmlns:a16="http://schemas.microsoft.com/office/drawing/2014/main" id="{81BB2817-E41A-8402-63EE-5FC1122F9BDE}"/>
              </a:ext>
            </a:extLst>
          </p:cNvPr>
          <p:cNvSpPr txBox="1"/>
          <p:nvPr/>
        </p:nvSpPr>
        <p:spPr>
          <a:xfrm>
            <a:off x="6076709" y="4952082"/>
            <a:ext cx="5690748" cy="523220"/>
          </a:xfrm>
          <a:prstGeom prst="rect">
            <a:avLst/>
          </a:prstGeom>
          <a:noFill/>
        </p:spPr>
        <p:txBody>
          <a:bodyPr wrap="square" rtlCol="0">
            <a:spAutoFit/>
          </a:bodyPr>
          <a:lstStyle/>
          <a:p>
            <a:r>
              <a:rPr lang="lt-LT" sz="1400" b="1" dirty="0"/>
              <a:t>Prasidėti, prasideda, prasidėjo </a:t>
            </a:r>
            <a:r>
              <a:rPr lang="lt-LT" sz="1400" dirty="0"/>
              <a:t>– </a:t>
            </a:r>
            <a:r>
              <a:rPr lang="en-US" sz="1400" dirty="0"/>
              <a:t>to start</a:t>
            </a:r>
          </a:p>
          <a:p>
            <a:r>
              <a:rPr lang="lt-LT" sz="1400" b="1" dirty="0"/>
              <a:t>Pasibaigti, pasibaigia, pasibaigė </a:t>
            </a:r>
            <a:r>
              <a:rPr lang="lt-LT" sz="1400" dirty="0"/>
              <a:t>– </a:t>
            </a:r>
            <a:r>
              <a:rPr lang="en-US" sz="1400" dirty="0"/>
              <a:t>to finish</a:t>
            </a:r>
          </a:p>
        </p:txBody>
      </p:sp>
      <p:sp>
        <p:nvSpPr>
          <p:cNvPr id="14" name="TextBox 13">
            <a:extLst>
              <a:ext uri="{FF2B5EF4-FFF2-40B4-BE49-F238E27FC236}">
                <a16:creationId xmlns:a16="http://schemas.microsoft.com/office/drawing/2014/main" id="{08AA1078-C2D9-A284-5453-83B73F06E3B9}"/>
              </a:ext>
            </a:extLst>
          </p:cNvPr>
          <p:cNvSpPr txBox="1"/>
          <p:nvPr/>
        </p:nvSpPr>
        <p:spPr>
          <a:xfrm>
            <a:off x="3253235" y="4257029"/>
            <a:ext cx="2268639" cy="523220"/>
          </a:xfrm>
          <a:prstGeom prst="rect">
            <a:avLst/>
          </a:prstGeom>
          <a:noFill/>
        </p:spPr>
        <p:txBody>
          <a:bodyPr wrap="square" rtlCol="0">
            <a:spAutoFit/>
          </a:bodyPr>
          <a:lstStyle/>
          <a:p>
            <a:r>
              <a:rPr lang="en-AU" sz="1400" dirty="0"/>
              <a:t>Singular</a:t>
            </a:r>
            <a:r>
              <a:rPr lang="lt-LT" sz="1400" dirty="0"/>
              <a:t>: minutė – minutės</a:t>
            </a:r>
            <a:br>
              <a:rPr lang="lt-LT" sz="1400" dirty="0"/>
            </a:br>
            <a:r>
              <a:rPr lang="en-AU" sz="1400" dirty="0"/>
              <a:t>Plural</a:t>
            </a:r>
            <a:r>
              <a:rPr lang="lt-LT" sz="1400" dirty="0"/>
              <a:t>: minutės – minučių</a:t>
            </a:r>
          </a:p>
        </p:txBody>
      </p:sp>
      <p:sp>
        <p:nvSpPr>
          <p:cNvPr id="15" name="TextBox 14">
            <a:extLst>
              <a:ext uri="{FF2B5EF4-FFF2-40B4-BE49-F238E27FC236}">
                <a16:creationId xmlns:a16="http://schemas.microsoft.com/office/drawing/2014/main" id="{7F33652B-C7B2-878A-001D-F3E3850C89B2}"/>
              </a:ext>
            </a:extLst>
          </p:cNvPr>
          <p:cNvSpPr txBox="1"/>
          <p:nvPr/>
        </p:nvSpPr>
        <p:spPr>
          <a:xfrm>
            <a:off x="6094447" y="5619314"/>
            <a:ext cx="4943020" cy="584775"/>
          </a:xfrm>
          <a:prstGeom prst="rect">
            <a:avLst/>
          </a:prstGeom>
          <a:noFill/>
        </p:spPr>
        <p:txBody>
          <a:bodyPr wrap="none" rtlCol="0">
            <a:spAutoFit/>
          </a:bodyPr>
          <a:lstStyle/>
          <a:p>
            <a:r>
              <a:rPr lang="lt-LT" sz="1400" dirty="0"/>
              <a:t>Po</a:t>
            </a:r>
            <a:r>
              <a:rPr lang="lt-LT" dirty="0"/>
              <a:t> </a:t>
            </a:r>
            <a:r>
              <a:rPr lang="lt-LT" sz="1400" dirty="0">
                <a:solidFill>
                  <a:srgbClr val="FF0000"/>
                </a:solidFill>
              </a:rPr>
              <a:t>vienos, dviejų, trijų, keturių, penkių, šešių, </a:t>
            </a:r>
          </a:p>
          <a:p>
            <a:r>
              <a:rPr lang="lt-LT" sz="1400" dirty="0">
                <a:solidFill>
                  <a:srgbClr val="FF0000"/>
                </a:solidFill>
              </a:rPr>
              <a:t>septynių, aštuonių, devynių, dešimt, vienuolikos, dvylikos etc.</a:t>
            </a:r>
          </a:p>
        </p:txBody>
      </p:sp>
    </p:spTree>
    <p:extLst>
      <p:ext uri="{BB962C8B-B14F-4D97-AF65-F5344CB8AC3E}">
        <p14:creationId xmlns:p14="http://schemas.microsoft.com/office/powerpoint/2010/main" val="34275353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710DAF-DDB2-6AE3-8D7B-91340DD7B53E}"/>
              </a:ext>
            </a:extLst>
          </p:cNvPr>
          <p:cNvSpPr>
            <a:spLocks noGrp="1"/>
          </p:cNvSpPr>
          <p:nvPr>
            <p:ph type="title"/>
          </p:nvPr>
        </p:nvSpPr>
        <p:spPr>
          <a:xfrm>
            <a:off x="556532" y="643467"/>
            <a:ext cx="11210925" cy="744836"/>
          </a:xfrm>
        </p:spPr>
        <p:txBody>
          <a:bodyPr vert="horz" lIns="91440" tIns="45720" rIns="91440" bIns="45720" rtlCol="0" anchor="ctr">
            <a:normAutofit fontScale="90000"/>
          </a:bodyPr>
          <a:lstStyle/>
          <a:p>
            <a:pPr algn="ctr">
              <a:spcBef>
                <a:spcPct val="0"/>
              </a:spcBef>
            </a:pPr>
            <a:r>
              <a:rPr lang="lt-LT" sz="3200" b="1" kern="1200" dirty="0">
                <a:solidFill>
                  <a:schemeClr val="bg1"/>
                </a:solidFill>
                <a:latin typeface="+mj-lt"/>
                <a:ea typeface="+mj-ea"/>
                <a:cs typeface="+mj-cs"/>
              </a:rPr>
              <a:t>Skaitymas</a:t>
            </a:r>
            <a:br>
              <a:rPr lang="en-US" sz="3200" b="1" kern="1200" dirty="0">
                <a:solidFill>
                  <a:schemeClr val="bg1"/>
                </a:solidFill>
                <a:latin typeface="+mj-lt"/>
                <a:ea typeface="+mj-ea"/>
                <a:cs typeface="+mj-cs"/>
              </a:rPr>
            </a:br>
            <a:r>
              <a:rPr lang="en-US" sz="2700" b="1" kern="1200" dirty="0">
                <a:solidFill>
                  <a:srgbClr val="FF0000"/>
                </a:solidFill>
                <a:latin typeface="+mj-lt"/>
                <a:ea typeface="+mj-ea"/>
                <a:cs typeface="+mj-cs"/>
              </a:rPr>
              <a:t>NAMŲ DARBAS</a:t>
            </a:r>
          </a:p>
        </p:txBody>
      </p:sp>
      <p:pic>
        <p:nvPicPr>
          <p:cNvPr id="5" name="Picture 4" descr="A screenshot of a chat&#10;&#10;Description automatically generated">
            <a:extLst>
              <a:ext uri="{FF2B5EF4-FFF2-40B4-BE49-F238E27FC236}">
                <a16:creationId xmlns:a16="http://schemas.microsoft.com/office/drawing/2014/main" id="{209BA7AF-ECDF-22CA-2F08-32D7633404D4}"/>
              </a:ext>
            </a:extLst>
          </p:cNvPr>
          <p:cNvPicPr>
            <a:picLocks noChangeAspect="1"/>
          </p:cNvPicPr>
          <p:nvPr/>
        </p:nvPicPr>
        <p:blipFill>
          <a:blip r:embed="rId3"/>
          <a:stretch>
            <a:fillRect/>
          </a:stretch>
        </p:blipFill>
        <p:spPr>
          <a:xfrm>
            <a:off x="3228915" y="1396588"/>
            <a:ext cx="5734169" cy="5347112"/>
          </a:xfrm>
          <a:prstGeom prst="rect">
            <a:avLst/>
          </a:prstGeom>
        </p:spPr>
      </p:pic>
    </p:spTree>
    <p:extLst>
      <p:ext uri="{BB962C8B-B14F-4D97-AF65-F5344CB8AC3E}">
        <p14:creationId xmlns:p14="http://schemas.microsoft.com/office/powerpoint/2010/main" val="27555515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A3D7C7-AFF0-5853-A7ED-DF9D02536276}"/>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en-US" sz="3200" b="1" kern="1200" dirty="0">
                <a:solidFill>
                  <a:schemeClr val="bg1"/>
                </a:solidFill>
                <a:latin typeface="+mj-lt"/>
                <a:ea typeface="+mj-ea"/>
                <a:cs typeface="+mj-cs"/>
              </a:rPr>
              <a:t>Užduotis</a:t>
            </a:r>
          </a:p>
        </p:txBody>
      </p:sp>
      <p:sp>
        <p:nvSpPr>
          <p:cNvPr id="8" name="TextBox 7">
            <a:extLst>
              <a:ext uri="{FF2B5EF4-FFF2-40B4-BE49-F238E27FC236}">
                <a16:creationId xmlns:a16="http://schemas.microsoft.com/office/drawing/2014/main" id="{875FC2F5-3CF7-27A5-421F-03AF2BB0A6CC}"/>
              </a:ext>
            </a:extLst>
          </p:cNvPr>
          <p:cNvSpPr txBox="1"/>
          <p:nvPr/>
        </p:nvSpPr>
        <p:spPr>
          <a:xfrm>
            <a:off x="2768600" y="1143000"/>
            <a:ext cx="184731" cy="369332"/>
          </a:xfrm>
          <a:prstGeom prst="rect">
            <a:avLst/>
          </a:prstGeom>
          <a:noFill/>
        </p:spPr>
        <p:txBody>
          <a:bodyPr wrap="none" rtlCol="0">
            <a:spAutoFit/>
          </a:bodyPr>
          <a:lstStyle/>
          <a:p>
            <a:endParaRPr lang="lt-LT" dirty="0"/>
          </a:p>
        </p:txBody>
      </p:sp>
      <p:sp>
        <p:nvSpPr>
          <p:cNvPr id="9" name="TextBox 8">
            <a:extLst>
              <a:ext uri="{FF2B5EF4-FFF2-40B4-BE49-F238E27FC236}">
                <a16:creationId xmlns:a16="http://schemas.microsoft.com/office/drawing/2014/main" id="{3404B5E3-ABA9-2033-64E0-9BC5FE41E334}"/>
              </a:ext>
            </a:extLst>
          </p:cNvPr>
          <p:cNvSpPr txBox="1"/>
          <p:nvPr/>
        </p:nvSpPr>
        <p:spPr>
          <a:xfrm>
            <a:off x="12128500" y="1206500"/>
            <a:ext cx="184731" cy="369332"/>
          </a:xfrm>
          <a:prstGeom prst="rect">
            <a:avLst/>
          </a:prstGeom>
          <a:noFill/>
        </p:spPr>
        <p:txBody>
          <a:bodyPr wrap="none" rtlCol="0">
            <a:spAutoFit/>
          </a:bodyPr>
          <a:lstStyle/>
          <a:p>
            <a:endParaRPr lang="lt-LT" dirty="0"/>
          </a:p>
        </p:txBody>
      </p:sp>
      <p:sp>
        <p:nvSpPr>
          <p:cNvPr id="11" name="TextBox 10">
            <a:extLst>
              <a:ext uri="{FF2B5EF4-FFF2-40B4-BE49-F238E27FC236}">
                <a16:creationId xmlns:a16="http://schemas.microsoft.com/office/drawing/2014/main" id="{451BF6F7-9138-5AC0-F7E3-FA53275216AF}"/>
              </a:ext>
            </a:extLst>
          </p:cNvPr>
          <p:cNvSpPr txBox="1"/>
          <p:nvPr/>
        </p:nvSpPr>
        <p:spPr>
          <a:xfrm>
            <a:off x="11176000" y="406400"/>
            <a:ext cx="184731" cy="369332"/>
          </a:xfrm>
          <a:prstGeom prst="rect">
            <a:avLst/>
          </a:prstGeom>
          <a:noFill/>
        </p:spPr>
        <p:txBody>
          <a:bodyPr wrap="none" rtlCol="0">
            <a:spAutoFit/>
          </a:bodyPr>
          <a:lstStyle/>
          <a:p>
            <a:endParaRPr lang="lt-LT" dirty="0"/>
          </a:p>
        </p:txBody>
      </p:sp>
      <p:pic>
        <p:nvPicPr>
          <p:cNvPr id="4" name="Picture 3" descr="A grid of letters and numbers&#10;&#10;Description automatically generated">
            <a:extLst>
              <a:ext uri="{FF2B5EF4-FFF2-40B4-BE49-F238E27FC236}">
                <a16:creationId xmlns:a16="http://schemas.microsoft.com/office/drawing/2014/main" id="{0470358B-A8D5-7B09-F0CF-BB7A5A1FD0DB}"/>
              </a:ext>
            </a:extLst>
          </p:cNvPr>
          <p:cNvPicPr>
            <a:picLocks noChangeAspect="1"/>
          </p:cNvPicPr>
          <p:nvPr/>
        </p:nvPicPr>
        <p:blipFill>
          <a:blip r:embed="rId2"/>
          <a:stretch>
            <a:fillRect/>
          </a:stretch>
        </p:blipFill>
        <p:spPr>
          <a:xfrm>
            <a:off x="2217291" y="1644650"/>
            <a:ext cx="7757417" cy="4569883"/>
          </a:xfrm>
          <a:prstGeom prst="rect">
            <a:avLst/>
          </a:prstGeom>
        </p:spPr>
      </p:pic>
    </p:spTree>
    <p:extLst>
      <p:ext uri="{BB962C8B-B14F-4D97-AF65-F5344CB8AC3E}">
        <p14:creationId xmlns:p14="http://schemas.microsoft.com/office/powerpoint/2010/main" val="12594293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A3D7C7-AFF0-5853-A7ED-DF9D02536276}"/>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lt-LT" sz="3200" b="1" kern="1200">
                <a:solidFill>
                  <a:schemeClr val="bg1"/>
                </a:solidFill>
                <a:latin typeface="+mj-lt"/>
                <a:ea typeface="+mj-ea"/>
                <a:cs typeface="+mj-cs"/>
              </a:rPr>
              <a:t>Žodynėlis</a:t>
            </a:r>
            <a:endParaRPr lang="lt-LT" sz="3200" b="1" kern="1200" dirty="0">
              <a:solidFill>
                <a:schemeClr val="bg1"/>
              </a:solidFill>
              <a:latin typeface="+mj-lt"/>
              <a:ea typeface="+mj-ea"/>
              <a:cs typeface="+mj-cs"/>
            </a:endParaRPr>
          </a:p>
        </p:txBody>
      </p:sp>
      <p:sp>
        <p:nvSpPr>
          <p:cNvPr id="8" name="TextBox 7">
            <a:extLst>
              <a:ext uri="{FF2B5EF4-FFF2-40B4-BE49-F238E27FC236}">
                <a16:creationId xmlns:a16="http://schemas.microsoft.com/office/drawing/2014/main" id="{875FC2F5-3CF7-27A5-421F-03AF2BB0A6CC}"/>
              </a:ext>
            </a:extLst>
          </p:cNvPr>
          <p:cNvSpPr txBox="1"/>
          <p:nvPr/>
        </p:nvSpPr>
        <p:spPr>
          <a:xfrm>
            <a:off x="2768600" y="1143000"/>
            <a:ext cx="184731" cy="369332"/>
          </a:xfrm>
          <a:prstGeom prst="rect">
            <a:avLst/>
          </a:prstGeom>
          <a:noFill/>
        </p:spPr>
        <p:txBody>
          <a:bodyPr wrap="none" rtlCol="0">
            <a:spAutoFit/>
          </a:bodyPr>
          <a:lstStyle/>
          <a:p>
            <a:endParaRPr lang="lt-LT" dirty="0"/>
          </a:p>
        </p:txBody>
      </p:sp>
      <p:sp>
        <p:nvSpPr>
          <p:cNvPr id="9" name="TextBox 8">
            <a:extLst>
              <a:ext uri="{FF2B5EF4-FFF2-40B4-BE49-F238E27FC236}">
                <a16:creationId xmlns:a16="http://schemas.microsoft.com/office/drawing/2014/main" id="{3404B5E3-ABA9-2033-64E0-9BC5FE41E334}"/>
              </a:ext>
            </a:extLst>
          </p:cNvPr>
          <p:cNvSpPr txBox="1"/>
          <p:nvPr/>
        </p:nvSpPr>
        <p:spPr>
          <a:xfrm>
            <a:off x="12128500" y="1206500"/>
            <a:ext cx="184731" cy="369332"/>
          </a:xfrm>
          <a:prstGeom prst="rect">
            <a:avLst/>
          </a:prstGeom>
          <a:noFill/>
        </p:spPr>
        <p:txBody>
          <a:bodyPr wrap="none" rtlCol="0">
            <a:spAutoFit/>
          </a:bodyPr>
          <a:lstStyle/>
          <a:p>
            <a:endParaRPr lang="lt-LT" dirty="0"/>
          </a:p>
        </p:txBody>
      </p:sp>
      <p:sp>
        <p:nvSpPr>
          <p:cNvPr id="11" name="TextBox 10">
            <a:extLst>
              <a:ext uri="{FF2B5EF4-FFF2-40B4-BE49-F238E27FC236}">
                <a16:creationId xmlns:a16="http://schemas.microsoft.com/office/drawing/2014/main" id="{451BF6F7-9138-5AC0-F7E3-FA53275216AF}"/>
              </a:ext>
            </a:extLst>
          </p:cNvPr>
          <p:cNvSpPr txBox="1"/>
          <p:nvPr/>
        </p:nvSpPr>
        <p:spPr>
          <a:xfrm>
            <a:off x="11176000" y="406400"/>
            <a:ext cx="184731" cy="369332"/>
          </a:xfrm>
          <a:prstGeom prst="rect">
            <a:avLst/>
          </a:prstGeom>
          <a:noFill/>
        </p:spPr>
        <p:txBody>
          <a:bodyPr wrap="none" rtlCol="0">
            <a:spAutoFit/>
          </a:bodyPr>
          <a:lstStyle/>
          <a:p>
            <a:endParaRPr lang="lt-LT" dirty="0"/>
          </a:p>
        </p:txBody>
      </p:sp>
      <p:pic>
        <p:nvPicPr>
          <p:cNvPr id="5" name="Picture 4" descr="A white background with black text&#10;&#10;Description automatically generated">
            <a:extLst>
              <a:ext uri="{FF2B5EF4-FFF2-40B4-BE49-F238E27FC236}">
                <a16:creationId xmlns:a16="http://schemas.microsoft.com/office/drawing/2014/main" id="{7CF11EBE-3221-F9D9-4554-D3435250A5E8}"/>
              </a:ext>
            </a:extLst>
          </p:cNvPr>
          <p:cNvPicPr>
            <a:picLocks noChangeAspect="1"/>
          </p:cNvPicPr>
          <p:nvPr/>
        </p:nvPicPr>
        <p:blipFill>
          <a:blip r:embed="rId3"/>
          <a:stretch>
            <a:fillRect/>
          </a:stretch>
        </p:blipFill>
        <p:spPr>
          <a:xfrm>
            <a:off x="0" y="1388303"/>
            <a:ext cx="7560452" cy="2862000"/>
          </a:xfrm>
          <a:prstGeom prst="rect">
            <a:avLst/>
          </a:prstGeom>
        </p:spPr>
      </p:pic>
      <p:pic>
        <p:nvPicPr>
          <p:cNvPr id="12" name="Picture 11" descr="A white text with black text&#10;&#10;Description automatically generated with medium confidence">
            <a:extLst>
              <a:ext uri="{FF2B5EF4-FFF2-40B4-BE49-F238E27FC236}">
                <a16:creationId xmlns:a16="http://schemas.microsoft.com/office/drawing/2014/main" id="{5AA1D81F-4411-BA29-97CA-ECEAB3517CB3}"/>
              </a:ext>
            </a:extLst>
          </p:cNvPr>
          <p:cNvPicPr>
            <a:picLocks noChangeAspect="1"/>
          </p:cNvPicPr>
          <p:nvPr/>
        </p:nvPicPr>
        <p:blipFill>
          <a:blip r:embed="rId4"/>
          <a:stretch>
            <a:fillRect/>
          </a:stretch>
        </p:blipFill>
        <p:spPr>
          <a:xfrm>
            <a:off x="556532" y="4307977"/>
            <a:ext cx="5978199" cy="2489022"/>
          </a:xfrm>
          <a:prstGeom prst="rect">
            <a:avLst/>
          </a:prstGeom>
        </p:spPr>
      </p:pic>
      <p:sp>
        <p:nvSpPr>
          <p:cNvPr id="14" name="TextBox 13">
            <a:extLst>
              <a:ext uri="{FF2B5EF4-FFF2-40B4-BE49-F238E27FC236}">
                <a16:creationId xmlns:a16="http://schemas.microsoft.com/office/drawing/2014/main" id="{556FA2F4-E2D1-BE3F-48D2-3C339BBB6C7B}"/>
              </a:ext>
            </a:extLst>
          </p:cNvPr>
          <p:cNvSpPr txBox="1"/>
          <p:nvPr/>
        </p:nvSpPr>
        <p:spPr>
          <a:xfrm>
            <a:off x="7536299" y="2265144"/>
            <a:ext cx="4231158" cy="3970318"/>
          </a:xfrm>
          <a:prstGeom prst="rect">
            <a:avLst/>
          </a:prstGeom>
          <a:noFill/>
        </p:spPr>
        <p:txBody>
          <a:bodyPr wrap="none" rtlCol="0">
            <a:spAutoFit/>
          </a:bodyPr>
          <a:lstStyle/>
          <a:p>
            <a:r>
              <a:rPr lang="lt-LT" b="1" dirty="0"/>
              <a:t>pakeisti, pakeičia, pakeitė </a:t>
            </a:r>
            <a:r>
              <a:rPr lang="lt-LT" dirty="0"/>
              <a:t>– to </a:t>
            </a:r>
            <a:r>
              <a:rPr lang="en-AU" dirty="0"/>
              <a:t>change</a:t>
            </a:r>
          </a:p>
          <a:p>
            <a:r>
              <a:rPr lang="lt-LT" b="1" dirty="0"/>
              <a:t>tepalas</a:t>
            </a:r>
            <a:r>
              <a:rPr lang="lt-LT" dirty="0"/>
              <a:t> (m, pl. –ai) – </a:t>
            </a:r>
            <a:r>
              <a:rPr lang="en-AU" dirty="0"/>
              <a:t>oil</a:t>
            </a:r>
          </a:p>
          <a:p>
            <a:r>
              <a:rPr lang="lt-LT" b="1" dirty="0"/>
              <a:t>užrašyti, užrašo, užrašė </a:t>
            </a:r>
            <a:r>
              <a:rPr lang="lt-LT" dirty="0"/>
              <a:t>– to </a:t>
            </a:r>
            <a:r>
              <a:rPr lang="en-AU" dirty="0"/>
              <a:t>register</a:t>
            </a:r>
          </a:p>
          <a:p>
            <a:r>
              <a:rPr lang="lt-LT" b="1" dirty="0"/>
              <a:t>gal galima ... ? </a:t>
            </a:r>
            <a:r>
              <a:rPr lang="lt-LT" dirty="0"/>
              <a:t>– </a:t>
            </a:r>
            <a:r>
              <a:rPr lang="en-AU" dirty="0"/>
              <a:t>maybe it is possible ... ?</a:t>
            </a:r>
          </a:p>
          <a:p>
            <a:r>
              <a:rPr lang="lt-LT" b="1" dirty="0"/>
              <a:t>laukti, laukia, laukė </a:t>
            </a:r>
            <a:r>
              <a:rPr lang="lt-LT" dirty="0"/>
              <a:t>– to </a:t>
            </a:r>
            <a:r>
              <a:rPr lang="en-AU" dirty="0"/>
              <a:t>wait</a:t>
            </a:r>
          </a:p>
          <a:p>
            <a:r>
              <a:rPr lang="lt-LT" b="1" dirty="0"/>
              <a:t>kolonėlė </a:t>
            </a:r>
            <a:r>
              <a:rPr lang="lt-LT" dirty="0"/>
              <a:t>(</a:t>
            </a:r>
            <a:r>
              <a:rPr lang="en-AU" dirty="0"/>
              <a:t>f</a:t>
            </a:r>
            <a:r>
              <a:rPr lang="lt-LT" dirty="0"/>
              <a:t>, pl. –ės) – </a:t>
            </a:r>
            <a:r>
              <a:rPr lang="en-AU" dirty="0"/>
              <a:t>petrol dispenser</a:t>
            </a:r>
          </a:p>
          <a:p>
            <a:r>
              <a:rPr lang="lt-LT" b="1" dirty="0"/>
              <a:t>degalinė </a:t>
            </a:r>
            <a:r>
              <a:rPr lang="lt-LT" dirty="0"/>
              <a:t>(</a:t>
            </a:r>
            <a:r>
              <a:rPr lang="en-AU" dirty="0"/>
              <a:t>f</a:t>
            </a:r>
            <a:r>
              <a:rPr lang="lt-LT" dirty="0"/>
              <a:t>, pl. –ės) – </a:t>
            </a:r>
            <a:r>
              <a:rPr lang="en-AU" dirty="0"/>
              <a:t>petrol station</a:t>
            </a:r>
          </a:p>
          <a:p>
            <a:r>
              <a:rPr lang="lt-LT" b="1" dirty="0"/>
              <a:t>degalai</a:t>
            </a:r>
            <a:r>
              <a:rPr lang="lt-LT" dirty="0"/>
              <a:t> (m, pl.) – </a:t>
            </a:r>
            <a:r>
              <a:rPr lang="en-AU" dirty="0"/>
              <a:t>fuel</a:t>
            </a:r>
          </a:p>
          <a:p>
            <a:r>
              <a:rPr lang="lt-LT" b="1" dirty="0"/>
              <a:t>benzinas</a:t>
            </a:r>
            <a:r>
              <a:rPr lang="lt-LT" dirty="0"/>
              <a:t> (m) – </a:t>
            </a:r>
            <a:r>
              <a:rPr lang="en-AU" dirty="0"/>
              <a:t>petrol</a:t>
            </a:r>
          </a:p>
          <a:p>
            <a:r>
              <a:rPr lang="lt-LT" b="1" dirty="0"/>
              <a:t>dyzelis</a:t>
            </a:r>
            <a:r>
              <a:rPr lang="lt-LT" dirty="0"/>
              <a:t> (m) – </a:t>
            </a:r>
            <a:r>
              <a:rPr lang="en-AU" dirty="0"/>
              <a:t>diesel</a:t>
            </a:r>
            <a:br>
              <a:rPr lang="lt-LT" dirty="0"/>
            </a:br>
            <a:r>
              <a:rPr lang="lt-LT" b="1" dirty="0"/>
              <a:t>dujos</a:t>
            </a:r>
            <a:r>
              <a:rPr lang="lt-LT" dirty="0"/>
              <a:t> (</a:t>
            </a:r>
            <a:r>
              <a:rPr lang="en-AU" dirty="0"/>
              <a:t>f</a:t>
            </a:r>
            <a:r>
              <a:rPr lang="lt-LT" dirty="0"/>
              <a:t>, pl.) – </a:t>
            </a:r>
            <a:r>
              <a:rPr lang="en-AU" dirty="0"/>
              <a:t>gas</a:t>
            </a:r>
          </a:p>
          <a:p>
            <a:r>
              <a:rPr lang="lt-LT" b="1" dirty="0"/>
              <a:t>nuolaida</a:t>
            </a:r>
            <a:r>
              <a:rPr lang="lt-LT" dirty="0"/>
              <a:t> (</a:t>
            </a:r>
            <a:r>
              <a:rPr lang="en-AU" dirty="0"/>
              <a:t>f</a:t>
            </a:r>
            <a:r>
              <a:rPr lang="lt-LT" dirty="0"/>
              <a:t>, pl. –</a:t>
            </a:r>
            <a:r>
              <a:rPr lang="bs-Latn-BA" dirty="0"/>
              <a:t>os</a:t>
            </a:r>
            <a:r>
              <a:rPr lang="lt-LT" dirty="0"/>
              <a:t>) – </a:t>
            </a:r>
            <a:r>
              <a:rPr lang="en-AU" dirty="0"/>
              <a:t>discount</a:t>
            </a:r>
          </a:p>
          <a:p>
            <a:r>
              <a:rPr lang="lt-LT" b="1" dirty="0"/>
              <a:t>meistras</a:t>
            </a:r>
            <a:r>
              <a:rPr lang="lt-LT" dirty="0"/>
              <a:t> (m, pl. –ai) – </a:t>
            </a:r>
            <a:r>
              <a:rPr lang="en-AU" dirty="0"/>
              <a:t>repairman</a:t>
            </a:r>
          </a:p>
          <a:p>
            <a:endParaRPr lang="lt-LT" dirty="0"/>
          </a:p>
        </p:txBody>
      </p:sp>
    </p:spTree>
    <p:extLst>
      <p:ext uri="{BB962C8B-B14F-4D97-AF65-F5344CB8AC3E}">
        <p14:creationId xmlns:p14="http://schemas.microsoft.com/office/powerpoint/2010/main" val="39662902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5" name="Google Shape;105;p22"/>
          <p:cNvSpPr txBox="1">
            <a:spLocks noGrp="1"/>
          </p:cNvSpPr>
          <p:nvPr>
            <p:ph type="body" idx="1"/>
          </p:nvPr>
        </p:nvSpPr>
        <p:spPr>
          <a:xfrm>
            <a:off x="312279" y="3948869"/>
            <a:ext cx="11511348" cy="806800"/>
          </a:xfrm>
          <a:prstGeom prst="rect">
            <a:avLst/>
          </a:prstGeom>
        </p:spPr>
        <p:txBody>
          <a:bodyPr spcFirstLastPara="1" vert="horz" wrap="square" lIns="121900" tIns="121900" rIns="121900" bIns="121900" rtlCol="0" anchor="t" anchorCtr="0">
            <a:noAutofit/>
          </a:bodyPr>
          <a:lstStyle/>
          <a:p>
            <a:pPr marL="0" indent="0">
              <a:spcBef>
                <a:spcPts val="853"/>
              </a:spcBef>
            </a:pPr>
            <a:r>
              <a:rPr lang="lt" sz="2400" dirty="0">
                <a:latin typeface="+mj-lt"/>
              </a:rPr>
              <a:t>Dative case: “for what/who?“: </a:t>
            </a:r>
            <a:r>
              <a:rPr lang="lt" sz="2400" b="1" dirty="0">
                <a:latin typeface="+mj-lt"/>
              </a:rPr>
              <a:t>kam? </a:t>
            </a:r>
          </a:p>
          <a:p>
            <a:pPr marL="0" indent="0">
              <a:spcBef>
                <a:spcPts val="853"/>
              </a:spcBef>
            </a:pPr>
            <a:r>
              <a:rPr lang="lt" sz="2200" dirty="0">
                <a:solidFill>
                  <a:schemeClr val="tx1"/>
                </a:solidFill>
              </a:rPr>
              <a:t>Norėčiau išsinuomoti automobilį </a:t>
            </a:r>
            <a:r>
              <a:rPr lang="lt" sz="2200" b="1" dirty="0"/>
              <a:t>savaitei</a:t>
            </a:r>
            <a:r>
              <a:rPr lang="lt" sz="2200" dirty="0">
                <a:solidFill>
                  <a:schemeClr val="tx1"/>
                </a:solidFill>
              </a:rPr>
              <a:t>.</a:t>
            </a:r>
            <a:br>
              <a:rPr lang="lt" sz="2200" dirty="0">
                <a:solidFill>
                  <a:schemeClr val="tx1"/>
                </a:solidFill>
              </a:rPr>
            </a:br>
            <a:r>
              <a:rPr lang="lt" sz="2200" b="1" dirty="0">
                <a:solidFill>
                  <a:schemeClr val="tx1"/>
                </a:solidFill>
              </a:rPr>
              <a:t>Man</a:t>
            </a:r>
            <a:r>
              <a:rPr lang="lt" sz="2200" dirty="0">
                <a:solidFill>
                  <a:schemeClr val="tx1"/>
                </a:solidFill>
              </a:rPr>
              <a:t> reikia nupirkti sūrio</a:t>
            </a:r>
            <a:r>
              <a:rPr lang="lt" sz="2200" dirty="0"/>
              <a:t>.</a:t>
            </a:r>
            <a:r>
              <a:rPr lang="lt" sz="2200" dirty="0">
                <a:solidFill>
                  <a:schemeClr val="tx1"/>
                </a:solidFill>
              </a:rPr>
              <a:t> </a:t>
            </a:r>
            <a:br>
              <a:rPr lang="lt" sz="2200" dirty="0"/>
            </a:br>
            <a:r>
              <a:rPr lang="lt" sz="2200" b="1" dirty="0">
                <a:solidFill>
                  <a:schemeClr val="tx1"/>
                </a:solidFill>
              </a:rPr>
              <a:t>Šuniui</a:t>
            </a:r>
            <a:r>
              <a:rPr lang="lt" sz="2200" dirty="0">
                <a:solidFill>
                  <a:schemeClr val="tx1"/>
                </a:solidFill>
              </a:rPr>
              <a:t> reikia nupirkti maisto. </a:t>
            </a:r>
            <a:br>
              <a:rPr lang="lt" sz="2200" dirty="0">
                <a:solidFill>
                  <a:schemeClr val="tx1"/>
                </a:solidFill>
              </a:rPr>
            </a:br>
            <a:r>
              <a:rPr lang="lt" sz="2200" b="1" dirty="0">
                <a:solidFill>
                  <a:schemeClr val="tx1"/>
                </a:solidFill>
              </a:rPr>
              <a:t>Aleksandrui</a:t>
            </a:r>
            <a:r>
              <a:rPr lang="lt" sz="2200" dirty="0">
                <a:solidFill>
                  <a:schemeClr val="tx1"/>
                </a:solidFill>
              </a:rPr>
              <a:t> reikia kambario </a:t>
            </a:r>
            <a:r>
              <a:rPr lang="lt" sz="2200" b="1" dirty="0">
                <a:solidFill>
                  <a:schemeClr val="tx1"/>
                </a:solidFill>
              </a:rPr>
              <a:t>mėnesiui</a:t>
            </a:r>
            <a:r>
              <a:rPr lang="lt" sz="2200" dirty="0">
                <a:solidFill>
                  <a:schemeClr val="tx1"/>
                </a:solidFill>
              </a:rPr>
              <a:t>.</a:t>
            </a:r>
            <a:br>
              <a:rPr lang="lt" sz="3200" dirty="0"/>
            </a:br>
            <a:endParaRPr lang="lt" sz="3200" dirty="0"/>
          </a:p>
          <a:p>
            <a:pPr marL="0" indent="0">
              <a:spcBef>
                <a:spcPts val="853"/>
              </a:spcBef>
            </a:pPr>
            <a:endParaRPr lang="lt" dirty="0"/>
          </a:p>
        </p:txBody>
      </p:sp>
      <p:sp>
        <p:nvSpPr>
          <p:cNvPr id="104" name="Google Shape;104;p22"/>
          <p:cNvSpPr txBox="1">
            <a:spLocks noGrp="1"/>
          </p:cNvSpPr>
          <p:nvPr>
            <p:ph type="title" idx="4294967295"/>
          </p:nvPr>
        </p:nvSpPr>
        <p:spPr>
          <a:xfrm>
            <a:off x="609598" y="420137"/>
            <a:ext cx="10972800" cy="1143000"/>
          </a:xfrm>
          <a:prstGeom prst="rect">
            <a:avLst/>
          </a:prstGeom>
        </p:spPr>
        <p:txBody>
          <a:bodyPr spcFirstLastPara="1" vert="horz" wrap="square" lIns="121900" tIns="121900" rIns="121900" bIns="121900" rtlCol="0" anchor="ctr" anchorCtr="0">
            <a:noAutofit/>
          </a:bodyPr>
          <a:lstStyle/>
          <a:p>
            <a:pPr algn="ctr"/>
            <a:r>
              <a:rPr lang="lt" sz="3200" b="1" dirty="0"/>
              <a:t>Dative case </a:t>
            </a:r>
            <a:br>
              <a:rPr lang="lt" sz="3200" b="1" dirty="0"/>
            </a:br>
            <a:r>
              <a:rPr lang="lt" sz="3200" b="1" dirty="0"/>
              <a:t>(singular)</a:t>
            </a:r>
          </a:p>
        </p:txBody>
      </p:sp>
      <p:graphicFrame>
        <p:nvGraphicFramePr>
          <p:cNvPr id="106" name="Google Shape;106;p22"/>
          <p:cNvGraphicFramePr/>
          <p:nvPr>
            <p:extLst>
              <p:ext uri="{D42A27DB-BD31-4B8C-83A1-F6EECF244321}">
                <p14:modId xmlns:p14="http://schemas.microsoft.com/office/powerpoint/2010/main" val="2258951560"/>
              </p:ext>
            </p:extLst>
          </p:nvPr>
        </p:nvGraphicFramePr>
        <p:xfrm>
          <a:off x="317114" y="1702033"/>
          <a:ext cx="11557768" cy="1853809"/>
        </p:xfrm>
        <a:graphic>
          <a:graphicData uri="http://schemas.openxmlformats.org/drawingml/2006/table">
            <a:tbl>
              <a:tblPr>
                <a:noFill/>
              </a:tblPr>
              <a:tblGrid>
                <a:gridCol w="1510943">
                  <a:extLst>
                    <a:ext uri="{9D8B030D-6E8A-4147-A177-3AD203B41FA5}">
                      <a16:colId xmlns:a16="http://schemas.microsoft.com/office/drawing/2014/main" val="20000"/>
                    </a:ext>
                  </a:extLst>
                </a:gridCol>
                <a:gridCol w="821802">
                  <a:extLst>
                    <a:ext uri="{9D8B030D-6E8A-4147-A177-3AD203B41FA5}">
                      <a16:colId xmlns:a16="http://schemas.microsoft.com/office/drawing/2014/main" val="20001"/>
                    </a:ext>
                  </a:extLst>
                </a:gridCol>
                <a:gridCol w="1180618">
                  <a:extLst>
                    <a:ext uri="{9D8B030D-6E8A-4147-A177-3AD203B41FA5}">
                      <a16:colId xmlns:a16="http://schemas.microsoft.com/office/drawing/2014/main" val="20002"/>
                    </a:ext>
                  </a:extLst>
                </a:gridCol>
                <a:gridCol w="1145894">
                  <a:extLst>
                    <a:ext uri="{9D8B030D-6E8A-4147-A177-3AD203B41FA5}">
                      <a16:colId xmlns:a16="http://schemas.microsoft.com/office/drawing/2014/main" val="20003"/>
                    </a:ext>
                  </a:extLst>
                </a:gridCol>
                <a:gridCol w="1088020">
                  <a:extLst>
                    <a:ext uri="{9D8B030D-6E8A-4147-A177-3AD203B41FA5}">
                      <a16:colId xmlns:a16="http://schemas.microsoft.com/office/drawing/2014/main" val="20004"/>
                    </a:ext>
                  </a:extLst>
                </a:gridCol>
                <a:gridCol w="1169043">
                  <a:extLst>
                    <a:ext uri="{9D8B030D-6E8A-4147-A177-3AD203B41FA5}">
                      <a16:colId xmlns:a16="http://schemas.microsoft.com/office/drawing/2014/main" val="20005"/>
                    </a:ext>
                  </a:extLst>
                </a:gridCol>
                <a:gridCol w="995423">
                  <a:extLst>
                    <a:ext uri="{9D8B030D-6E8A-4147-A177-3AD203B41FA5}">
                      <a16:colId xmlns:a16="http://schemas.microsoft.com/office/drawing/2014/main" val="20006"/>
                    </a:ext>
                  </a:extLst>
                </a:gridCol>
                <a:gridCol w="983848">
                  <a:extLst>
                    <a:ext uri="{9D8B030D-6E8A-4147-A177-3AD203B41FA5}">
                      <a16:colId xmlns:a16="http://schemas.microsoft.com/office/drawing/2014/main" val="3479055500"/>
                    </a:ext>
                  </a:extLst>
                </a:gridCol>
                <a:gridCol w="2662177">
                  <a:extLst>
                    <a:ext uri="{9D8B030D-6E8A-4147-A177-3AD203B41FA5}">
                      <a16:colId xmlns:a16="http://schemas.microsoft.com/office/drawing/2014/main" val="26838516"/>
                    </a:ext>
                  </a:extLst>
                </a:gridCol>
              </a:tblGrid>
              <a:tr h="907862">
                <a:tc>
                  <a:txBody>
                    <a:bodyPr/>
                    <a:lstStyle/>
                    <a:p>
                      <a:pPr marL="0" lvl="0" indent="0" algn="l" rtl="0">
                        <a:spcBef>
                          <a:spcPts val="0"/>
                        </a:spcBef>
                        <a:spcAft>
                          <a:spcPts val="0"/>
                        </a:spcAft>
                        <a:buNone/>
                      </a:pPr>
                      <a:r>
                        <a:rPr lang="lt" sz="2000" b="1" dirty="0">
                          <a:latin typeface="+mj-lt"/>
                        </a:rPr>
                        <a:t>Nominative</a:t>
                      </a:r>
                      <a:r>
                        <a:rPr lang="lt" sz="2000" dirty="0">
                          <a:latin typeface="+mj-lt"/>
                        </a:rPr>
                        <a:t> </a:t>
                      </a:r>
                      <a:r>
                        <a:rPr lang="lt" sz="2000" b="1" dirty="0">
                          <a:latin typeface="+mj-lt"/>
                        </a:rPr>
                        <a:t>(kas?)</a:t>
                      </a:r>
                      <a:endParaRPr sz="2000" b="1" dirty="0">
                        <a:latin typeface="+mj-lt"/>
                      </a:endParaRPr>
                    </a:p>
                  </a:txBody>
                  <a:tcPr marL="121900" marR="121900" marT="121900" marB="121900"/>
                </a:tc>
                <a:tc>
                  <a:txBody>
                    <a:bodyPr/>
                    <a:lstStyle/>
                    <a:p>
                      <a:pPr marL="0" lvl="0" indent="0" algn="l" rtl="0">
                        <a:spcBef>
                          <a:spcPts val="0"/>
                        </a:spcBef>
                        <a:spcAft>
                          <a:spcPts val="0"/>
                        </a:spcAft>
                        <a:buNone/>
                      </a:pPr>
                      <a:r>
                        <a:rPr lang="lt" sz="2000" dirty="0">
                          <a:latin typeface="+mj-lt"/>
                        </a:rPr>
                        <a:t>-as</a:t>
                      </a:r>
                      <a:endParaRPr sz="2000" dirty="0">
                        <a:latin typeface="+mj-lt"/>
                      </a:endParaRPr>
                    </a:p>
                    <a:p>
                      <a:pPr marL="0" lvl="0" indent="0" algn="l" rtl="0">
                        <a:spcBef>
                          <a:spcPts val="0"/>
                        </a:spcBef>
                        <a:spcAft>
                          <a:spcPts val="0"/>
                        </a:spcAft>
                        <a:buNone/>
                      </a:pPr>
                      <a:r>
                        <a:rPr lang="lt" sz="2000" b="0" dirty="0">
                          <a:solidFill>
                            <a:schemeClr val="tx1"/>
                          </a:solidFill>
                          <a:latin typeface="+mj-lt"/>
                        </a:rPr>
                        <a:t>Vyr</a:t>
                      </a:r>
                      <a:r>
                        <a:rPr lang="lt" sz="2000" dirty="0">
                          <a:solidFill>
                            <a:srgbClr val="980000"/>
                          </a:solidFill>
                          <a:latin typeface="+mj-lt"/>
                        </a:rPr>
                        <a:t>as</a:t>
                      </a:r>
                      <a:endParaRPr sz="2000" dirty="0">
                        <a:solidFill>
                          <a:srgbClr val="980000"/>
                        </a:solidFill>
                        <a:latin typeface="+mj-lt"/>
                      </a:endParaRPr>
                    </a:p>
                  </a:txBody>
                  <a:tcPr marL="121900" marR="121900" marT="121900" marB="121900"/>
                </a:tc>
                <a:tc>
                  <a:txBody>
                    <a:bodyPr/>
                    <a:lstStyle/>
                    <a:p>
                      <a:pPr marL="0" lvl="0" indent="0" algn="l" rtl="0">
                        <a:spcBef>
                          <a:spcPts val="0"/>
                        </a:spcBef>
                        <a:spcAft>
                          <a:spcPts val="0"/>
                        </a:spcAft>
                        <a:buNone/>
                      </a:pPr>
                      <a:r>
                        <a:rPr lang="lt" sz="2000" dirty="0">
                          <a:latin typeface="+mj-lt"/>
                        </a:rPr>
                        <a:t>-is</a:t>
                      </a:r>
                      <a:endParaRPr sz="2000" dirty="0">
                        <a:latin typeface="+mj-lt"/>
                      </a:endParaRPr>
                    </a:p>
                    <a:p>
                      <a:pPr marL="0" lvl="0" indent="0" algn="l" rtl="0">
                        <a:spcBef>
                          <a:spcPts val="0"/>
                        </a:spcBef>
                        <a:spcAft>
                          <a:spcPts val="0"/>
                        </a:spcAft>
                        <a:buNone/>
                      </a:pPr>
                      <a:r>
                        <a:rPr lang="lt" sz="2000" dirty="0">
                          <a:solidFill>
                            <a:schemeClr val="tx1"/>
                          </a:solidFill>
                          <a:latin typeface="+mj-lt"/>
                        </a:rPr>
                        <a:t>Mėnes</a:t>
                      </a:r>
                      <a:r>
                        <a:rPr lang="lt" sz="2000" dirty="0">
                          <a:solidFill>
                            <a:srgbClr val="980000"/>
                          </a:solidFill>
                          <a:latin typeface="+mj-lt"/>
                        </a:rPr>
                        <a:t>is</a:t>
                      </a:r>
                      <a:endParaRPr sz="2000" dirty="0">
                        <a:solidFill>
                          <a:srgbClr val="980000"/>
                        </a:solidFill>
                        <a:latin typeface="+mj-lt"/>
                      </a:endParaRPr>
                    </a:p>
                  </a:txBody>
                  <a:tcPr marL="121900" marR="121900" marT="121900" marB="121900"/>
                </a:tc>
                <a:tc>
                  <a:txBody>
                    <a:bodyPr/>
                    <a:lstStyle/>
                    <a:p>
                      <a:pPr marL="0" lvl="0" indent="0" algn="l" rtl="0">
                        <a:spcBef>
                          <a:spcPts val="0"/>
                        </a:spcBef>
                        <a:spcAft>
                          <a:spcPts val="0"/>
                        </a:spcAft>
                        <a:buNone/>
                      </a:pPr>
                      <a:r>
                        <a:rPr lang="lt" sz="2000" dirty="0">
                          <a:latin typeface="+mj-lt"/>
                        </a:rPr>
                        <a:t>-ys</a:t>
                      </a:r>
                      <a:endParaRPr sz="2000" dirty="0">
                        <a:latin typeface="+mj-lt"/>
                      </a:endParaRPr>
                    </a:p>
                    <a:p>
                      <a:pPr marL="0" lvl="0" indent="0" algn="l" rtl="0">
                        <a:spcBef>
                          <a:spcPts val="0"/>
                        </a:spcBef>
                        <a:spcAft>
                          <a:spcPts val="0"/>
                        </a:spcAft>
                        <a:buNone/>
                      </a:pPr>
                      <a:r>
                        <a:rPr lang="lt" sz="2000" dirty="0">
                          <a:latin typeface="+mj-lt"/>
                        </a:rPr>
                        <a:t>Kepsn</a:t>
                      </a:r>
                      <a:r>
                        <a:rPr lang="lt" sz="2000" dirty="0">
                          <a:solidFill>
                            <a:srgbClr val="980000"/>
                          </a:solidFill>
                          <a:latin typeface="+mj-lt"/>
                        </a:rPr>
                        <a:t>ys</a:t>
                      </a:r>
                      <a:endParaRPr sz="2000" dirty="0">
                        <a:solidFill>
                          <a:srgbClr val="980000"/>
                        </a:solidFill>
                        <a:latin typeface="+mj-lt"/>
                      </a:endParaRPr>
                    </a:p>
                  </a:txBody>
                  <a:tcPr marL="121900" marR="121900" marT="121900" marB="121900"/>
                </a:tc>
                <a:tc>
                  <a:txBody>
                    <a:bodyPr/>
                    <a:lstStyle/>
                    <a:p>
                      <a:pPr marL="0" lvl="0" indent="0" algn="l" rtl="0">
                        <a:spcBef>
                          <a:spcPts val="0"/>
                        </a:spcBef>
                        <a:spcAft>
                          <a:spcPts val="0"/>
                        </a:spcAft>
                        <a:buNone/>
                      </a:pPr>
                      <a:r>
                        <a:rPr lang="lt" sz="2000" dirty="0">
                          <a:latin typeface="+mj-lt"/>
                        </a:rPr>
                        <a:t>-us</a:t>
                      </a:r>
                      <a:endParaRPr sz="2000" dirty="0">
                        <a:latin typeface="+mj-lt"/>
                      </a:endParaRPr>
                    </a:p>
                    <a:p>
                      <a:pPr marL="0" lvl="0" indent="0" algn="l" rtl="0">
                        <a:spcBef>
                          <a:spcPts val="0"/>
                        </a:spcBef>
                        <a:spcAft>
                          <a:spcPts val="0"/>
                        </a:spcAft>
                        <a:buNone/>
                      </a:pPr>
                      <a:r>
                        <a:rPr lang="lt" sz="2000" dirty="0">
                          <a:latin typeface="+mj-lt"/>
                        </a:rPr>
                        <a:t>Med</a:t>
                      </a:r>
                      <a:r>
                        <a:rPr lang="lt" sz="2000" dirty="0">
                          <a:solidFill>
                            <a:srgbClr val="980000"/>
                          </a:solidFill>
                          <a:latin typeface="+mj-lt"/>
                        </a:rPr>
                        <a:t>us</a:t>
                      </a:r>
                      <a:endParaRPr sz="2000" dirty="0">
                        <a:solidFill>
                          <a:srgbClr val="980000"/>
                        </a:solidFill>
                        <a:latin typeface="+mj-lt"/>
                      </a:endParaRPr>
                    </a:p>
                  </a:txBody>
                  <a:tcPr marL="121900" marR="121900" marT="121900" marB="121900"/>
                </a:tc>
                <a:tc>
                  <a:txBody>
                    <a:bodyPr/>
                    <a:lstStyle/>
                    <a:p>
                      <a:pPr marL="0" lvl="0" indent="0" algn="l" rtl="0">
                        <a:spcBef>
                          <a:spcPts val="0"/>
                        </a:spcBef>
                        <a:spcAft>
                          <a:spcPts val="0"/>
                        </a:spcAft>
                        <a:buNone/>
                      </a:pPr>
                      <a:r>
                        <a:rPr lang="lt" sz="2000" dirty="0">
                          <a:latin typeface="+mj-lt"/>
                        </a:rPr>
                        <a:t>-a</a:t>
                      </a:r>
                      <a:endParaRPr lang="en-US" sz="2000" dirty="0">
                        <a:solidFill>
                          <a:srgbClr val="980000"/>
                        </a:solidFill>
                        <a:latin typeface="+mj-lt"/>
                      </a:endParaRPr>
                    </a:p>
                    <a:p>
                      <a:pPr marL="0" lvl="0" indent="0" algn="l">
                        <a:spcBef>
                          <a:spcPts val="0"/>
                        </a:spcBef>
                        <a:spcAft>
                          <a:spcPts val="0"/>
                        </a:spcAft>
                        <a:buNone/>
                      </a:pPr>
                      <a:r>
                        <a:rPr lang="lt" sz="2000" dirty="0">
                          <a:solidFill>
                            <a:schemeClr val="tx1"/>
                          </a:solidFill>
                          <a:latin typeface="+mj-lt"/>
                        </a:rPr>
                        <a:t>Valand</a:t>
                      </a:r>
                      <a:r>
                        <a:rPr lang="lt" sz="2000" dirty="0">
                          <a:solidFill>
                            <a:srgbClr val="980000"/>
                          </a:solidFill>
                          <a:latin typeface="+mj-lt"/>
                        </a:rPr>
                        <a:t>a</a:t>
                      </a:r>
                      <a:endParaRPr lang="en-US" sz="2000" dirty="0">
                        <a:solidFill>
                          <a:srgbClr val="980000"/>
                        </a:solidFill>
                        <a:latin typeface="+mj-lt"/>
                      </a:endParaRPr>
                    </a:p>
                  </a:txBody>
                  <a:tcPr marL="121900" marR="121900" marT="121900" marB="121900"/>
                </a:tc>
                <a:tc>
                  <a:txBody>
                    <a:bodyPr/>
                    <a:lstStyle/>
                    <a:p>
                      <a:pPr marL="0" lvl="0" indent="0" algn="l" rtl="0">
                        <a:spcBef>
                          <a:spcPts val="0"/>
                        </a:spcBef>
                        <a:spcAft>
                          <a:spcPts val="0"/>
                        </a:spcAft>
                        <a:buNone/>
                      </a:pPr>
                      <a:r>
                        <a:rPr lang="lt" sz="2000" dirty="0">
                          <a:latin typeface="+mj-lt"/>
                        </a:rPr>
                        <a:t>-ė</a:t>
                      </a:r>
                      <a:endParaRPr sz="2000" dirty="0">
                        <a:latin typeface="+mj-lt"/>
                      </a:endParaRPr>
                    </a:p>
                    <a:p>
                      <a:pPr marL="0" lvl="0" indent="0" algn="l" rtl="0">
                        <a:spcBef>
                          <a:spcPts val="0"/>
                        </a:spcBef>
                        <a:spcAft>
                          <a:spcPts val="0"/>
                        </a:spcAft>
                        <a:buNone/>
                      </a:pPr>
                      <a:r>
                        <a:rPr lang="lt" sz="2000" dirty="0">
                          <a:solidFill>
                            <a:schemeClr val="tx1"/>
                          </a:solidFill>
                          <a:latin typeface="+mj-lt"/>
                        </a:rPr>
                        <a:t>Savait</a:t>
                      </a:r>
                      <a:r>
                        <a:rPr lang="lt" sz="2000" dirty="0">
                          <a:solidFill>
                            <a:srgbClr val="980000"/>
                          </a:solidFill>
                          <a:latin typeface="+mj-lt"/>
                        </a:rPr>
                        <a:t>ė</a:t>
                      </a:r>
                      <a:endParaRPr sz="2000" dirty="0">
                        <a:solidFill>
                          <a:srgbClr val="980000"/>
                        </a:solidFill>
                        <a:latin typeface="+mj-lt"/>
                      </a:endParaRPr>
                    </a:p>
                  </a:txBody>
                  <a:tcPr marL="121900" marR="121900" marT="121900" marB="121900"/>
                </a:tc>
                <a:tc>
                  <a:txBody>
                    <a:bodyPr/>
                    <a:lstStyle/>
                    <a:p>
                      <a:pPr marL="0" lvl="0" indent="0" algn="l">
                        <a:spcBef>
                          <a:spcPts val="0"/>
                        </a:spcBef>
                        <a:spcAft>
                          <a:spcPts val="0"/>
                        </a:spcAft>
                        <a:buNone/>
                      </a:pPr>
                      <a:r>
                        <a:rPr lang="lt" sz="2000" dirty="0">
                          <a:solidFill>
                            <a:schemeClr val="tx1"/>
                          </a:solidFill>
                          <a:latin typeface="+mj-lt"/>
                        </a:rPr>
                        <a:t>-</a:t>
                      </a:r>
                      <a:r>
                        <a:rPr lang="lt" sz="2000" dirty="0" err="1">
                          <a:solidFill>
                            <a:schemeClr val="tx1"/>
                          </a:solidFill>
                          <a:latin typeface="+mj-lt"/>
                        </a:rPr>
                        <a:t>is</a:t>
                      </a:r>
                      <a:r>
                        <a:rPr lang="lt" sz="2000" dirty="0">
                          <a:solidFill>
                            <a:schemeClr val="tx1"/>
                          </a:solidFill>
                          <a:latin typeface="+mj-lt"/>
                        </a:rPr>
                        <a:t> (f)</a:t>
                      </a:r>
                      <a:endParaRPr lang="lt" sz="2000" dirty="0" err="1">
                        <a:solidFill>
                          <a:schemeClr val="tx1"/>
                        </a:solidFill>
                        <a:latin typeface="+mj-lt"/>
                      </a:endParaRPr>
                    </a:p>
                    <a:p>
                      <a:pPr marL="0" lvl="0" indent="0" algn="l">
                        <a:spcBef>
                          <a:spcPts val="0"/>
                        </a:spcBef>
                        <a:spcAft>
                          <a:spcPts val="0"/>
                        </a:spcAft>
                        <a:buNone/>
                      </a:pPr>
                      <a:r>
                        <a:rPr lang="lt" sz="2000" dirty="0">
                          <a:solidFill>
                            <a:schemeClr val="tx1"/>
                          </a:solidFill>
                          <a:latin typeface="+mj-lt"/>
                        </a:rPr>
                        <a:t>Žuv</a:t>
                      </a:r>
                      <a:r>
                        <a:rPr lang="lt" sz="2000" dirty="0">
                          <a:solidFill>
                            <a:srgbClr val="C00000"/>
                          </a:solidFill>
                          <a:latin typeface="+mj-lt"/>
                        </a:rPr>
                        <a:t>is</a:t>
                      </a:r>
                    </a:p>
                  </a:txBody>
                  <a:tcPr marL="121900" marR="121900" marT="121900" marB="121900"/>
                </a:tc>
                <a:tc>
                  <a:txBody>
                    <a:bodyPr/>
                    <a:lstStyle/>
                    <a:p>
                      <a:pPr marL="0" lvl="0" indent="0" algn="l">
                        <a:spcBef>
                          <a:spcPts val="0"/>
                        </a:spcBef>
                        <a:spcAft>
                          <a:spcPts val="0"/>
                        </a:spcAft>
                        <a:buNone/>
                      </a:pPr>
                      <a:r>
                        <a:rPr lang="lt" sz="1800" dirty="0">
                          <a:solidFill>
                            <a:srgbClr val="980000"/>
                          </a:solidFill>
                          <a:latin typeface="+mj-lt"/>
                        </a:rPr>
                        <a:t>-uo, -ė</a:t>
                      </a:r>
                    </a:p>
                    <a:p>
                      <a:pPr marL="0" lvl="0" indent="0" algn="l">
                        <a:spcBef>
                          <a:spcPts val="0"/>
                        </a:spcBef>
                        <a:spcAft>
                          <a:spcPts val="0"/>
                        </a:spcAft>
                        <a:buNone/>
                      </a:pPr>
                      <a:r>
                        <a:rPr lang="lt" sz="1800" dirty="0">
                          <a:solidFill>
                            <a:srgbClr val="980000"/>
                          </a:solidFill>
                          <a:latin typeface="+mj-lt"/>
                        </a:rPr>
                        <a:t>sesuo, duktė, šuo</a:t>
                      </a:r>
                    </a:p>
                  </a:txBody>
                  <a:tcPr marL="121900" marR="121900" marT="121900" marB="121900"/>
                </a:tc>
                <a:extLst>
                  <a:ext uri="{0D108BD9-81ED-4DB2-BD59-A6C34878D82A}">
                    <a16:rowId xmlns:a16="http://schemas.microsoft.com/office/drawing/2014/main" val="10000"/>
                  </a:ext>
                </a:extLst>
              </a:tr>
              <a:tr h="945947">
                <a:tc>
                  <a:txBody>
                    <a:bodyPr/>
                    <a:lstStyle/>
                    <a:p>
                      <a:pPr marL="0" lvl="0" indent="0" algn="l">
                        <a:spcBef>
                          <a:spcPts val="0"/>
                        </a:spcBef>
                        <a:spcAft>
                          <a:spcPts val="0"/>
                        </a:spcAft>
                        <a:buNone/>
                      </a:pPr>
                      <a:r>
                        <a:rPr lang="lt" sz="2000" b="1" dirty="0">
                          <a:latin typeface="+mj-lt"/>
                        </a:rPr>
                        <a:t>Dative</a:t>
                      </a:r>
                      <a:br>
                        <a:rPr lang="lt" sz="2000" b="1" dirty="0">
                          <a:latin typeface="+mj-lt"/>
                        </a:rPr>
                      </a:br>
                      <a:r>
                        <a:rPr lang="lt" sz="2000" b="1" dirty="0">
                          <a:latin typeface="+mj-lt"/>
                        </a:rPr>
                        <a:t>(kam?)</a:t>
                      </a:r>
                      <a:endParaRPr sz="2000" b="1" dirty="0">
                        <a:latin typeface="+mj-lt"/>
                      </a:endParaRPr>
                    </a:p>
                  </a:txBody>
                  <a:tcPr marL="121900" marR="121900" marT="121900" marB="121900"/>
                </a:tc>
                <a:tc>
                  <a:txBody>
                    <a:bodyPr/>
                    <a:lstStyle/>
                    <a:p>
                      <a:pPr marL="0" lvl="0" indent="0" algn="l" rtl="0">
                        <a:spcBef>
                          <a:spcPts val="0"/>
                        </a:spcBef>
                        <a:spcAft>
                          <a:spcPts val="0"/>
                        </a:spcAft>
                        <a:buNone/>
                      </a:pPr>
                      <a:r>
                        <a:rPr lang="lt" sz="2000" dirty="0">
                          <a:highlight>
                            <a:srgbClr val="FFFF00"/>
                          </a:highlight>
                          <a:latin typeface="+mj-lt"/>
                        </a:rPr>
                        <a:t>-ui</a:t>
                      </a:r>
                      <a:endParaRPr sz="2000" dirty="0">
                        <a:highlight>
                          <a:srgbClr val="FFFF00"/>
                        </a:highlight>
                        <a:latin typeface="+mj-lt"/>
                      </a:endParaRPr>
                    </a:p>
                    <a:p>
                      <a:pPr marL="0" lvl="0" indent="0" algn="l" rtl="0">
                        <a:spcBef>
                          <a:spcPts val="0"/>
                        </a:spcBef>
                        <a:spcAft>
                          <a:spcPts val="0"/>
                        </a:spcAft>
                        <a:buNone/>
                      </a:pPr>
                      <a:r>
                        <a:rPr lang="lt" sz="2000" dirty="0">
                          <a:latin typeface="+mj-lt"/>
                        </a:rPr>
                        <a:t>Vyr</a:t>
                      </a:r>
                      <a:r>
                        <a:rPr lang="lt" sz="2000" dirty="0">
                          <a:solidFill>
                            <a:srgbClr val="C00000"/>
                          </a:solidFill>
                          <a:latin typeface="+mj-lt"/>
                        </a:rPr>
                        <a:t>ui</a:t>
                      </a:r>
                    </a:p>
                  </a:txBody>
                  <a:tcPr marL="121900" marR="121900" marT="121900" marB="121900"/>
                </a:tc>
                <a:tc>
                  <a:txBody>
                    <a:bodyPr/>
                    <a:lstStyle/>
                    <a:p>
                      <a:pPr marL="0" lvl="0" indent="0" algn="l" rtl="0">
                        <a:spcBef>
                          <a:spcPts val="0"/>
                        </a:spcBef>
                        <a:spcAft>
                          <a:spcPts val="0"/>
                        </a:spcAft>
                        <a:buNone/>
                      </a:pPr>
                      <a:r>
                        <a:rPr lang="lt" sz="2000" dirty="0">
                          <a:highlight>
                            <a:srgbClr val="FFFF00"/>
                          </a:highlight>
                          <a:latin typeface="+mj-lt"/>
                        </a:rPr>
                        <a:t>-iui</a:t>
                      </a:r>
                    </a:p>
                    <a:p>
                      <a:pPr marL="0" lvl="0" indent="0" algn="l" rtl="0">
                        <a:spcBef>
                          <a:spcPts val="0"/>
                        </a:spcBef>
                        <a:spcAft>
                          <a:spcPts val="0"/>
                        </a:spcAft>
                        <a:buNone/>
                      </a:pPr>
                      <a:r>
                        <a:rPr lang="lt" sz="2000" dirty="0">
                          <a:solidFill>
                            <a:schemeClr val="tx1"/>
                          </a:solidFill>
                          <a:latin typeface="+mj-lt"/>
                        </a:rPr>
                        <a:t>Mėnes</a:t>
                      </a:r>
                      <a:r>
                        <a:rPr lang="lt" sz="2000" dirty="0">
                          <a:solidFill>
                            <a:srgbClr val="C00000"/>
                          </a:solidFill>
                          <a:latin typeface="+mj-lt"/>
                        </a:rPr>
                        <a:t>iui</a:t>
                      </a:r>
                    </a:p>
                  </a:txBody>
                  <a:tcPr marL="121900" marR="121900" marT="121900" marB="121900"/>
                </a:tc>
                <a:tc>
                  <a:txBody>
                    <a:bodyPr/>
                    <a:lstStyle/>
                    <a:p>
                      <a:pPr marL="0" lvl="0" indent="0" algn="l" rtl="0">
                        <a:spcBef>
                          <a:spcPts val="0"/>
                        </a:spcBef>
                        <a:spcAft>
                          <a:spcPts val="0"/>
                        </a:spcAft>
                        <a:buNone/>
                      </a:pPr>
                      <a:r>
                        <a:rPr lang="lt" sz="2000" dirty="0">
                          <a:highlight>
                            <a:srgbClr val="FFFF00"/>
                          </a:highlight>
                          <a:latin typeface="+mj-lt"/>
                        </a:rPr>
                        <a:t>-iui</a:t>
                      </a:r>
                    </a:p>
                    <a:p>
                      <a:pPr marL="0" lvl="0" indent="0" algn="l" rtl="0">
                        <a:spcBef>
                          <a:spcPts val="0"/>
                        </a:spcBef>
                        <a:spcAft>
                          <a:spcPts val="0"/>
                        </a:spcAft>
                        <a:buNone/>
                      </a:pPr>
                      <a:r>
                        <a:rPr lang="lt" sz="2000" dirty="0">
                          <a:latin typeface="+mj-lt"/>
                        </a:rPr>
                        <a:t>Kepsn</a:t>
                      </a:r>
                      <a:r>
                        <a:rPr lang="lt" sz="2000" dirty="0">
                          <a:solidFill>
                            <a:srgbClr val="C00000"/>
                          </a:solidFill>
                          <a:latin typeface="+mj-lt"/>
                        </a:rPr>
                        <a:t>iui</a:t>
                      </a:r>
                    </a:p>
                  </a:txBody>
                  <a:tcPr marL="121900" marR="121900" marT="121900" marB="121900"/>
                </a:tc>
                <a:tc>
                  <a:txBody>
                    <a:bodyPr/>
                    <a:lstStyle/>
                    <a:p>
                      <a:pPr marL="0" lvl="0" indent="0" algn="l" rtl="0">
                        <a:spcBef>
                          <a:spcPts val="0"/>
                        </a:spcBef>
                        <a:spcAft>
                          <a:spcPts val="0"/>
                        </a:spcAft>
                        <a:buNone/>
                      </a:pPr>
                      <a:r>
                        <a:rPr lang="lt" sz="2000" dirty="0">
                          <a:highlight>
                            <a:srgbClr val="FFFF00"/>
                          </a:highlight>
                          <a:latin typeface="+mj-lt"/>
                        </a:rPr>
                        <a:t>-ui</a:t>
                      </a:r>
                      <a:endParaRPr sz="2000" dirty="0" err="1">
                        <a:highlight>
                          <a:srgbClr val="FFFF00"/>
                        </a:highlight>
                        <a:latin typeface="+mj-lt"/>
                      </a:endParaRPr>
                    </a:p>
                    <a:p>
                      <a:pPr marL="0" lvl="0" indent="0" algn="l" rtl="0">
                        <a:spcBef>
                          <a:spcPts val="0"/>
                        </a:spcBef>
                        <a:spcAft>
                          <a:spcPts val="0"/>
                        </a:spcAft>
                        <a:buNone/>
                      </a:pPr>
                      <a:r>
                        <a:rPr lang="lt" sz="2000" dirty="0">
                          <a:latin typeface="+mj-lt"/>
                        </a:rPr>
                        <a:t>Med</a:t>
                      </a:r>
                      <a:r>
                        <a:rPr lang="lt" sz="2000" dirty="0">
                          <a:solidFill>
                            <a:srgbClr val="980000"/>
                          </a:solidFill>
                          <a:latin typeface="+mj-lt"/>
                        </a:rPr>
                        <a:t>ui</a:t>
                      </a:r>
                      <a:endParaRPr sz="2000" dirty="0">
                        <a:solidFill>
                          <a:srgbClr val="980000"/>
                        </a:solidFill>
                        <a:latin typeface="+mj-lt"/>
                      </a:endParaRPr>
                    </a:p>
                  </a:txBody>
                  <a:tcPr marL="121900" marR="121900" marT="121900" marB="121900"/>
                </a:tc>
                <a:tc>
                  <a:txBody>
                    <a:bodyPr/>
                    <a:lstStyle/>
                    <a:p>
                      <a:pPr marL="0" lvl="0" indent="0" algn="l" rtl="0">
                        <a:spcBef>
                          <a:spcPts val="0"/>
                        </a:spcBef>
                        <a:spcAft>
                          <a:spcPts val="0"/>
                        </a:spcAft>
                        <a:buNone/>
                      </a:pPr>
                      <a:r>
                        <a:rPr lang="lt" sz="2000" dirty="0">
                          <a:highlight>
                            <a:srgbClr val="FFFF00"/>
                          </a:highlight>
                          <a:latin typeface="+mj-lt"/>
                        </a:rPr>
                        <a:t>-ai</a:t>
                      </a:r>
                      <a:endParaRPr sz="2000" dirty="0">
                        <a:highlight>
                          <a:srgbClr val="FFFF00"/>
                        </a:highlight>
                        <a:latin typeface="+mj-lt"/>
                      </a:endParaRPr>
                    </a:p>
                    <a:p>
                      <a:pPr marL="0" lvl="0" indent="0" algn="l" rtl="0">
                        <a:spcBef>
                          <a:spcPts val="0"/>
                        </a:spcBef>
                        <a:spcAft>
                          <a:spcPts val="0"/>
                        </a:spcAft>
                        <a:buNone/>
                      </a:pPr>
                      <a:r>
                        <a:rPr lang="lt" sz="2000" dirty="0">
                          <a:solidFill>
                            <a:schemeClr val="tx1"/>
                          </a:solidFill>
                          <a:latin typeface="+mj-lt"/>
                        </a:rPr>
                        <a:t>Valand</a:t>
                      </a:r>
                      <a:r>
                        <a:rPr lang="lt" sz="2000" dirty="0">
                          <a:solidFill>
                            <a:srgbClr val="C00000"/>
                          </a:solidFill>
                          <a:latin typeface="+mj-lt"/>
                        </a:rPr>
                        <a:t>ai</a:t>
                      </a:r>
                    </a:p>
                  </a:txBody>
                  <a:tcPr marL="121900" marR="121900" marT="121900" marB="121900"/>
                </a:tc>
                <a:tc>
                  <a:txBody>
                    <a:bodyPr/>
                    <a:lstStyle/>
                    <a:p>
                      <a:pPr marL="0" lvl="0" indent="0" algn="l" rtl="0">
                        <a:spcBef>
                          <a:spcPts val="0"/>
                        </a:spcBef>
                        <a:spcAft>
                          <a:spcPts val="0"/>
                        </a:spcAft>
                        <a:buNone/>
                      </a:pPr>
                      <a:r>
                        <a:rPr lang="lt" sz="2000" dirty="0">
                          <a:highlight>
                            <a:srgbClr val="FFFF00"/>
                          </a:highlight>
                          <a:latin typeface="+mj-lt"/>
                        </a:rPr>
                        <a:t>-ei</a:t>
                      </a:r>
                    </a:p>
                    <a:p>
                      <a:pPr marL="0" lvl="0" indent="0" algn="l" rtl="0">
                        <a:spcBef>
                          <a:spcPts val="0"/>
                        </a:spcBef>
                        <a:spcAft>
                          <a:spcPts val="0"/>
                        </a:spcAft>
                        <a:buNone/>
                      </a:pPr>
                      <a:r>
                        <a:rPr lang="lt" sz="2000" dirty="0">
                          <a:solidFill>
                            <a:schemeClr val="tx1"/>
                          </a:solidFill>
                          <a:latin typeface="+mj-lt"/>
                        </a:rPr>
                        <a:t>Savat</a:t>
                      </a:r>
                      <a:r>
                        <a:rPr lang="lt" sz="2000" dirty="0">
                          <a:solidFill>
                            <a:srgbClr val="980000"/>
                          </a:solidFill>
                          <a:latin typeface="+mj-lt"/>
                        </a:rPr>
                        <a:t>ei</a:t>
                      </a:r>
                    </a:p>
                  </a:txBody>
                  <a:tcPr marL="121900" marR="121900" marT="121900" marB="121900"/>
                </a:tc>
                <a:tc>
                  <a:txBody>
                    <a:bodyPr/>
                    <a:lstStyle/>
                    <a:p>
                      <a:pPr marL="0" lvl="0" indent="0" algn="l">
                        <a:spcBef>
                          <a:spcPts val="0"/>
                        </a:spcBef>
                        <a:spcAft>
                          <a:spcPts val="0"/>
                        </a:spcAft>
                        <a:buNone/>
                      </a:pPr>
                      <a:r>
                        <a:rPr lang="lt" sz="2000" dirty="0">
                          <a:solidFill>
                            <a:schemeClr val="tx1"/>
                          </a:solidFill>
                          <a:highlight>
                            <a:srgbClr val="FFFF00"/>
                          </a:highlight>
                          <a:latin typeface="+mj-lt"/>
                        </a:rPr>
                        <a:t>-iai</a:t>
                      </a:r>
                    </a:p>
                    <a:p>
                      <a:pPr marL="0" lvl="0" indent="0" algn="l">
                        <a:spcBef>
                          <a:spcPts val="0"/>
                        </a:spcBef>
                        <a:spcAft>
                          <a:spcPts val="0"/>
                        </a:spcAft>
                        <a:buNone/>
                      </a:pPr>
                      <a:r>
                        <a:rPr lang="lt" sz="2000" dirty="0">
                          <a:solidFill>
                            <a:schemeClr val="tx1"/>
                          </a:solidFill>
                          <a:latin typeface="+mj-lt"/>
                        </a:rPr>
                        <a:t>Žuv</a:t>
                      </a:r>
                      <a:r>
                        <a:rPr lang="lt" sz="2000" dirty="0">
                          <a:solidFill>
                            <a:srgbClr val="C00000"/>
                          </a:solidFill>
                          <a:latin typeface="+mj-lt"/>
                        </a:rPr>
                        <a:t>iai</a:t>
                      </a:r>
                      <a:endParaRPr lang="lt" sz="2000" dirty="0">
                        <a:solidFill>
                          <a:srgbClr val="C00000"/>
                        </a:solidFill>
                        <a:highlight>
                          <a:srgbClr val="FFFF00"/>
                        </a:highlight>
                        <a:latin typeface="+mj-lt"/>
                      </a:endParaRPr>
                    </a:p>
                  </a:txBody>
                  <a:tcPr marL="121900" marR="121900" marT="121900" marB="121900"/>
                </a:tc>
                <a:tc>
                  <a:txBody>
                    <a:bodyPr/>
                    <a:lstStyle/>
                    <a:p>
                      <a:pPr marL="0" lvl="0" indent="0" algn="l">
                        <a:spcBef>
                          <a:spcPts val="0"/>
                        </a:spcBef>
                        <a:spcAft>
                          <a:spcPts val="0"/>
                        </a:spcAft>
                        <a:buNone/>
                      </a:pPr>
                      <a:r>
                        <a:rPr lang="lt" sz="1800" dirty="0">
                          <a:solidFill>
                            <a:srgbClr val="980000"/>
                          </a:solidFill>
                          <a:latin typeface="+mj-lt"/>
                        </a:rPr>
                        <a:t>-iai, -iui</a:t>
                      </a:r>
                    </a:p>
                    <a:p>
                      <a:pPr marL="0" lvl="0" indent="0" algn="l">
                        <a:spcBef>
                          <a:spcPts val="0"/>
                        </a:spcBef>
                        <a:spcAft>
                          <a:spcPts val="0"/>
                        </a:spcAft>
                        <a:buNone/>
                      </a:pPr>
                      <a:r>
                        <a:rPr lang="en-GB" sz="1800" dirty="0">
                          <a:solidFill>
                            <a:srgbClr val="980000"/>
                          </a:solidFill>
                          <a:latin typeface="+mj-lt"/>
                        </a:rPr>
                        <a:t>S</a:t>
                      </a:r>
                      <a:r>
                        <a:rPr lang="lt" sz="1800" dirty="0">
                          <a:solidFill>
                            <a:srgbClr val="980000"/>
                          </a:solidFill>
                          <a:latin typeface="+mj-lt"/>
                        </a:rPr>
                        <a:t>eseriai, dukteriai, šuniui</a:t>
                      </a:r>
                    </a:p>
                  </a:txBody>
                  <a:tcPr marL="121900" marR="121900" marT="121900" marB="12190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8151022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5" name="Google Shape;105;p22"/>
          <p:cNvSpPr txBox="1">
            <a:spLocks noGrp="1"/>
          </p:cNvSpPr>
          <p:nvPr>
            <p:ph type="body" idx="1"/>
          </p:nvPr>
        </p:nvSpPr>
        <p:spPr>
          <a:xfrm>
            <a:off x="312279" y="3948868"/>
            <a:ext cx="11511348" cy="2208863"/>
          </a:xfrm>
          <a:prstGeom prst="rect">
            <a:avLst/>
          </a:prstGeom>
        </p:spPr>
        <p:txBody>
          <a:bodyPr spcFirstLastPara="1" vert="horz" wrap="square" lIns="121900" tIns="121900" rIns="121900" bIns="121900" rtlCol="0" anchor="t" anchorCtr="0">
            <a:noAutofit/>
          </a:bodyPr>
          <a:lstStyle/>
          <a:p>
            <a:pPr marL="0" indent="0">
              <a:spcBef>
                <a:spcPts val="853"/>
              </a:spcBef>
            </a:pPr>
            <a:r>
              <a:rPr lang="lt" sz="2200" b="1" dirty="0">
                <a:solidFill>
                  <a:schemeClr val="tx1"/>
                </a:solidFill>
              </a:rPr>
              <a:t>Žuvims</a:t>
            </a:r>
            <a:r>
              <a:rPr lang="lt" sz="2200" dirty="0">
                <a:solidFill>
                  <a:schemeClr val="tx1"/>
                </a:solidFill>
              </a:rPr>
              <a:t> reikia druskos.</a:t>
            </a:r>
            <a:br>
              <a:rPr lang="lt" sz="2200" dirty="0"/>
            </a:br>
            <a:r>
              <a:rPr lang="lt" sz="2200" b="1" dirty="0">
                <a:solidFill>
                  <a:schemeClr val="tx1"/>
                </a:solidFill>
              </a:rPr>
              <a:t>Broliams</a:t>
            </a:r>
            <a:r>
              <a:rPr lang="lt" sz="2200" dirty="0">
                <a:solidFill>
                  <a:schemeClr val="tx1"/>
                </a:solidFill>
              </a:rPr>
              <a:t> reikia nupirkti pieno. </a:t>
            </a:r>
            <a:br>
              <a:rPr lang="lt" sz="2200" dirty="0"/>
            </a:br>
            <a:r>
              <a:rPr lang="lt" sz="2200" dirty="0">
                <a:solidFill>
                  <a:schemeClr val="tx1"/>
                </a:solidFill>
              </a:rPr>
              <a:t>Nupirkau maisto </a:t>
            </a:r>
            <a:r>
              <a:rPr lang="lt" sz="2200" b="1" dirty="0">
                <a:solidFill>
                  <a:schemeClr val="tx1"/>
                </a:solidFill>
              </a:rPr>
              <a:t>šunims</a:t>
            </a:r>
            <a:r>
              <a:rPr lang="lt" sz="2200" dirty="0">
                <a:solidFill>
                  <a:schemeClr val="tx1"/>
                </a:solidFill>
              </a:rPr>
              <a:t>. </a:t>
            </a:r>
            <a:br>
              <a:rPr lang="lt" sz="3200" dirty="0"/>
            </a:br>
            <a:endParaRPr lang="lt" sz="3200" dirty="0"/>
          </a:p>
          <a:p>
            <a:pPr marL="0" indent="0">
              <a:spcBef>
                <a:spcPts val="853"/>
              </a:spcBef>
            </a:pPr>
            <a:endParaRPr lang="lt" dirty="0"/>
          </a:p>
        </p:txBody>
      </p:sp>
      <p:sp>
        <p:nvSpPr>
          <p:cNvPr id="104" name="Google Shape;104;p22"/>
          <p:cNvSpPr txBox="1">
            <a:spLocks noGrp="1"/>
          </p:cNvSpPr>
          <p:nvPr>
            <p:ph type="title" idx="4294967295"/>
          </p:nvPr>
        </p:nvSpPr>
        <p:spPr>
          <a:xfrm>
            <a:off x="609600" y="324356"/>
            <a:ext cx="10972800" cy="1143000"/>
          </a:xfrm>
          <a:prstGeom prst="rect">
            <a:avLst/>
          </a:prstGeom>
        </p:spPr>
        <p:txBody>
          <a:bodyPr spcFirstLastPara="1" vert="horz" wrap="square" lIns="121900" tIns="121900" rIns="121900" bIns="121900" rtlCol="0" anchor="ctr" anchorCtr="0">
            <a:noAutofit/>
          </a:bodyPr>
          <a:lstStyle/>
          <a:p>
            <a:pPr algn="ctr"/>
            <a:r>
              <a:rPr lang="lt" sz="3200" b="1" dirty="0"/>
              <a:t>Dative case </a:t>
            </a:r>
            <a:br>
              <a:rPr lang="lt" sz="3200" b="1" dirty="0"/>
            </a:br>
            <a:r>
              <a:rPr lang="lt" sz="3200" b="1" dirty="0"/>
              <a:t>(plural)</a:t>
            </a:r>
          </a:p>
        </p:txBody>
      </p:sp>
      <p:graphicFrame>
        <p:nvGraphicFramePr>
          <p:cNvPr id="106" name="Google Shape;106;p22"/>
          <p:cNvGraphicFramePr/>
          <p:nvPr>
            <p:extLst>
              <p:ext uri="{D42A27DB-BD31-4B8C-83A1-F6EECF244321}">
                <p14:modId xmlns:p14="http://schemas.microsoft.com/office/powerpoint/2010/main" val="4039609555"/>
              </p:ext>
            </p:extLst>
          </p:nvPr>
        </p:nvGraphicFramePr>
        <p:xfrm>
          <a:off x="330066" y="1810027"/>
          <a:ext cx="11531867" cy="1618973"/>
        </p:xfrm>
        <a:graphic>
          <a:graphicData uri="http://schemas.openxmlformats.org/drawingml/2006/table">
            <a:tbl>
              <a:tblPr>
                <a:noFill/>
              </a:tblPr>
              <a:tblGrid>
                <a:gridCol w="1315080">
                  <a:extLst>
                    <a:ext uri="{9D8B030D-6E8A-4147-A177-3AD203B41FA5}">
                      <a16:colId xmlns:a16="http://schemas.microsoft.com/office/drawing/2014/main" val="20000"/>
                    </a:ext>
                  </a:extLst>
                </a:gridCol>
                <a:gridCol w="1203767">
                  <a:extLst>
                    <a:ext uri="{9D8B030D-6E8A-4147-A177-3AD203B41FA5}">
                      <a16:colId xmlns:a16="http://schemas.microsoft.com/office/drawing/2014/main" val="20001"/>
                    </a:ext>
                  </a:extLst>
                </a:gridCol>
                <a:gridCol w="1030147">
                  <a:extLst>
                    <a:ext uri="{9D8B030D-6E8A-4147-A177-3AD203B41FA5}">
                      <a16:colId xmlns:a16="http://schemas.microsoft.com/office/drawing/2014/main" val="20002"/>
                    </a:ext>
                  </a:extLst>
                </a:gridCol>
                <a:gridCol w="1215341">
                  <a:extLst>
                    <a:ext uri="{9D8B030D-6E8A-4147-A177-3AD203B41FA5}">
                      <a16:colId xmlns:a16="http://schemas.microsoft.com/office/drawing/2014/main" val="20003"/>
                    </a:ext>
                  </a:extLst>
                </a:gridCol>
                <a:gridCol w="972274">
                  <a:extLst>
                    <a:ext uri="{9D8B030D-6E8A-4147-A177-3AD203B41FA5}">
                      <a16:colId xmlns:a16="http://schemas.microsoft.com/office/drawing/2014/main" val="20004"/>
                    </a:ext>
                  </a:extLst>
                </a:gridCol>
                <a:gridCol w="1053296">
                  <a:extLst>
                    <a:ext uri="{9D8B030D-6E8A-4147-A177-3AD203B41FA5}">
                      <a16:colId xmlns:a16="http://schemas.microsoft.com/office/drawing/2014/main" val="20005"/>
                    </a:ext>
                  </a:extLst>
                </a:gridCol>
                <a:gridCol w="1157468">
                  <a:extLst>
                    <a:ext uri="{9D8B030D-6E8A-4147-A177-3AD203B41FA5}">
                      <a16:colId xmlns:a16="http://schemas.microsoft.com/office/drawing/2014/main" val="20006"/>
                    </a:ext>
                  </a:extLst>
                </a:gridCol>
                <a:gridCol w="856527">
                  <a:extLst>
                    <a:ext uri="{9D8B030D-6E8A-4147-A177-3AD203B41FA5}">
                      <a16:colId xmlns:a16="http://schemas.microsoft.com/office/drawing/2014/main" val="3479055500"/>
                    </a:ext>
                  </a:extLst>
                </a:gridCol>
                <a:gridCol w="2727967">
                  <a:extLst>
                    <a:ext uri="{9D8B030D-6E8A-4147-A177-3AD203B41FA5}">
                      <a16:colId xmlns:a16="http://schemas.microsoft.com/office/drawing/2014/main" val="26838516"/>
                    </a:ext>
                  </a:extLst>
                </a:gridCol>
              </a:tblGrid>
              <a:tr h="769005">
                <a:tc>
                  <a:txBody>
                    <a:bodyPr/>
                    <a:lstStyle/>
                    <a:p>
                      <a:pPr marL="0" lvl="0" indent="0" algn="l" rtl="0">
                        <a:spcBef>
                          <a:spcPts val="0"/>
                        </a:spcBef>
                        <a:spcAft>
                          <a:spcPts val="0"/>
                        </a:spcAft>
                        <a:buNone/>
                      </a:pPr>
                      <a:r>
                        <a:rPr lang="lt" sz="1600" b="1" dirty="0" err="1">
                          <a:latin typeface="+mj-lt"/>
                        </a:rPr>
                        <a:t>Nominative</a:t>
                      </a:r>
                      <a:r>
                        <a:rPr lang="lt" sz="1600" dirty="0">
                          <a:latin typeface="+mj-lt"/>
                        </a:rPr>
                        <a:t> </a:t>
                      </a:r>
                      <a:r>
                        <a:rPr lang="lt" sz="1600" b="1" dirty="0">
                          <a:latin typeface="+mj-lt"/>
                        </a:rPr>
                        <a:t>(kas?)</a:t>
                      </a:r>
                      <a:endParaRPr sz="1600" b="1" dirty="0">
                        <a:latin typeface="+mj-lt"/>
                      </a:endParaRPr>
                    </a:p>
                  </a:txBody>
                  <a:tcPr marL="121900" marR="121900" marT="121900" marB="121900"/>
                </a:tc>
                <a:tc>
                  <a:txBody>
                    <a:bodyPr/>
                    <a:lstStyle/>
                    <a:p>
                      <a:pPr marL="0" lvl="0" indent="0" algn="l" rtl="0">
                        <a:spcBef>
                          <a:spcPts val="0"/>
                        </a:spcBef>
                        <a:spcAft>
                          <a:spcPts val="0"/>
                        </a:spcAft>
                        <a:buNone/>
                      </a:pPr>
                      <a:r>
                        <a:rPr lang="lt" sz="1600" dirty="0">
                          <a:latin typeface="+mj-lt"/>
                        </a:rPr>
                        <a:t>-ai</a:t>
                      </a:r>
                      <a:endParaRPr sz="1600">
                        <a:latin typeface="+mj-lt"/>
                      </a:endParaRPr>
                    </a:p>
                    <a:p>
                      <a:pPr marL="0" lvl="0" indent="0" algn="l" rtl="0">
                        <a:spcBef>
                          <a:spcPts val="0"/>
                        </a:spcBef>
                        <a:spcAft>
                          <a:spcPts val="0"/>
                        </a:spcAft>
                        <a:buNone/>
                      </a:pPr>
                      <a:r>
                        <a:rPr lang="lt" sz="1600" dirty="0">
                          <a:solidFill>
                            <a:schemeClr val="tx1"/>
                          </a:solidFill>
                          <a:latin typeface="+mj-lt"/>
                        </a:rPr>
                        <a:t>Svogūn</a:t>
                      </a:r>
                      <a:r>
                        <a:rPr lang="lt" sz="1600" dirty="0">
                          <a:solidFill>
                            <a:srgbClr val="C00000"/>
                          </a:solidFill>
                          <a:latin typeface="+mj-lt"/>
                        </a:rPr>
                        <a:t>ai</a:t>
                      </a:r>
                    </a:p>
                  </a:txBody>
                  <a:tcPr marL="121900" marR="121900" marT="121900" marB="121900"/>
                </a:tc>
                <a:tc>
                  <a:txBody>
                    <a:bodyPr/>
                    <a:lstStyle/>
                    <a:p>
                      <a:pPr marL="0" lvl="0" indent="0" algn="l" rtl="0">
                        <a:spcBef>
                          <a:spcPts val="0"/>
                        </a:spcBef>
                        <a:spcAft>
                          <a:spcPts val="0"/>
                        </a:spcAft>
                        <a:buNone/>
                      </a:pPr>
                      <a:r>
                        <a:rPr lang="lt" sz="1600" dirty="0">
                          <a:latin typeface="+mj-lt"/>
                        </a:rPr>
                        <a:t>-</a:t>
                      </a:r>
                      <a:r>
                        <a:rPr lang="lt" sz="1600" dirty="0" err="1">
                          <a:latin typeface="+mj-lt"/>
                        </a:rPr>
                        <a:t>iai</a:t>
                      </a:r>
                    </a:p>
                    <a:p>
                      <a:pPr marL="0" lvl="0" indent="0" algn="l" rtl="0">
                        <a:spcBef>
                          <a:spcPts val="0"/>
                        </a:spcBef>
                        <a:spcAft>
                          <a:spcPts val="0"/>
                        </a:spcAft>
                        <a:buNone/>
                      </a:pPr>
                      <a:r>
                        <a:rPr lang="lt" sz="1600" dirty="0">
                          <a:solidFill>
                            <a:schemeClr val="tx1"/>
                          </a:solidFill>
                          <a:latin typeface="+mj-lt"/>
                        </a:rPr>
                        <a:t>Brol</a:t>
                      </a:r>
                      <a:r>
                        <a:rPr lang="lt" sz="1600" dirty="0">
                          <a:solidFill>
                            <a:srgbClr val="980000"/>
                          </a:solidFill>
                          <a:latin typeface="+mj-lt"/>
                        </a:rPr>
                        <a:t>iai</a:t>
                      </a:r>
                    </a:p>
                  </a:txBody>
                  <a:tcPr marL="121900" marR="121900" marT="121900" marB="121900"/>
                </a:tc>
                <a:tc>
                  <a:txBody>
                    <a:bodyPr/>
                    <a:lstStyle/>
                    <a:p>
                      <a:pPr marL="0" lvl="0" indent="0" algn="l" rtl="0">
                        <a:spcBef>
                          <a:spcPts val="0"/>
                        </a:spcBef>
                        <a:spcAft>
                          <a:spcPts val="0"/>
                        </a:spcAft>
                        <a:buNone/>
                      </a:pPr>
                      <a:r>
                        <a:rPr lang="lt" sz="1600" dirty="0">
                          <a:latin typeface="+mj-lt"/>
                        </a:rPr>
                        <a:t>-</a:t>
                      </a:r>
                      <a:r>
                        <a:rPr lang="lt" sz="1600" dirty="0" err="1">
                          <a:latin typeface="+mj-lt"/>
                        </a:rPr>
                        <a:t>iai</a:t>
                      </a:r>
                    </a:p>
                    <a:p>
                      <a:pPr marL="0" lvl="0" indent="0" algn="l" rtl="0">
                        <a:spcBef>
                          <a:spcPts val="0"/>
                        </a:spcBef>
                        <a:spcAft>
                          <a:spcPts val="0"/>
                        </a:spcAft>
                        <a:buNone/>
                      </a:pPr>
                      <a:r>
                        <a:rPr lang="lt" sz="1600" dirty="0">
                          <a:latin typeface="+mj-lt"/>
                        </a:rPr>
                        <a:t>Obuol</a:t>
                      </a:r>
                      <a:r>
                        <a:rPr lang="lt" sz="1600" dirty="0">
                          <a:solidFill>
                            <a:srgbClr val="C00000"/>
                          </a:solidFill>
                          <a:latin typeface="+mj-lt"/>
                        </a:rPr>
                        <a:t>iai</a:t>
                      </a:r>
                    </a:p>
                  </a:txBody>
                  <a:tcPr marL="121900" marR="121900" marT="121900" marB="121900"/>
                </a:tc>
                <a:tc>
                  <a:txBody>
                    <a:bodyPr/>
                    <a:lstStyle/>
                    <a:p>
                      <a:pPr marL="0" lvl="0" indent="0" algn="l" rtl="0">
                        <a:spcBef>
                          <a:spcPts val="0"/>
                        </a:spcBef>
                        <a:spcAft>
                          <a:spcPts val="0"/>
                        </a:spcAft>
                        <a:buNone/>
                      </a:pPr>
                      <a:r>
                        <a:rPr lang="lt" sz="1600" dirty="0">
                          <a:latin typeface="+mj-lt"/>
                        </a:rPr>
                        <a:t>-</a:t>
                      </a:r>
                      <a:r>
                        <a:rPr lang="lt" sz="1600" dirty="0" err="1">
                          <a:latin typeface="+mj-lt"/>
                        </a:rPr>
                        <a:t>ūs</a:t>
                      </a:r>
                      <a:endParaRPr sz="1600" dirty="0">
                        <a:latin typeface="+mj-lt"/>
                      </a:endParaRPr>
                    </a:p>
                    <a:p>
                      <a:pPr marL="0" lvl="0" indent="0" algn="l" rtl="0">
                        <a:spcBef>
                          <a:spcPts val="0"/>
                        </a:spcBef>
                        <a:spcAft>
                          <a:spcPts val="0"/>
                        </a:spcAft>
                        <a:buNone/>
                      </a:pPr>
                      <a:r>
                        <a:rPr lang="lt" sz="1600" dirty="0">
                          <a:latin typeface="+mj-lt"/>
                        </a:rPr>
                        <a:t>Sūn</a:t>
                      </a:r>
                      <a:r>
                        <a:rPr lang="lt" sz="1600" dirty="0">
                          <a:solidFill>
                            <a:srgbClr val="C00000"/>
                          </a:solidFill>
                          <a:latin typeface="+mj-lt"/>
                        </a:rPr>
                        <a:t>ūs</a:t>
                      </a:r>
                      <a:endParaRPr sz="1600" dirty="0">
                        <a:solidFill>
                          <a:srgbClr val="C00000"/>
                        </a:solidFill>
                        <a:latin typeface="+mj-lt"/>
                      </a:endParaRPr>
                    </a:p>
                  </a:txBody>
                  <a:tcPr marL="121900" marR="121900" marT="121900" marB="121900"/>
                </a:tc>
                <a:tc>
                  <a:txBody>
                    <a:bodyPr/>
                    <a:lstStyle/>
                    <a:p>
                      <a:pPr marL="0" lvl="0" indent="0" algn="l" rtl="0">
                        <a:spcBef>
                          <a:spcPts val="0"/>
                        </a:spcBef>
                        <a:spcAft>
                          <a:spcPts val="0"/>
                        </a:spcAft>
                        <a:buNone/>
                      </a:pPr>
                      <a:r>
                        <a:rPr lang="lt" sz="1600" dirty="0">
                          <a:latin typeface="+mj-lt"/>
                        </a:rPr>
                        <a:t>-</a:t>
                      </a:r>
                      <a:r>
                        <a:rPr lang="lt" sz="1600" dirty="0" err="1">
                          <a:latin typeface="+mj-lt"/>
                        </a:rPr>
                        <a:t>os</a:t>
                      </a:r>
                      <a:endParaRPr lang="en-US" sz="1600" dirty="0" err="1">
                        <a:solidFill>
                          <a:srgbClr val="980000"/>
                        </a:solidFill>
                        <a:latin typeface="+mj-lt"/>
                      </a:endParaRPr>
                    </a:p>
                    <a:p>
                      <a:pPr marL="0" lvl="0" indent="0" algn="l">
                        <a:spcBef>
                          <a:spcPts val="0"/>
                        </a:spcBef>
                        <a:spcAft>
                          <a:spcPts val="0"/>
                        </a:spcAft>
                        <a:buNone/>
                      </a:pPr>
                      <a:r>
                        <a:rPr lang="lt" sz="1600" dirty="0">
                          <a:solidFill>
                            <a:schemeClr val="tx1"/>
                          </a:solidFill>
                          <a:latin typeface="+mj-lt"/>
                        </a:rPr>
                        <a:t>Mam</a:t>
                      </a:r>
                      <a:r>
                        <a:rPr lang="lt" sz="1600" dirty="0">
                          <a:solidFill>
                            <a:srgbClr val="C00000"/>
                          </a:solidFill>
                          <a:latin typeface="+mj-lt"/>
                        </a:rPr>
                        <a:t>os</a:t>
                      </a:r>
                    </a:p>
                  </a:txBody>
                  <a:tcPr marL="121900" marR="121900" marT="121900" marB="121900"/>
                </a:tc>
                <a:tc>
                  <a:txBody>
                    <a:bodyPr/>
                    <a:lstStyle/>
                    <a:p>
                      <a:pPr marL="0" lvl="0" indent="0" algn="l" rtl="0">
                        <a:spcBef>
                          <a:spcPts val="0"/>
                        </a:spcBef>
                        <a:spcAft>
                          <a:spcPts val="0"/>
                        </a:spcAft>
                        <a:buNone/>
                      </a:pPr>
                      <a:r>
                        <a:rPr lang="lt" sz="1600" dirty="0">
                          <a:latin typeface="+mj-lt"/>
                        </a:rPr>
                        <a:t>-ės</a:t>
                      </a:r>
                      <a:endParaRPr sz="1600" dirty="0">
                        <a:latin typeface="+mj-lt"/>
                      </a:endParaRPr>
                    </a:p>
                    <a:p>
                      <a:pPr marL="0" lvl="0" indent="0" algn="l" rtl="0">
                        <a:spcBef>
                          <a:spcPts val="0"/>
                        </a:spcBef>
                        <a:spcAft>
                          <a:spcPts val="0"/>
                        </a:spcAft>
                        <a:buNone/>
                      </a:pPr>
                      <a:r>
                        <a:rPr lang="lt" sz="1600" dirty="0">
                          <a:solidFill>
                            <a:schemeClr val="tx1"/>
                          </a:solidFill>
                          <a:latin typeface="+mj-lt"/>
                        </a:rPr>
                        <a:t>Draug</a:t>
                      </a:r>
                      <a:r>
                        <a:rPr lang="lt" sz="1600" dirty="0">
                          <a:solidFill>
                            <a:srgbClr val="980000"/>
                          </a:solidFill>
                          <a:latin typeface="+mj-lt"/>
                        </a:rPr>
                        <a:t>ės</a:t>
                      </a:r>
                      <a:endParaRPr sz="1600" dirty="0">
                        <a:solidFill>
                          <a:srgbClr val="980000"/>
                        </a:solidFill>
                        <a:latin typeface="+mj-lt"/>
                      </a:endParaRPr>
                    </a:p>
                  </a:txBody>
                  <a:tcPr marL="121900" marR="121900" marT="121900" marB="121900"/>
                </a:tc>
                <a:tc>
                  <a:txBody>
                    <a:bodyPr/>
                    <a:lstStyle/>
                    <a:p>
                      <a:pPr marL="0" lvl="0" indent="0" algn="l">
                        <a:spcBef>
                          <a:spcPts val="0"/>
                        </a:spcBef>
                        <a:spcAft>
                          <a:spcPts val="0"/>
                        </a:spcAft>
                        <a:buNone/>
                      </a:pPr>
                      <a:r>
                        <a:rPr lang="lt" sz="1600" dirty="0">
                          <a:solidFill>
                            <a:schemeClr val="tx1"/>
                          </a:solidFill>
                          <a:latin typeface="+mj-lt"/>
                        </a:rPr>
                        <a:t>-</a:t>
                      </a:r>
                      <a:r>
                        <a:rPr lang="lt" sz="1600" dirty="0" err="1">
                          <a:solidFill>
                            <a:schemeClr val="tx1"/>
                          </a:solidFill>
                          <a:latin typeface="+mj-lt"/>
                        </a:rPr>
                        <a:t>ys</a:t>
                      </a:r>
                      <a:r>
                        <a:rPr lang="lt" sz="1600" dirty="0">
                          <a:solidFill>
                            <a:schemeClr val="tx1"/>
                          </a:solidFill>
                          <a:latin typeface="+mj-lt"/>
                        </a:rPr>
                        <a:t> (f)</a:t>
                      </a:r>
                    </a:p>
                    <a:p>
                      <a:pPr marL="0" lvl="0" indent="0" algn="l">
                        <a:spcBef>
                          <a:spcPts val="0"/>
                        </a:spcBef>
                        <a:spcAft>
                          <a:spcPts val="0"/>
                        </a:spcAft>
                        <a:buNone/>
                      </a:pPr>
                      <a:r>
                        <a:rPr lang="lt" sz="1600" dirty="0">
                          <a:solidFill>
                            <a:schemeClr val="tx1"/>
                          </a:solidFill>
                          <a:latin typeface="+mj-lt"/>
                        </a:rPr>
                        <a:t>Žuvy</a:t>
                      </a:r>
                      <a:r>
                        <a:rPr lang="lt" sz="1600" dirty="0">
                          <a:solidFill>
                            <a:srgbClr val="C00000"/>
                          </a:solidFill>
                          <a:latin typeface="+mj-lt"/>
                        </a:rPr>
                        <a:t>s</a:t>
                      </a:r>
                    </a:p>
                  </a:txBody>
                  <a:tcPr marL="121900" marR="121900" marT="121900" marB="121900"/>
                </a:tc>
                <a:tc>
                  <a:txBody>
                    <a:bodyPr/>
                    <a:lstStyle/>
                    <a:p>
                      <a:pPr marL="0" lvl="0" indent="0" algn="l">
                        <a:spcBef>
                          <a:spcPts val="0"/>
                        </a:spcBef>
                        <a:spcAft>
                          <a:spcPts val="0"/>
                        </a:spcAft>
                        <a:buNone/>
                      </a:pPr>
                      <a:r>
                        <a:rPr lang="lt" sz="1600" dirty="0">
                          <a:solidFill>
                            <a:srgbClr val="980000"/>
                          </a:solidFill>
                          <a:latin typeface="+mj-lt"/>
                        </a:rPr>
                        <a:t>-</a:t>
                      </a:r>
                      <a:r>
                        <a:rPr lang="lt" sz="1600" dirty="0" err="1">
                          <a:solidFill>
                            <a:srgbClr val="980000"/>
                          </a:solidFill>
                          <a:latin typeface="+mj-lt"/>
                        </a:rPr>
                        <a:t>ys</a:t>
                      </a:r>
                    </a:p>
                    <a:p>
                      <a:pPr marL="0" lvl="0" indent="0" algn="l">
                        <a:spcBef>
                          <a:spcPts val="0"/>
                        </a:spcBef>
                        <a:spcAft>
                          <a:spcPts val="0"/>
                        </a:spcAft>
                        <a:buNone/>
                      </a:pPr>
                      <a:r>
                        <a:rPr lang="lt" sz="1600" dirty="0">
                          <a:solidFill>
                            <a:srgbClr val="980000"/>
                          </a:solidFill>
                          <a:latin typeface="+mj-lt"/>
                        </a:rPr>
                        <a:t>Seserys, dukterys, šunys</a:t>
                      </a:r>
                    </a:p>
                  </a:txBody>
                  <a:tcPr marL="121900" marR="121900" marT="121900" marB="121900"/>
                </a:tc>
                <a:extLst>
                  <a:ext uri="{0D108BD9-81ED-4DB2-BD59-A6C34878D82A}">
                    <a16:rowId xmlns:a16="http://schemas.microsoft.com/office/drawing/2014/main" val="10000"/>
                  </a:ext>
                </a:extLst>
              </a:tr>
              <a:tr h="849968">
                <a:tc>
                  <a:txBody>
                    <a:bodyPr/>
                    <a:lstStyle/>
                    <a:p>
                      <a:pPr marL="0" lvl="0" indent="0" algn="l">
                        <a:spcBef>
                          <a:spcPts val="0"/>
                        </a:spcBef>
                        <a:spcAft>
                          <a:spcPts val="0"/>
                        </a:spcAft>
                        <a:buNone/>
                      </a:pPr>
                      <a:r>
                        <a:rPr lang="lt" sz="1600" b="1" dirty="0">
                          <a:latin typeface="+mj-lt"/>
                        </a:rPr>
                        <a:t>Dative</a:t>
                      </a:r>
                      <a:br>
                        <a:rPr lang="lt" sz="1600" b="1" dirty="0">
                          <a:latin typeface="+mj-lt"/>
                        </a:rPr>
                      </a:br>
                      <a:r>
                        <a:rPr lang="lt" sz="1600" b="1" dirty="0">
                          <a:latin typeface="+mj-lt"/>
                        </a:rPr>
                        <a:t>(kam?)</a:t>
                      </a:r>
                      <a:endParaRPr sz="1600" b="1" dirty="0">
                        <a:latin typeface="+mj-lt"/>
                      </a:endParaRPr>
                    </a:p>
                  </a:txBody>
                  <a:tcPr marL="121900" marR="121900" marT="121900" marB="121900"/>
                </a:tc>
                <a:tc>
                  <a:txBody>
                    <a:bodyPr/>
                    <a:lstStyle/>
                    <a:p>
                      <a:pPr marL="0" lvl="0" indent="0" algn="l" rtl="0">
                        <a:spcBef>
                          <a:spcPts val="0"/>
                        </a:spcBef>
                        <a:spcAft>
                          <a:spcPts val="0"/>
                        </a:spcAft>
                        <a:buNone/>
                      </a:pPr>
                      <a:r>
                        <a:rPr lang="lt" sz="1600" dirty="0">
                          <a:highlight>
                            <a:srgbClr val="FFFF00"/>
                          </a:highlight>
                          <a:latin typeface="+mj-lt"/>
                        </a:rPr>
                        <a:t>-ams</a:t>
                      </a:r>
                      <a:endParaRPr sz="1600" dirty="0">
                        <a:highlight>
                          <a:srgbClr val="FFFF00"/>
                        </a:highlight>
                        <a:latin typeface="+mj-lt"/>
                      </a:endParaRPr>
                    </a:p>
                    <a:p>
                      <a:pPr marL="0" lvl="0" indent="0" algn="l" rtl="0">
                        <a:spcBef>
                          <a:spcPts val="0"/>
                        </a:spcBef>
                        <a:spcAft>
                          <a:spcPts val="0"/>
                        </a:spcAft>
                        <a:buNone/>
                      </a:pPr>
                      <a:r>
                        <a:rPr lang="lt" sz="1600" dirty="0">
                          <a:latin typeface="+mj-lt"/>
                        </a:rPr>
                        <a:t>Svogūn</a:t>
                      </a:r>
                      <a:r>
                        <a:rPr lang="lt" sz="1600" dirty="0">
                          <a:solidFill>
                            <a:srgbClr val="C00000"/>
                          </a:solidFill>
                          <a:latin typeface="+mj-lt"/>
                        </a:rPr>
                        <a:t>ams</a:t>
                      </a:r>
                    </a:p>
                  </a:txBody>
                  <a:tcPr marL="121900" marR="121900" marT="121900" marB="121900"/>
                </a:tc>
                <a:tc>
                  <a:txBody>
                    <a:bodyPr/>
                    <a:lstStyle/>
                    <a:p>
                      <a:pPr marL="0" lvl="0" indent="0" algn="l" rtl="0">
                        <a:spcBef>
                          <a:spcPts val="0"/>
                        </a:spcBef>
                        <a:spcAft>
                          <a:spcPts val="0"/>
                        </a:spcAft>
                        <a:buNone/>
                      </a:pPr>
                      <a:r>
                        <a:rPr lang="lt" sz="1600" dirty="0">
                          <a:highlight>
                            <a:srgbClr val="FFFF00"/>
                          </a:highlight>
                          <a:latin typeface="+mj-lt"/>
                        </a:rPr>
                        <a:t>-iams</a:t>
                      </a:r>
                    </a:p>
                    <a:p>
                      <a:pPr marL="0" lvl="0" indent="0" algn="l" rtl="0">
                        <a:spcBef>
                          <a:spcPts val="0"/>
                        </a:spcBef>
                        <a:spcAft>
                          <a:spcPts val="0"/>
                        </a:spcAft>
                        <a:buNone/>
                      </a:pPr>
                      <a:r>
                        <a:rPr lang="lt" sz="1600" dirty="0">
                          <a:solidFill>
                            <a:schemeClr val="tx1"/>
                          </a:solidFill>
                          <a:latin typeface="+mj-lt"/>
                        </a:rPr>
                        <a:t>Brol</a:t>
                      </a:r>
                      <a:r>
                        <a:rPr lang="lt" sz="1600" dirty="0">
                          <a:solidFill>
                            <a:srgbClr val="C00000"/>
                          </a:solidFill>
                          <a:latin typeface="+mj-lt"/>
                        </a:rPr>
                        <a:t>iams</a:t>
                      </a:r>
                    </a:p>
                  </a:txBody>
                  <a:tcPr marL="121900" marR="121900" marT="121900" marB="121900"/>
                </a:tc>
                <a:tc>
                  <a:txBody>
                    <a:bodyPr/>
                    <a:lstStyle/>
                    <a:p>
                      <a:pPr marL="0" lvl="0" indent="0" algn="l" rtl="0">
                        <a:spcBef>
                          <a:spcPts val="0"/>
                        </a:spcBef>
                        <a:spcAft>
                          <a:spcPts val="0"/>
                        </a:spcAft>
                        <a:buNone/>
                      </a:pPr>
                      <a:r>
                        <a:rPr lang="lt" sz="1600" dirty="0">
                          <a:highlight>
                            <a:srgbClr val="FFFF00"/>
                          </a:highlight>
                          <a:latin typeface="+mj-lt"/>
                        </a:rPr>
                        <a:t>-iams</a:t>
                      </a:r>
                    </a:p>
                    <a:p>
                      <a:pPr marL="0" lvl="0" indent="0" algn="l" rtl="0">
                        <a:spcBef>
                          <a:spcPts val="0"/>
                        </a:spcBef>
                        <a:spcAft>
                          <a:spcPts val="0"/>
                        </a:spcAft>
                        <a:buNone/>
                      </a:pPr>
                      <a:r>
                        <a:rPr lang="lt" sz="1600" dirty="0">
                          <a:latin typeface="+mj-lt"/>
                        </a:rPr>
                        <a:t>Obuol</a:t>
                      </a:r>
                      <a:r>
                        <a:rPr lang="lt" sz="1600" dirty="0">
                          <a:solidFill>
                            <a:srgbClr val="C00000"/>
                          </a:solidFill>
                          <a:latin typeface="+mj-lt"/>
                        </a:rPr>
                        <a:t>iams</a:t>
                      </a:r>
                    </a:p>
                  </a:txBody>
                  <a:tcPr marL="121900" marR="121900" marT="121900" marB="121900"/>
                </a:tc>
                <a:tc>
                  <a:txBody>
                    <a:bodyPr/>
                    <a:lstStyle/>
                    <a:p>
                      <a:pPr marL="0" lvl="0" indent="0" algn="l" rtl="0">
                        <a:spcBef>
                          <a:spcPts val="0"/>
                        </a:spcBef>
                        <a:spcAft>
                          <a:spcPts val="0"/>
                        </a:spcAft>
                        <a:buNone/>
                      </a:pPr>
                      <a:r>
                        <a:rPr lang="lt" sz="1600" dirty="0">
                          <a:highlight>
                            <a:srgbClr val="FFFF00"/>
                          </a:highlight>
                          <a:latin typeface="+mj-lt"/>
                        </a:rPr>
                        <a:t>-ums</a:t>
                      </a:r>
                      <a:endParaRPr sz="1600" dirty="0" err="1">
                        <a:highlight>
                          <a:srgbClr val="FFFF00"/>
                        </a:highlight>
                        <a:latin typeface="+mj-lt"/>
                      </a:endParaRPr>
                    </a:p>
                    <a:p>
                      <a:pPr marL="0" lvl="0" indent="0" algn="l" rtl="0">
                        <a:spcBef>
                          <a:spcPts val="0"/>
                        </a:spcBef>
                        <a:spcAft>
                          <a:spcPts val="0"/>
                        </a:spcAft>
                        <a:buNone/>
                      </a:pPr>
                      <a:r>
                        <a:rPr lang="lt" sz="1600" dirty="0">
                          <a:latin typeface="+mj-lt"/>
                        </a:rPr>
                        <a:t>Sūn</a:t>
                      </a:r>
                      <a:r>
                        <a:rPr lang="lt" sz="1600" dirty="0">
                          <a:solidFill>
                            <a:srgbClr val="C00000"/>
                          </a:solidFill>
                          <a:latin typeface="+mj-lt"/>
                        </a:rPr>
                        <a:t>ums</a:t>
                      </a:r>
                    </a:p>
                  </a:txBody>
                  <a:tcPr marL="121900" marR="121900" marT="121900" marB="121900"/>
                </a:tc>
                <a:tc>
                  <a:txBody>
                    <a:bodyPr/>
                    <a:lstStyle/>
                    <a:p>
                      <a:pPr marL="0" lvl="0" indent="0" algn="l" rtl="0">
                        <a:spcBef>
                          <a:spcPts val="0"/>
                        </a:spcBef>
                        <a:spcAft>
                          <a:spcPts val="0"/>
                        </a:spcAft>
                        <a:buNone/>
                      </a:pPr>
                      <a:r>
                        <a:rPr lang="lt" sz="1600" dirty="0">
                          <a:highlight>
                            <a:srgbClr val="FFFF00"/>
                          </a:highlight>
                          <a:latin typeface="+mj-lt"/>
                        </a:rPr>
                        <a:t>-oms</a:t>
                      </a:r>
                      <a:endParaRPr sz="1600" dirty="0" err="1">
                        <a:highlight>
                          <a:srgbClr val="FFFF00"/>
                        </a:highlight>
                        <a:latin typeface="+mj-lt"/>
                      </a:endParaRPr>
                    </a:p>
                    <a:p>
                      <a:pPr marL="0" lvl="0" indent="0" algn="l" rtl="0">
                        <a:spcBef>
                          <a:spcPts val="0"/>
                        </a:spcBef>
                        <a:spcAft>
                          <a:spcPts val="0"/>
                        </a:spcAft>
                        <a:buNone/>
                      </a:pPr>
                      <a:r>
                        <a:rPr lang="lt" sz="1600" dirty="0">
                          <a:solidFill>
                            <a:schemeClr val="tx1"/>
                          </a:solidFill>
                          <a:latin typeface="+mj-lt"/>
                        </a:rPr>
                        <a:t>Mam</a:t>
                      </a:r>
                      <a:r>
                        <a:rPr lang="lt" sz="1600" dirty="0">
                          <a:solidFill>
                            <a:srgbClr val="C00000"/>
                          </a:solidFill>
                          <a:latin typeface="+mj-lt"/>
                        </a:rPr>
                        <a:t>oms</a:t>
                      </a:r>
                    </a:p>
                  </a:txBody>
                  <a:tcPr marL="121900" marR="121900" marT="121900" marB="121900"/>
                </a:tc>
                <a:tc>
                  <a:txBody>
                    <a:bodyPr/>
                    <a:lstStyle/>
                    <a:p>
                      <a:pPr marL="0" lvl="0" indent="0" algn="l" rtl="0">
                        <a:spcBef>
                          <a:spcPts val="0"/>
                        </a:spcBef>
                        <a:spcAft>
                          <a:spcPts val="0"/>
                        </a:spcAft>
                        <a:buNone/>
                      </a:pPr>
                      <a:r>
                        <a:rPr lang="lt" sz="1600" dirty="0">
                          <a:highlight>
                            <a:srgbClr val="FFFF00"/>
                          </a:highlight>
                          <a:latin typeface="+mj-lt"/>
                        </a:rPr>
                        <a:t>-ėms</a:t>
                      </a:r>
                    </a:p>
                    <a:p>
                      <a:pPr marL="0" lvl="0" indent="0" algn="l" rtl="0">
                        <a:spcBef>
                          <a:spcPts val="0"/>
                        </a:spcBef>
                        <a:spcAft>
                          <a:spcPts val="0"/>
                        </a:spcAft>
                        <a:buNone/>
                      </a:pPr>
                      <a:r>
                        <a:rPr lang="lt" sz="1600" dirty="0">
                          <a:solidFill>
                            <a:schemeClr val="tx1"/>
                          </a:solidFill>
                          <a:latin typeface="+mj-lt"/>
                        </a:rPr>
                        <a:t>Draug</a:t>
                      </a:r>
                      <a:r>
                        <a:rPr lang="lt" sz="1600" dirty="0">
                          <a:solidFill>
                            <a:srgbClr val="C00000"/>
                          </a:solidFill>
                          <a:latin typeface="+mj-lt"/>
                        </a:rPr>
                        <a:t>ėms</a:t>
                      </a:r>
                    </a:p>
                  </a:txBody>
                  <a:tcPr marL="121900" marR="121900" marT="121900" marB="121900"/>
                </a:tc>
                <a:tc>
                  <a:txBody>
                    <a:bodyPr/>
                    <a:lstStyle/>
                    <a:p>
                      <a:pPr marL="0" lvl="0" indent="0" algn="l">
                        <a:spcBef>
                          <a:spcPts val="0"/>
                        </a:spcBef>
                        <a:spcAft>
                          <a:spcPts val="0"/>
                        </a:spcAft>
                        <a:buNone/>
                      </a:pPr>
                      <a:r>
                        <a:rPr lang="lt" sz="1600" dirty="0">
                          <a:solidFill>
                            <a:schemeClr val="tx1"/>
                          </a:solidFill>
                          <a:highlight>
                            <a:srgbClr val="FFFF00"/>
                          </a:highlight>
                          <a:latin typeface="+mj-lt"/>
                        </a:rPr>
                        <a:t>-ims</a:t>
                      </a:r>
                    </a:p>
                    <a:p>
                      <a:pPr marL="0" lvl="0" indent="0" algn="l">
                        <a:spcBef>
                          <a:spcPts val="0"/>
                        </a:spcBef>
                        <a:spcAft>
                          <a:spcPts val="0"/>
                        </a:spcAft>
                        <a:buNone/>
                      </a:pPr>
                      <a:r>
                        <a:rPr lang="lt" sz="1600" dirty="0">
                          <a:solidFill>
                            <a:schemeClr val="tx1"/>
                          </a:solidFill>
                          <a:latin typeface="+mj-lt"/>
                        </a:rPr>
                        <a:t>Žuv</a:t>
                      </a:r>
                      <a:r>
                        <a:rPr lang="lt" sz="1600" dirty="0">
                          <a:solidFill>
                            <a:srgbClr val="C00000"/>
                          </a:solidFill>
                          <a:latin typeface="+mj-lt"/>
                        </a:rPr>
                        <a:t>ims</a:t>
                      </a:r>
                      <a:endParaRPr lang="lt" sz="1600" dirty="0">
                        <a:solidFill>
                          <a:srgbClr val="C00000"/>
                        </a:solidFill>
                        <a:highlight>
                          <a:srgbClr val="FFFF00"/>
                        </a:highlight>
                        <a:latin typeface="+mj-lt"/>
                      </a:endParaRPr>
                    </a:p>
                  </a:txBody>
                  <a:tcPr marL="121900" marR="121900" marT="121900" marB="121900"/>
                </a:tc>
                <a:tc>
                  <a:txBody>
                    <a:bodyPr/>
                    <a:lstStyle/>
                    <a:p>
                      <a:pPr marL="0" lvl="0" indent="0" algn="l">
                        <a:spcBef>
                          <a:spcPts val="0"/>
                        </a:spcBef>
                        <a:spcAft>
                          <a:spcPts val="0"/>
                        </a:spcAft>
                        <a:buNone/>
                      </a:pPr>
                      <a:r>
                        <a:rPr lang="lt" sz="1600" dirty="0">
                          <a:solidFill>
                            <a:srgbClr val="980000"/>
                          </a:solidFill>
                          <a:latin typeface="+mj-lt"/>
                        </a:rPr>
                        <a:t>-ims</a:t>
                      </a:r>
                    </a:p>
                    <a:p>
                      <a:pPr marL="0" lvl="0" indent="0" algn="l">
                        <a:spcBef>
                          <a:spcPts val="0"/>
                        </a:spcBef>
                        <a:spcAft>
                          <a:spcPts val="0"/>
                        </a:spcAft>
                        <a:buNone/>
                      </a:pPr>
                      <a:r>
                        <a:rPr lang="lt" sz="1600" dirty="0">
                          <a:solidFill>
                            <a:srgbClr val="980000"/>
                          </a:solidFill>
                          <a:latin typeface="+mj-lt"/>
                        </a:rPr>
                        <a:t>Seserimis, dukterimis, šunims</a:t>
                      </a:r>
                    </a:p>
                  </a:txBody>
                  <a:tcPr marL="121900" marR="121900" marT="121900" marB="12190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3938828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30C239-0F3E-3219-7AC7-11221874A8CC}"/>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en-US" sz="3200" b="1" kern="1200">
                <a:solidFill>
                  <a:schemeClr val="bg1"/>
                </a:solidFill>
                <a:latin typeface="+mj-lt"/>
                <a:ea typeface="+mj-ea"/>
                <a:cs typeface="+mj-cs"/>
              </a:rPr>
              <a:t>Gramatika</a:t>
            </a:r>
          </a:p>
        </p:txBody>
      </p:sp>
      <p:pic>
        <p:nvPicPr>
          <p:cNvPr id="4" name="Picture 3" descr="A table with text on it&#10;&#10;Description automatically generated">
            <a:extLst>
              <a:ext uri="{FF2B5EF4-FFF2-40B4-BE49-F238E27FC236}">
                <a16:creationId xmlns:a16="http://schemas.microsoft.com/office/drawing/2014/main" id="{ED6A1E09-8F4C-4189-D16D-304FC0A1BA3A}"/>
              </a:ext>
            </a:extLst>
          </p:cNvPr>
          <p:cNvPicPr>
            <a:picLocks noChangeAspect="1"/>
          </p:cNvPicPr>
          <p:nvPr/>
        </p:nvPicPr>
        <p:blipFill>
          <a:blip r:embed="rId3"/>
          <a:stretch>
            <a:fillRect/>
          </a:stretch>
        </p:blipFill>
        <p:spPr>
          <a:xfrm>
            <a:off x="424385" y="1910473"/>
            <a:ext cx="6070600" cy="4038600"/>
          </a:xfrm>
          <a:prstGeom prst="rect">
            <a:avLst/>
          </a:prstGeom>
        </p:spPr>
      </p:pic>
      <p:sp>
        <p:nvSpPr>
          <p:cNvPr id="6" name="TextBox 5">
            <a:extLst>
              <a:ext uri="{FF2B5EF4-FFF2-40B4-BE49-F238E27FC236}">
                <a16:creationId xmlns:a16="http://schemas.microsoft.com/office/drawing/2014/main" id="{21D3C8C4-1CF7-20EA-F4FE-9A90301AEB5B}"/>
              </a:ext>
            </a:extLst>
          </p:cNvPr>
          <p:cNvSpPr txBox="1"/>
          <p:nvPr/>
        </p:nvSpPr>
        <p:spPr>
          <a:xfrm>
            <a:off x="6667018" y="1910473"/>
            <a:ext cx="5468677" cy="646331"/>
          </a:xfrm>
          <a:prstGeom prst="rect">
            <a:avLst/>
          </a:prstGeom>
          <a:noFill/>
        </p:spPr>
        <p:txBody>
          <a:bodyPr wrap="none" rtlCol="0">
            <a:spAutoFit/>
          </a:bodyPr>
          <a:lstStyle/>
          <a:p>
            <a:r>
              <a:rPr lang="lt-LT" b="1" dirty="0"/>
              <a:t>išsinuomoti, išsinuomoja, išsinuomojo </a:t>
            </a:r>
            <a:r>
              <a:rPr lang="lt-LT" dirty="0"/>
              <a:t>– to rent out</a:t>
            </a:r>
          </a:p>
          <a:p>
            <a:r>
              <a:rPr lang="lt-LT" b="1" dirty="0"/>
              <a:t>nuoma</a:t>
            </a:r>
            <a:r>
              <a:rPr lang="lt-LT" dirty="0"/>
              <a:t> – rent </a:t>
            </a:r>
          </a:p>
        </p:txBody>
      </p:sp>
      <p:sp>
        <p:nvSpPr>
          <p:cNvPr id="7" name="TextBox 6">
            <a:extLst>
              <a:ext uri="{FF2B5EF4-FFF2-40B4-BE49-F238E27FC236}">
                <a16:creationId xmlns:a16="http://schemas.microsoft.com/office/drawing/2014/main" id="{92D67A5F-DE0D-4B43-82C0-4D6FDF9FF5E1}"/>
              </a:ext>
            </a:extLst>
          </p:cNvPr>
          <p:cNvSpPr txBox="1"/>
          <p:nvPr/>
        </p:nvSpPr>
        <p:spPr>
          <a:xfrm>
            <a:off x="706056" y="1597306"/>
            <a:ext cx="3496726" cy="369332"/>
          </a:xfrm>
          <a:prstGeom prst="rect">
            <a:avLst/>
          </a:prstGeom>
          <a:noFill/>
        </p:spPr>
        <p:txBody>
          <a:bodyPr wrap="none" rtlCol="0">
            <a:spAutoFit/>
          </a:bodyPr>
          <a:lstStyle/>
          <a:p>
            <a:r>
              <a:rPr lang="lt-LT" b="1" dirty="0"/>
              <a:t>FEMININE NUMBERS IN DATIVE</a:t>
            </a:r>
            <a:r>
              <a:rPr lang="lt-LT" dirty="0"/>
              <a:t>:</a:t>
            </a:r>
          </a:p>
        </p:txBody>
      </p:sp>
      <p:sp>
        <p:nvSpPr>
          <p:cNvPr id="12" name="TextBox 11">
            <a:extLst>
              <a:ext uri="{FF2B5EF4-FFF2-40B4-BE49-F238E27FC236}">
                <a16:creationId xmlns:a16="http://schemas.microsoft.com/office/drawing/2014/main" id="{7D25980C-F20B-709D-82FE-BC056D9B7FC6}"/>
              </a:ext>
            </a:extLst>
          </p:cNvPr>
          <p:cNvSpPr txBox="1"/>
          <p:nvPr/>
        </p:nvSpPr>
        <p:spPr>
          <a:xfrm>
            <a:off x="8278965" y="2673752"/>
            <a:ext cx="2244782" cy="2308324"/>
          </a:xfrm>
          <a:prstGeom prst="rect">
            <a:avLst/>
          </a:prstGeom>
          <a:noFill/>
        </p:spPr>
        <p:txBody>
          <a:bodyPr wrap="none" rtlCol="0">
            <a:spAutoFit/>
          </a:bodyPr>
          <a:lstStyle/>
          <a:p>
            <a:r>
              <a:rPr lang="lt-LT" dirty="0">
                <a:highlight>
                  <a:srgbClr val="FFFF00"/>
                </a:highlight>
              </a:rPr>
              <a:t>Man</a:t>
            </a:r>
            <a:r>
              <a:rPr lang="lt-LT" dirty="0"/>
              <a:t> patinka, reikia</a:t>
            </a:r>
          </a:p>
          <a:p>
            <a:r>
              <a:rPr lang="lt-LT" dirty="0">
                <a:highlight>
                  <a:srgbClr val="FFFF00"/>
                </a:highlight>
              </a:rPr>
              <a:t>Tau</a:t>
            </a:r>
            <a:r>
              <a:rPr lang="lt-LT" dirty="0"/>
              <a:t> patinka, reikia</a:t>
            </a:r>
          </a:p>
          <a:p>
            <a:r>
              <a:rPr lang="lt-LT" dirty="0">
                <a:highlight>
                  <a:srgbClr val="FFFF00"/>
                </a:highlight>
              </a:rPr>
              <a:t>Jam</a:t>
            </a:r>
            <a:r>
              <a:rPr lang="lt-LT" dirty="0"/>
              <a:t> patinka, reikia</a:t>
            </a:r>
          </a:p>
          <a:p>
            <a:r>
              <a:rPr lang="lt-LT" dirty="0">
                <a:highlight>
                  <a:srgbClr val="FFFF00"/>
                </a:highlight>
              </a:rPr>
              <a:t>Jai</a:t>
            </a:r>
            <a:r>
              <a:rPr lang="lt-LT" dirty="0"/>
              <a:t> patinka, reikia</a:t>
            </a:r>
          </a:p>
          <a:p>
            <a:r>
              <a:rPr lang="lt-LT" dirty="0">
                <a:highlight>
                  <a:srgbClr val="FFFF00"/>
                </a:highlight>
              </a:rPr>
              <a:t>Mums</a:t>
            </a:r>
            <a:r>
              <a:rPr lang="lt-LT" dirty="0"/>
              <a:t> patinka, reikia</a:t>
            </a:r>
          </a:p>
          <a:p>
            <a:r>
              <a:rPr lang="lt-LT" dirty="0">
                <a:highlight>
                  <a:srgbClr val="FFFF00"/>
                </a:highlight>
              </a:rPr>
              <a:t>Jums</a:t>
            </a:r>
            <a:r>
              <a:rPr lang="lt-LT" dirty="0"/>
              <a:t> patinka, reikia</a:t>
            </a:r>
          </a:p>
          <a:p>
            <a:r>
              <a:rPr lang="lt-LT" dirty="0">
                <a:highlight>
                  <a:srgbClr val="FFFF00"/>
                </a:highlight>
              </a:rPr>
              <a:t>Jiems</a:t>
            </a:r>
            <a:r>
              <a:rPr lang="lt-LT" dirty="0"/>
              <a:t> patinka, reikia</a:t>
            </a:r>
          </a:p>
          <a:p>
            <a:r>
              <a:rPr lang="lt-LT" dirty="0">
                <a:highlight>
                  <a:srgbClr val="FFFF00"/>
                </a:highlight>
              </a:rPr>
              <a:t>Joms</a:t>
            </a:r>
            <a:r>
              <a:rPr lang="lt-LT" dirty="0"/>
              <a:t> patinka, reikia</a:t>
            </a:r>
          </a:p>
        </p:txBody>
      </p:sp>
      <p:sp>
        <p:nvSpPr>
          <p:cNvPr id="16" name="TextBox 15">
            <a:extLst>
              <a:ext uri="{FF2B5EF4-FFF2-40B4-BE49-F238E27FC236}">
                <a16:creationId xmlns:a16="http://schemas.microsoft.com/office/drawing/2014/main" id="{98A5C61B-D8C1-85C0-1E98-7437B94325FC}"/>
              </a:ext>
            </a:extLst>
          </p:cNvPr>
          <p:cNvSpPr txBox="1"/>
          <p:nvPr/>
        </p:nvSpPr>
        <p:spPr>
          <a:xfrm>
            <a:off x="8278965" y="5302742"/>
            <a:ext cx="2308645" cy="646331"/>
          </a:xfrm>
          <a:prstGeom prst="rect">
            <a:avLst/>
          </a:prstGeom>
          <a:noFill/>
        </p:spPr>
        <p:txBody>
          <a:bodyPr wrap="none" rtlCol="0">
            <a:spAutoFit/>
          </a:bodyPr>
          <a:lstStyle/>
          <a:p>
            <a:r>
              <a:rPr lang="lt-LT" dirty="0"/>
              <a:t>Kiek </a:t>
            </a:r>
            <a:r>
              <a:rPr lang="lt-LT" dirty="0">
                <a:highlight>
                  <a:srgbClr val="FFFF00"/>
                </a:highlight>
              </a:rPr>
              <a:t>tau</a:t>
            </a:r>
            <a:r>
              <a:rPr lang="lt-LT" dirty="0"/>
              <a:t> metų? </a:t>
            </a:r>
          </a:p>
          <a:p>
            <a:r>
              <a:rPr lang="lt-LT" dirty="0">
                <a:highlight>
                  <a:srgbClr val="FFFF00"/>
                </a:highlight>
              </a:rPr>
              <a:t>Man</a:t>
            </a:r>
            <a:r>
              <a:rPr lang="lt-LT" dirty="0"/>
              <a:t> trisdešimt metų.</a:t>
            </a:r>
          </a:p>
        </p:txBody>
      </p:sp>
    </p:spTree>
    <p:extLst>
      <p:ext uri="{BB962C8B-B14F-4D97-AF65-F5344CB8AC3E}">
        <p14:creationId xmlns:p14="http://schemas.microsoft.com/office/powerpoint/2010/main" val="31314180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A3D7C7-AFF0-5853-A7ED-DF9D02536276}"/>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lt-LT" sz="3200" b="1" kern="1200">
                <a:solidFill>
                  <a:schemeClr val="bg1"/>
                </a:solidFill>
                <a:latin typeface="+mj-lt"/>
                <a:ea typeface="+mj-ea"/>
                <a:cs typeface="+mj-cs"/>
              </a:rPr>
              <a:t>Žodynėlis</a:t>
            </a:r>
            <a:endParaRPr lang="lt-LT" sz="3200" b="1" kern="1200" dirty="0">
              <a:solidFill>
                <a:schemeClr val="bg1"/>
              </a:solidFill>
              <a:latin typeface="+mj-lt"/>
              <a:ea typeface="+mj-ea"/>
              <a:cs typeface="+mj-cs"/>
            </a:endParaRPr>
          </a:p>
        </p:txBody>
      </p:sp>
      <p:sp>
        <p:nvSpPr>
          <p:cNvPr id="8" name="TextBox 7">
            <a:extLst>
              <a:ext uri="{FF2B5EF4-FFF2-40B4-BE49-F238E27FC236}">
                <a16:creationId xmlns:a16="http://schemas.microsoft.com/office/drawing/2014/main" id="{875FC2F5-3CF7-27A5-421F-03AF2BB0A6CC}"/>
              </a:ext>
            </a:extLst>
          </p:cNvPr>
          <p:cNvSpPr txBox="1"/>
          <p:nvPr/>
        </p:nvSpPr>
        <p:spPr>
          <a:xfrm>
            <a:off x="2768600" y="1143000"/>
            <a:ext cx="184731" cy="369332"/>
          </a:xfrm>
          <a:prstGeom prst="rect">
            <a:avLst/>
          </a:prstGeom>
          <a:noFill/>
        </p:spPr>
        <p:txBody>
          <a:bodyPr wrap="none" rtlCol="0">
            <a:spAutoFit/>
          </a:bodyPr>
          <a:lstStyle/>
          <a:p>
            <a:endParaRPr lang="lt-LT" dirty="0"/>
          </a:p>
        </p:txBody>
      </p:sp>
      <p:sp>
        <p:nvSpPr>
          <p:cNvPr id="9" name="TextBox 8">
            <a:extLst>
              <a:ext uri="{FF2B5EF4-FFF2-40B4-BE49-F238E27FC236}">
                <a16:creationId xmlns:a16="http://schemas.microsoft.com/office/drawing/2014/main" id="{3404B5E3-ABA9-2033-64E0-9BC5FE41E334}"/>
              </a:ext>
            </a:extLst>
          </p:cNvPr>
          <p:cNvSpPr txBox="1"/>
          <p:nvPr/>
        </p:nvSpPr>
        <p:spPr>
          <a:xfrm>
            <a:off x="12128500" y="1206500"/>
            <a:ext cx="184731" cy="369332"/>
          </a:xfrm>
          <a:prstGeom prst="rect">
            <a:avLst/>
          </a:prstGeom>
          <a:noFill/>
        </p:spPr>
        <p:txBody>
          <a:bodyPr wrap="none" rtlCol="0">
            <a:spAutoFit/>
          </a:bodyPr>
          <a:lstStyle/>
          <a:p>
            <a:endParaRPr lang="lt-LT" dirty="0"/>
          </a:p>
        </p:txBody>
      </p:sp>
      <p:sp>
        <p:nvSpPr>
          <p:cNvPr id="11" name="TextBox 10">
            <a:extLst>
              <a:ext uri="{FF2B5EF4-FFF2-40B4-BE49-F238E27FC236}">
                <a16:creationId xmlns:a16="http://schemas.microsoft.com/office/drawing/2014/main" id="{451BF6F7-9138-5AC0-F7E3-FA53275216AF}"/>
              </a:ext>
            </a:extLst>
          </p:cNvPr>
          <p:cNvSpPr txBox="1"/>
          <p:nvPr/>
        </p:nvSpPr>
        <p:spPr>
          <a:xfrm>
            <a:off x="11176000" y="406400"/>
            <a:ext cx="184731" cy="369332"/>
          </a:xfrm>
          <a:prstGeom prst="rect">
            <a:avLst/>
          </a:prstGeom>
          <a:noFill/>
        </p:spPr>
        <p:txBody>
          <a:bodyPr wrap="none" rtlCol="0">
            <a:spAutoFit/>
          </a:bodyPr>
          <a:lstStyle/>
          <a:p>
            <a:endParaRPr lang="lt-LT" dirty="0"/>
          </a:p>
        </p:txBody>
      </p:sp>
      <p:sp>
        <p:nvSpPr>
          <p:cNvPr id="14" name="TextBox 13">
            <a:extLst>
              <a:ext uri="{FF2B5EF4-FFF2-40B4-BE49-F238E27FC236}">
                <a16:creationId xmlns:a16="http://schemas.microsoft.com/office/drawing/2014/main" id="{556FA2F4-E2D1-BE3F-48D2-3C339BBB6C7B}"/>
              </a:ext>
            </a:extLst>
          </p:cNvPr>
          <p:cNvSpPr txBox="1"/>
          <p:nvPr/>
        </p:nvSpPr>
        <p:spPr>
          <a:xfrm>
            <a:off x="7162936" y="2003580"/>
            <a:ext cx="4680512" cy="4247317"/>
          </a:xfrm>
          <a:prstGeom prst="rect">
            <a:avLst/>
          </a:prstGeom>
          <a:noFill/>
        </p:spPr>
        <p:txBody>
          <a:bodyPr wrap="none" rtlCol="0">
            <a:spAutoFit/>
          </a:bodyPr>
          <a:lstStyle/>
          <a:p>
            <a:r>
              <a:rPr lang="lt-LT" b="1" dirty="0"/>
              <a:t>Kuriam laikui? </a:t>
            </a:r>
            <a:r>
              <a:rPr lang="lt-LT" dirty="0"/>
              <a:t>- </a:t>
            </a:r>
            <a:r>
              <a:rPr lang="en-AU" dirty="0"/>
              <a:t>for how long?</a:t>
            </a:r>
          </a:p>
          <a:p>
            <a:r>
              <a:rPr lang="lt-LT" b="1" dirty="0"/>
              <a:t>Ekonominė klasė </a:t>
            </a:r>
            <a:r>
              <a:rPr lang="lt-LT" dirty="0"/>
              <a:t>– </a:t>
            </a:r>
            <a:r>
              <a:rPr lang="en-AU" dirty="0"/>
              <a:t>economical class</a:t>
            </a:r>
          </a:p>
          <a:p>
            <a:r>
              <a:rPr lang="lt-LT" b="1" dirty="0"/>
              <a:t>Iš viso </a:t>
            </a:r>
            <a:r>
              <a:rPr lang="lt-LT" dirty="0"/>
              <a:t>– </a:t>
            </a:r>
            <a:r>
              <a:rPr lang="en-AU" dirty="0"/>
              <a:t>in total</a:t>
            </a:r>
          </a:p>
          <a:p>
            <a:r>
              <a:rPr lang="lt-LT" b="1" dirty="0"/>
              <a:t>Draudimas</a:t>
            </a:r>
            <a:r>
              <a:rPr lang="lt-LT" dirty="0"/>
              <a:t> (m) – </a:t>
            </a:r>
            <a:r>
              <a:rPr lang="en-AU" dirty="0"/>
              <a:t>insurance</a:t>
            </a:r>
          </a:p>
          <a:p>
            <a:r>
              <a:rPr lang="lt-LT" b="1" dirty="0"/>
              <a:t>Grąžinti, grąžina, grąžino </a:t>
            </a:r>
            <a:r>
              <a:rPr lang="lt-LT" dirty="0"/>
              <a:t>– to </a:t>
            </a:r>
            <a:r>
              <a:rPr lang="en-AU" dirty="0"/>
              <a:t>return</a:t>
            </a:r>
          </a:p>
          <a:p>
            <a:r>
              <a:rPr lang="lt-LT" b="1" dirty="0"/>
              <a:t>Kitas/a </a:t>
            </a:r>
            <a:r>
              <a:rPr lang="lt-LT" dirty="0"/>
              <a:t>(pl. -i/-os) – </a:t>
            </a:r>
            <a:r>
              <a:rPr lang="en-AU" dirty="0"/>
              <a:t>other </a:t>
            </a:r>
          </a:p>
          <a:p>
            <a:r>
              <a:rPr lang="lt-LT" b="1" dirty="0"/>
              <a:t>Parodyti, parodo, parodė </a:t>
            </a:r>
            <a:r>
              <a:rPr lang="lt-LT" dirty="0"/>
              <a:t>– to </a:t>
            </a:r>
            <a:r>
              <a:rPr lang="en-AU" dirty="0"/>
              <a:t>present (show)</a:t>
            </a:r>
          </a:p>
          <a:p>
            <a:r>
              <a:rPr lang="lt-LT" b="1" dirty="0"/>
              <a:t>Asmens dokumentas </a:t>
            </a:r>
            <a:r>
              <a:rPr lang="lt-LT" dirty="0"/>
              <a:t>– ID </a:t>
            </a:r>
          </a:p>
          <a:p>
            <a:r>
              <a:rPr lang="lt-LT" b="1" dirty="0"/>
              <a:t>Vairuotojo pažymėjimas </a:t>
            </a:r>
            <a:r>
              <a:rPr lang="lt-LT" dirty="0"/>
              <a:t>– </a:t>
            </a:r>
            <a:r>
              <a:rPr lang="en-AU" dirty="0"/>
              <a:t>driver’s licence</a:t>
            </a:r>
          </a:p>
          <a:p>
            <a:r>
              <a:rPr lang="lt-LT" b="1" dirty="0"/>
              <a:t>Pasirašyti, pasirašo, pasirašė </a:t>
            </a:r>
            <a:r>
              <a:rPr lang="lt-LT" dirty="0"/>
              <a:t>– to </a:t>
            </a:r>
            <a:r>
              <a:rPr lang="en-AU" dirty="0"/>
              <a:t>sign</a:t>
            </a:r>
          </a:p>
          <a:p>
            <a:r>
              <a:rPr lang="lt-LT" b="1" dirty="0"/>
              <a:t>Rakteliai </a:t>
            </a:r>
            <a:r>
              <a:rPr lang="lt-LT" dirty="0"/>
              <a:t>– </a:t>
            </a:r>
            <a:r>
              <a:rPr lang="en-AU" dirty="0"/>
              <a:t>car keys</a:t>
            </a:r>
          </a:p>
          <a:p>
            <a:r>
              <a:rPr lang="lt-LT" b="1" dirty="0"/>
              <a:t>Stovėjimo aikštelė </a:t>
            </a:r>
            <a:r>
              <a:rPr lang="lt-LT" dirty="0"/>
              <a:t>– </a:t>
            </a:r>
            <a:r>
              <a:rPr lang="en-AU" dirty="0"/>
              <a:t>parking</a:t>
            </a:r>
          </a:p>
          <a:p>
            <a:r>
              <a:rPr lang="lt-LT" b="1" dirty="0"/>
              <a:t>Įėjimas</a:t>
            </a:r>
            <a:r>
              <a:rPr lang="lt-LT" dirty="0"/>
              <a:t> (m, pl. –ai) – </a:t>
            </a:r>
            <a:r>
              <a:rPr lang="en-AU" dirty="0"/>
              <a:t>entrance</a:t>
            </a:r>
          </a:p>
          <a:p>
            <a:r>
              <a:rPr lang="lt-LT" b="1" dirty="0"/>
              <a:t>Išėjimas</a:t>
            </a:r>
            <a:r>
              <a:rPr lang="lt-LT" dirty="0"/>
              <a:t> (m, pl. –ai) - </a:t>
            </a:r>
            <a:r>
              <a:rPr lang="en-AU" dirty="0"/>
              <a:t>exit</a:t>
            </a:r>
          </a:p>
          <a:p>
            <a:endParaRPr lang="lt-LT" dirty="0"/>
          </a:p>
        </p:txBody>
      </p:sp>
      <p:pic>
        <p:nvPicPr>
          <p:cNvPr id="4" name="Picture 3" descr="A screenshot of a text&#10;&#10;Description automatically generated">
            <a:extLst>
              <a:ext uri="{FF2B5EF4-FFF2-40B4-BE49-F238E27FC236}">
                <a16:creationId xmlns:a16="http://schemas.microsoft.com/office/drawing/2014/main" id="{51792136-8710-7BF8-CBF0-463752509D75}"/>
              </a:ext>
            </a:extLst>
          </p:cNvPr>
          <p:cNvPicPr>
            <a:picLocks noChangeAspect="1"/>
          </p:cNvPicPr>
          <p:nvPr/>
        </p:nvPicPr>
        <p:blipFill>
          <a:blip r:embed="rId3"/>
          <a:stretch>
            <a:fillRect/>
          </a:stretch>
        </p:blipFill>
        <p:spPr>
          <a:xfrm>
            <a:off x="239811" y="2003580"/>
            <a:ext cx="6923125" cy="4247316"/>
          </a:xfrm>
          <a:prstGeom prst="rect">
            <a:avLst/>
          </a:prstGeom>
        </p:spPr>
      </p:pic>
    </p:spTree>
    <p:extLst>
      <p:ext uri="{BB962C8B-B14F-4D97-AF65-F5344CB8AC3E}">
        <p14:creationId xmlns:p14="http://schemas.microsoft.com/office/powerpoint/2010/main" val="4445210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9"/>
          <p:cNvSpPr txBox="1">
            <a:spLocks noGrp="1"/>
          </p:cNvSpPr>
          <p:nvPr>
            <p:ph type="title"/>
          </p:nvPr>
        </p:nvSpPr>
        <p:spPr>
          <a:xfrm>
            <a:off x="415600" y="284136"/>
            <a:ext cx="11360800" cy="763600"/>
          </a:xfrm>
          <a:prstGeom prst="rect">
            <a:avLst/>
          </a:prstGeom>
          <a:ln>
            <a:noFill/>
          </a:ln>
        </p:spPr>
        <p:txBody>
          <a:bodyPr spcFirstLastPara="1" vert="horz" wrap="square" lIns="121900" tIns="121900" rIns="121900" bIns="121900" rtlCol="0" anchor="t" anchorCtr="0">
            <a:normAutofit fontScale="90000"/>
          </a:bodyPr>
          <a:lstStyle/>
          <a:p>
            <a:pPr algn="ctr"/>
            <a:r>
              <a:rPr lang="lt" b="1" dirty="0"/>
              <a:t>Būtasis laikas (</a:t>
            </a:r>
            <a:r>
              <a:rPr lang="en-GB" b="1" i="1" dirty="0"/>
              <a:t>past tense</a:t>
            </a:r>
            <a:r>
              <a:rPr lang="lt" b="1" dirty="0"/>
              <a:t>)</a:t>
            </a:r>
            <a:br>
              <a:rPr lang="lt" dirty="0"/>
            </a:br>
            <a:r>
              <a:rPr lang="lt" dirty="0"/>
              <a:t>-o tipas</a:t>
            </a:r>
            <a:endParaRPr lang="en-US" dirty="0"/>
          </a:p>
          <a:p>
            <a:pPr algn="ctr"/>
            <a:br>
              <a:rPr lang="lt" i="1" dirty="0">
                <a:highlight>
                  <a:srgbClr val="FFFF00"/>
                </a:highlight>
              </a:rPr>
            </a:br>
            <a:r>
              <a:rPr lang="lt" i="1" dirty="0">
                <a:highlight>
                  <a:srgbClr val="FFFF00"/>
                </a:highlight>
              </a:rPr>
              <a:t>būti - yra - </a:t>
            </a:r>
            <a:r>
              <a:rPr lang="lt" i="1" dirty="0">
                <a:solidFill>
                  <a:srgbClr val="980000"/>
                </a:solidFill>
                <a:highlight>
                  <a:srgbClr val="FFFF00"/>
                </a:highlight>
              </a:rPr>
              <a:t>buvo</a:t>
            </a:r>
            <a:endParaRPr i="1" dirty="0">
              <a:solidFill>
                <a:srgbClr val="980000"/>
              </a:solidFill>
              <a:highlight>
                <a:srgbClr val="FFFF00"/>
              </a:highlight>
            </a:endParaRPr>
          </a:p>
          <a:p>
            <a:pPr algn="ctr"/>
            <a:endParaRPr dirty="0"/>
          </a:p>
        </p:txBody>
      </p:sp>
      <p:sp>
        <p:nvSpPr>
          <p:cNvPr id="90" name="Google Shape;90;p19"/>
          <p:cNvSpPr txBox="1">
            <a:spLocks noGrp="1"/>
          </p:cNvSpPr>
          <p:nvPr>
            <p:ph type="body" idx="1"/>
          </p:nvPr>
        </p:nvSpPr>
        <p:spPr>
          <a:xfrm>
            <a:off x="415600" y="2302800"/>
            <a:ext cx="11360800" cy="4555200"/>
          </a:xfrm>
          <a:prstGeom prst="rect">
            <a:avLst/>
          </a:prstGeom>
        </p:spPr>
        <p:txBody>
          <a:bodyPr spcFirstLastPara="1" vert="horz" wrap="square" lIns="121900" tIns="121900" rIns="121900" bIns="121900" rtlCol="0" anchor="t" anchorCtr="0">
            <a:normAutofit/>
          </a:bodyPr>
          <a:lstStyle/>
          <a:p>
            <a:pPr marL="0" indent="0">
              <a:buNone/>
            </a:pPr>
            <a:endParaRPr dirty="0">
              <a:solidFill>
                <a:srgbClr val="980000"/>
              </a:solidFill>
            </a:endParaRPr>
          </a:p>
          <a:p>
            <a:pPr marL="0" indent="0" algn="ctr">
              <a:spcBef>
                <a:spcPts val="1600"/>
              </a:spcBef>
              <a:buNone/>
            </a:pPr>
            <a:r>
              <a:rPr lang="lt" dirty="0">
                <a:solidFill>
                  <a:srgbClr val="000000"/>
                </a:solidFill>
              </a:rPr>
              <a:t>aš</a:t>
            </a:r>
            <a:r>
              <a:rPr lang="lt" dirty="0">
                <a:solidFill>
                  <a:srgbClr val="980000"/>
                </a:solidFill>
              </a:rPr>
              <a:t> buvau		</a:t>
            </a:r>
            <a:r>
              <a:rPr lang="lt" dirty="0">
                <a:solidFill>
                  <a:srgbClr val="000000"/>
                </a:solidFill>
              </a:rPr>
              <a:t>mes</a:t>
            </a:r>
            <a:r>
              <a:rPr lang="lt" dirty="0">
                <a:solidFill>
                  <a:srgbClr val="980000"/>
                </a:solidFill>
              </a:rPr>
              <a:t> buvome</a:t>
            </a:r>
          </a:p>
          <a:p>
            <a:pPr marL="0" indent="0" algn="ctr">
              <a:spcBef>
                <a:spcPts val="1600"/>
              </a:spcBef>
              <a:buNone/>
            </a:pPr>
            <a:r>
              <a:rPr lang="lt" dirty="0">
                <a:solidFill>
                  <a:schemeClr val="dk1"/>
                </a:solidFill>
              </a:rPr>
              <a:t>tu</a:t>
            </a:r>
            <a:r>
              <a:rPr lang="lt" dirty="0">
                <a:solidFill>
                  <a:srgbClr val="980000"/>
                </a:solidFill>
              </a:rPr>
              <a:t> buvai		</a:t>
            </a:r>
            <a:r>
              <a:rPr lang="lt" dirty="0">
                <a:solidFill>
                  <a:srgbClr val="000000"/>
                </a:solidFill>
              </a:rPr>
              <a:t>jūs</a:t>
            </a:r>
            <a:r>
              <a:rPr lang="lt" dirty="0">
                <a:solidFill>
                  <a:srgbClr val="980000"/>
                </a:solidFill>
              </a:rPr>
              <a:t> buvote</a:t>
            </a:r>
            <a:endParaRPr dirty="0">
              <a:solidFill>
                <a:srgbClr val="980000"/>
              </a:solidFill>
            </a:endParaRPr>
          </a:p>
          <a:p>
            <a:pPr marL="0" indent="0" algn="ctr">
              <a:spcBef>
                <a:spcPts val="1600"/>
              </a:spcBef>
              <a:spcAft>
                <a:spcPts val="1600"/>
              </a:spcAft>
              <a:buNone/>
            </a:pPr>
            <a:r>
              <a:rPr lang="lt" dirty="0">
                <a:solidFill>
                  <a:srgbClr val="000000"/>
                </a:solidFill>
              </a:rPr>
              <a:t>jis, ji</a:t>
            </a:r>
            <a:r>
              <a:rPr lang="lt" dirty="0">
                <a:solidFill>
                  <a:srgbClr val="980000"/>
                </a:solidFill>
              </a:rPr>
              <a:t> buvo		</a:t>
            </a:r>
            <a:r>
              <a:rPr lang="lt" dirty="0">
                <a:solidFill>
                  <a:srgbClr val="000000"/>
                </a:solidFill>
              </a:rPr>
              <a:t>jie, jos</a:t>
            </a:r>
            <a:r>
              <a:rPr lang="lt" dirty="0">
                <a:solidFill>
                  <a:srgbClr val="980000"/>
                </a:solidFill>
              </a:rPr>
              <a:t> buvo</a:t>
            </a:r>
            <a:endParaRPr dirty="0">
              <a:solidFill>
                <a:srgbClr val="980000"/>
              </a:solidFill>
            </a:endParaRPr>
          </a:p>
        </p:txBody>
      </p:sp>
    </p:spTree>
    <p:extLst>
      <p:ext uri="{BB962C8B-B14F-4D97-AF65-F5344CB8AC3E}">
        <p14:creationId xmlns:p14="http://schemas.microsoft.com/office/powerpoint/2010/main" val="1726388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A3D7C7-AFF0-5853-A7ED-DF9D02536276}"/>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lt-LT" sz="3200" b="1" kern="1200">
                <a:solidFill>
                  <a:schemeClr val="bg1"/>
                </a:solidFill>
                <a:latin typeface="+mj-lt"/>
                <a:ea typeface="+mj-ea"/>
                <a:cs typeface="+mj-cs"/>
              </a:rPr>
              <a:t>Žodynėlis</a:t>
            </a:r>
            <a:endParaRPr lang="lt-LT" sz="3200" b="1" kern="1200" dirty="0">
              <a:solidFill>
                <a:schemeClr val="bg1"/>
              </a:solidFill>
              <a:latin typeface="+mj-lt"/>
              <a:ea typeface="+mj-ea"/>
              <a:cs typeface="+mj-cs"/>
            </a:endParaRPr>
          </a:p>
        </p:txBody>
      </p:sp>
      <p:sp>
        <p:nvSpPr>
          <p:cNvPr id="8" name="TextBox 7">
            <a:extLst>
              <a:ext uri="{FF2B5EF4-FFF2-40B4-BE49-F238E27FC236}">
                <a16:creationId xmlns:a16="http://schemas.microsoft.com/office/drawing/2014/main" id="{875FC2F5-3CF7-27A5-421F-03AF2BB0A6CC}"/>
              </a:ext>
            </a:extLst>
          </p:cNvPr>
          <p:cNvSpPr txBox="1"/>
          <p:nvPr/>
        </p:nvSpPr>
        <p:spPr>
          <a:xfrm>
            <a:off x="2768600" y="1143000"/>
            <a:ext cx="184731" cy="369332"/>
          </a:xfrm>
          <a:prstGeom prst="rect">
            <a:avLst/>
          </a:prstGeom>
          <a:noFill/>
        </p:spPr>
        <p:txBody>
          <a:bodyPr wrap="none" rtlCol="0">
            <a:spAutoFit/>
          </a:bodyPr>
          <a:lstStyle/>
          <a:p>
            <a:endParaRPr lang="lt-LT" dirty="0"/>
          </a:p>
        </p:txBody>
      </p:sp>
      <p:sp>
        <p:nvSpPr>
          <p:cNvPr id="9" name="TextBox 8">
            <a:extLst>
              <a:ext uri="{FF2B5EF4-FFF2-40B4-BE49-F238E27FC236}">
                <a16:creationId xmlns:a16="http://schemas.microsoft.com/office/drawing/2014/main" id="{3404B5E3-ABA9-2033-64E0-9BC5FE41E334}"/>
              </a:ext>
            </a:extLst>
          </p:cNvPr>
          <p:cNvSpPr txBox="1"/>
          <p:nvPr/>
        </p:nvSpPr>
        <p:spPr>
          <a:xfrm>
            <a:off x="12128500" y="1206500"/>
            <a:ext cx="184731" cy="369332"/>
          </a:xfrm>
          <a:prstGeom prst="rect">
            <a:avLst/>
          </a:prstGeom>
          <a:noFill/>
        </p:spPr>
        <p:txBody>
          <a:bodyPr wrap="none" rtlCol="0">
            <a:spAutoFit/>
          </a:bodyPr>
          <a:lstStyle/>
          <a:p>
            <a:endParaRPr lang="lt-LT" dirty="0"/>
          </a:p>
        </p:txBody>
      </p:sp>
      <p:sp>
        <p:nvSpPr>
          <p:cNvPr id="11" name="TextBox 10">
            <a:extLst>
              <a:ext uri="{FF2B5EF4-FFF2-40B4-BE49-F238E27FC236}">
                <a16:creationId xmlns:a16="http://schemas.microsoft.com/office/drawing/2014/main" id="{451BF6F7-9138-5AC0-F7E3-FA53275216AF}"/>
              </a:ext>
            </a:extLst>
          </p:cNvPr>
          <p:cNvSpPr txBox="1"/>
          <p:nvPr/>
        </p:nvSpPr>
        <p:spPr>
          <a:xfrm>
            <a:off x="11176000" y="406400"/>
            <a:ext cx="184731" cy="369332"/>
          </a:xfrm>
          <a:prstGeom prst="rect">
            <a:avLst/>
          </a:prstGeom>
          <a:noFill/>
        </p:spPr>
        <p:txBody>
          <a:bodyPr wrap="none" rtlCol="0">
            <a:spAutoFit/>
          </a:bodyPr>
          <a:lstStyle/>
          <a:p>
            <a:endParaRPr lang="lt-LT" dirty="0"/>
          </a:p>
        </p:txBody>
      </p:sp>
      <p:sp>
        <p:nvSpPr>
          <p:cNvPr id="14" name="TextBox 13">
            <a:extLst>
              <a:ext uri="{FF2B5EF4-FFF2-40B4-BE49-F238E27FC236}">
                <a16:creationId xmlns:a16="http://schemas.microsoft.com/office/drawing/2014/main" id="{556FA2F4-E2D1-BE3F-48D2-3C339BBB6C7B}"/>
              </a:ext>
            </a:extLst>
          </p:cNvPr>
          <p:cNvSpPr txBox="1"/>
          <p:nvPr/>
        </p:nvSpPr>
        <p:spPr>
          <a:xfrm>
            <a:off x="6266322" y="2967335"/>
            <a:ext cx="4693914" cy="923330"/>
          </a:xfrm>
          <a:prstGeom prst="rect">
            <a:avLst/>
          </a:prstGeom>
          <a:noFill/>
        </p:spPr>
        <p:txBody>
          <a:bodyPr wrap="none" rtlCol="0">
            <a:spAutoFit/>
          </a:bodyPr>
          <a:lstStyle/>
          <a:p>
            <a:r>
              <a:rPr lang="lt-LT" b="1" dirty="0"/>
              <a:t>Plovykla </a:t>
            </a:r>
            <a:r>
              <a:rPr lang="lt-LT" dirty="0"/>
              <a:t>- </a:t>
            </a:r>
            <a:r>
              <a:rPr lang="en-AU" dirty="0"/>
              <a:t>carwash</a:t>
            </a:r>
          </a:p>
          <a:p>
            <a:r>
              <a:rPr lang="lt-LT" b="1" dirty="0"/>
              <a:t>Nuplauti, nuplauna, nuplovė (acc) </a:t>
            </a:r>
            <a:r>
              <a:rPr lang="lt-LT" dirty="0"/>
              <a:t>– </a:t>
            </a:r>
            <a:r>
              <a:rPr lang="en-AU" dirty="0"/>
              <a:t>to wash</a:t>
            </a:r>
          </a:p>
          <a:p>
            <a:endParaRPr lang="lt-LT" dirty="0"/>
          </a:p>
        </p:txBody>
      </p:sp>
      <p:pic>
        <p:nvPicPr>
          <p:cNvPr id="5" name="Picture 4" descr="A white text box with black text&#10;&#10;Description automatically generated">
            <a:extLst>
              <a:ext uri="{FF2B5EF4-FFF2-40B4-BE49-F238E27FC236}">
                <a16:creationId xmlns:a16="http://schemas.microsoft.com/office/drawing/2014/main" id="{A4175C0C-5468-77E1-1A22-C144249CFE98}"/>
              </a:ext>
            </a:extLst>
          </p:cNvPr>
          <p:cNvPicPr>
            <a:picLocks noChangeAspect="1"/>
          </p:cNvPicPr>
          <p:nvPr/>
        </p:nvPicPr>
        <p:blipFill>
          <a:blip r:embed="rId3"/>
          <a:stretch>
            <a:fillRect/>
          </a:stretch>
        </p:blipFill>
        <p:spPr>
          <a:xfrm>
            <a:off x="556532" y="2003580"/>
            <a:ext cx="5709790" cy="3897158"/>
          </a:xfrm>
          <a:prstGeom prst="rect">
            <a:avLst/>
          </a:prstGeom>
        </p:spPr>
      </p:pic>
    </p:spTree>
    <p:extLst>
      <p:ext uri="{BB962C8B-B14F-4D97-AF65-F5344CB8AC3E}">
        <p14:creationId xmlns:p14="http://schemas.microsoft.com/office/powerpoint/2010/main" val="35599086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A3D7C7-AFF0-5853-A7ED-DF9D02536276}"/>
              </a:ext>
            </a:extLst>
          </p:cNvPr>
          <p:cNvSpPr>
            <a:spLocks noGrp="1"/>
          </p:cNvSpPr>
          <p:nvPr>
            <p:ph type="title"/>
          </p:nvPr>
        </p:nvSpPr>
        <p:spPr>
          <a:xfrm>
            <a:off x="556532" y="643467"/>
            <a:ext cx="11210925" cy="744836"/>
          </a:xfrm>
        </p:spPr>
        <p:txBody>
          <a:bodyPr vert="horz" lIns="91440" tIns="45720" rIns="91440" bIns="45720" rtlCol="0" anchor="ctr">
            <a:normAutofit fontScale="90000"/>
          </a:bodyPr>
          <a:lstStyle/>
          <a:p>
            <a:pPr algn="ctr">
              <a:spcBef>
                <a:spcPct val="0"/>
              </a:spcBef>
            </a:pPr>
            <a:r>
              <a:rPr lang="en-US" sz="3200" b="1" kern="1200" dirty="0">
                <a:solidFill>
                  <a:schemeClr val="bg1"/>
                </a:solidFill>
                <a:latin typeface="+mj-lt"/>
                <a:ea typeface="+mj-ea"/>
                <a:cs typeface="+mj-cs"/>
              </a:rPr>
              <a:t>Užduotis</a:t>
            </a:r>
            <a:br>
              <a:rPr lang="en-US" sz="3200" b="1" kern="1200" dirty="0">
                <a:solidFill>
                  <a:schemeClr val="bg1"/>
                </a:solidFill>
                <a:latin typeface="+mj-lt"/>
                <a:ea typeface="+mj-ea"/>
                <a:cs typeface="+mj-cs"/>
              </a:rPr>
            </a:br>
            <a:r>
              <a:rPr lang="en-US" sz="2700" b="1" kern="1200" dirty="0">
                <a:solidFill>
                  <a:srgbClr val="FF0000"/>
                </a:solidFill>
                <a:latin typeface="+mj-lt"/>
                <a:ea typeface="+mj-ea"/>
                <a:cs typeface="+mj-cs"/>
              </a:rPr>
              <a:t>NAMŲ DARBAS</a:t>
            </a:r>
            <a:endParaRPr lang="en-US" sz="2700" b="1" kern="1200" dirty="0">
              <a:solidFill>
                <a:schemeClr val="bg1"/>
              </a:solidFill>
              <a:latin typeface="+mj-lt"/>
              <a:ea typeface="+mj-ea"/>
              <a:cs typeface="+mj-cs"/>
            </a:endParaRPr>
          </a:p>
        </p:txBody>
      </p:sp>
      <p:sp>
        <p:nvSpPr>
          <p:cNvPr id="8" name="TextBox 7">
            <a:extLst>
              <a:ext uri="{FF2B5EF4-FFF2-40B4-BE49-F238E27FC236}">
                <a16:creationId xmlns:a16="http://schemas.microsoft.com/office/drawing/2014/main" id="{875FC2F5-3CF7-27A5-421F-03AF2BB0A6CC}"/>
              </a:ext>
            </a:extLst>
          </p:cNvPr>
          <p:cNvSpPr txBox="1"/>
          <p:nvPr/>
        </p:nvSpPr>
        <p:spPr>
          <a:xfrm>
            <a:off x="2768600" y="1143000"/>
            <a:ext cx="184731" cy="369332"/>
          </a:xfrm>
          <a:prstGeom prst="rect">
            <a:avLst/>
          </a:prstGeom>
          <a:noFill/>
        </p:spPr>
        <p:txBody>
          <a:bodyPr wrap="none" rtlCol="0">
            <a:spAutoFit/>
          </a:bodyPr>
          <a:lstStyle/>
          <a:p>
            <a:endParaRPr lang="lt-LT" dirty="0"/>
          </a:p>
        </p:txBody>
      </p:sp>
      <p:sp>
        <p:nvSpPr>
          <p:cNvPr id="9" name="TextBox 8">
            <a:extLst>
              <a:ext uri="{FF2B5EF4-FFF2-40B4-BE49-F238E27FC236}">
                <a16:creationId xmlns:a16="http://schemas.microsoft.com/office/drawing/2014/main" id="{3404B5E3-ABA9-2033-64E0-9BC5FE41E334}"/>
              </a:ext>
            </a:extLst>
          </p:cNvPr>
          <p:cNvSpPr txBox="1"/>
          <p:nvPr/>
        </p:nvSpPr>
        <p:spPr>
          <a:xfrm>
            <a:off x="12128500" y="1206500"/>
            <a:ext cx="184731" cy="369332"/>
          </a:xfrm>
          <a:prstGeom prst="rect">
            <a:avLst/>
          </a:prstGeom>
          <a:noFill/>
        </p:spPr>
        <p:txBody>
          <a:bodyPr wrap="none" rtlCol="0">
            <a:spAutoFit/>
          </a:bodyPr>
          <a:lstStyle/>
          <a:p>
            <a:endParaRPr lang="lt-LT" dirty="0"/>
          </a:p>
        </p:txBody>
      </p:sp>
      <p:sp>
        <p:nvSpPr>
          <p:cNvPr id="11" name="TextBox 10">
            <a:extLst>
              <a:ext uri="{FF2B5EF4-FFF2-40B4-BE49-F238E27FC236}">
                <a16:creationId xmlns:a16="http://schemas.microsoft.com/office/drawing/2014/main" id="{451BF6F7-9138-5AC0-F7E3-FA53275216AF}"/>
              </a:ext>
            </a:extLst>
          </p:cNvPr>
          <p:cNvSpPr txBox="1"/>
          <p:nvPr/>
        </p:nvSpPr>
        <p:spPr>
          <a:xfrm>
            <a:off x="11176000" y="406400"/>
            <a:ext cx="184731" cy="369332"/>
          </a:xfrm>
          <a:prstGeom prst="rect">
            <a:avLst/>
          </a:prstGeom>
          <a:noFill/>
        </p:spPr>
        <p:txBody>
          <a:bodyPr wrap="none" rtlCol="0">
            <a:spAutoFit/>
          </a:bodyPr>
          <a:lstStyle/>
          <a:p>
            <a:endParaRPr lang="lt-LT" dirty="0"/>
          </a:p>
        </p:txBody>
      </p:sp>
      <p:pic>
        <p:nvPicPr>
          <p:cNvPr id="4" name="Picture 3" descr="A white rectangular object with black text&#10;&#10;Description automatically generated">
            <a:extLst>
              <a:ext uri="{FF2B5EF4-FFF2-40B4-BE49-F238E27FC236}">
                <a16:creationId xmlns:a16="http://schemas.microsoft.com/office/drawing/2014/main" id="{66CDCBD1-CCAC-48A7-6452-87BF36D56F72}"/>
              </a:ext>
            </a:extLst>
          </p:cNvPr>
          <p:cNvPicPr>
            <a:picLocks noChangeAspect="1"/>
          </p:cNvPicPr>
          <p:nvPr/>
        </p:nvPicPr>
        <p:blipFill>
          <a:blip r:embed="rId2"/>
          <a:stretch>
            <a:fillRect/>
          </a:stretch>
        </p:blipFill>
        <p:spPr>
          <a:xfrm>
            <a:off x="256503" y="2081478"/>
            <a:ext cx="6233908" cy="3699926"/>
          </a:xfrm>
          <a:prstGeom prst="rect">
            <a:avLst/>
          </a:prstGeom>
        </p:spPr>
      </p:pic>
      <p:pic>
        <p:nvPicPr>
          <p:cNvPr id="7" name="Picture 6" descr="A white paper with black text&#10;&#10;Description automatically generated">
            <a:extLst>
              <a:ext uri="{FF2B5EF4-FFF2-40B4-BE49-F238E27FC236}">
                <a16:creationId xmlns:a16="http://schemas.microsoft.com/office/drawing/2014/main" id="{D1604B5D-A3A6-5431-6C91-10C19475A5BC}"/>
              </a:ext>
            </a:extLst>
          </p:cNvPr>
          <p:cNvPicPr>
            <a:picLocks noChangeAspect="1"/>
          </p:cNvPicPr>
          <p:nvPr/>
        </p:nvPicPr>
        <p:blipFill>
          <a:blip r:embed="rId3"/>
          <a:stretch>
            <a:fillRect/>
          </a:stretch>
        </p:blipFill>
        <p:spPr>
          <a:xfrm>
            <a:off x="6096973" y="2900444"/>
            <a:ext cx="5670484" cy="2061994"/>
          </a:xfrm>
          <a:prstGeom prst="rect">
            <a:avLst/>
          </a:prstGeom>
        </p:spPr>
      </p:pic>
    </p:spTree>
    <p:extLst>
      <p:ext uri="{BB962C8B-B14F-4D97-AF65-F5344CB8AC3E}">
        <p14:creationId xmlns:p14="http://schemas.microsoft.com/office/powerpoint/2010/main" val="30317576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A3D7C7-AFF0-5853-A7ED-DF9D02536276}"/>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en-US" sz="3200" b="1" kern="1200" dirty="0">
                <a:solidFill>
                  <a:schemeClr val="bg1"/>
                </a:solidFill>
                <a:latin typeface="+mj-lt"/>
                <a:ea typeface="+mj-ea"/>
                <a:cs typeface="+mj-cs"/>
              </a:rPr>
              <a:t>Užduotis</a:t>
            </a:r>
          </a:p>
        </p:txBody>
      </p:sp>
      <p:sp>
        <p:nvSpPr>
          <p:cNvPr id="8" name="TextBox 7">
            <a:extLst>
              <a:ext uri="{FF2B5EF4-FFF2-40B4-BE49-F238E27FC236}">
                <a16:creationId xmlns:a16="http://schemas.microsoft.com/office/drawing/2014/main" id="{875FC2F5-3CF7-27A5-421F-03AF2BB0A6CC}"/>
              </a:ext>
            </a:extLst>
          </p:cNvPr>
          <p:cNvSpPr txBox="1"/>
          <p:nvPr/>
        </p:nvSpPr>
        <p:spPr>
          <a:xfrm>
            <a:off x="2768600" y="1143000"/>
            <a:ext cx="184731" cy="369332"/>
          </a:xfrm>
          <a:prstGeom prst="rect">
            <a:avLst/>
          </a:prstGeom>
          <a:noFill/>
        </p:spPr>
        <p:txBody>
          <a:bodyPr wrap="none" rtlCol="0">
            <a:spAutoFit/>
          </a:bodyPr>
          <a:lstStyle/>
          <a:p>
            <a:endParaRPr lang="lt-LT" dirty="0"/>
          </a:p>
        </p:txBody>
      </p:sp>
      <p:sp>
        <p:nvSpPr>
          <p:cNvPr id="9" name="TextBox 8">
            <a:extLst>
              <a:ext uri="{FF2B5EF4-FFF2-40B4-BE49-F238E27FC236}">
                <a16:creationId xmlns:a16="http://schemas.microsoft.com/office/drawing/2014/main" id="{3404B5E3-ABA9-2033-64E0-9BC5FE41E334}"/>
              </a:ext>
            </a:extLst>
          </p:cNvPr>
          <p:cNvSpPr txBox="1"/>
          <p:nvPr/>
        </p:nvSpPr>
        <p:spPr>
          <a:xfrm>
            <a:off x="12128500" y="1206500"/>
            <a:ext cx="184731" cy="369332"/>
          </a:xfrm>
          <a:prstGeom prst="rect">
            <a:avLst/>
          </a:prstGeom>
          <a:noFill/>
        </p:spPr>
        <p:txBody>
          <a:bodyPr wrap="none" rtlCol="0">
            <a:spAutoFit/>
          </a:bodyPr>
          <a:lstStyle/>
          <a:p>
            <a:endParaRPr lang="lt-LT" dirty="0"/>
          </a:p>
        </p:txBody>
      </p:sp>
      <p:sp>
        <p:nvSpPr>
          <p:cNvPr id="11" name="TextBox 10">
            <a:extLst>
              <a:ext uri="{FF2B5EF4-FFF2-40B4-BE49-F238E27FC236}">
                <a16:creationId xmlns:a16="http://schemas.microsoft.com/office/drawing/2014/main" id="{451BF6F7-9138-5AC0-F7E3-FA53275216AF}"/>
              </a:ext>
            </a:extLst>
          </p:cNvPr>
          <p:cNvSpPr txBox="1"/>
          <p:nvPr/>
        </p:nvSpPr>
        <p:spPr>
          <a:xfrm>
            <a:off x="11176000" y="406400"/>
            <a:ext cx="184731" cy="369332"/>
          </a:xfrm>
          <a:prstGeom prst="rect">
            <a:avLst/>
          </a:prstGeom>
          <a:noFill/>
        </p:spPr>
        <p:txBody>
          <a:bodyPr wrap="none" rtlCol="0">
            <a:spAutoFit/>
          </a:bodyPr>
          <a:lstStyle/>
          <a:p>
            <a:endParaRPr lang="lt-LT" dirty="0"/>
          </a:p>
        </p:txBody>
      </p:sp>
      <p:pic>
        <p:nvPicPr>
          <p:cNvPr id="5" name="Picture 4" descr="A close-up of a text&#10;&#10;Description automatically generated">
            <a:extLst>
              <a:ext uri="{FF2B5EF4-FFF2-40B4-BE49-F238E27FC236}">
                <a16:creationId xmlns:a16="http://schemas.microsoft.com/office/drawing/2014/main" id="{490BD01A-ED1F-D9CE-CE52-C1C5D165C26E}"/>
              </a:ext>
            </a:extLst>
          </p:cNvPr>
          <p:cNvPicPr>
            <a:picLocks noChangeAspect="1"/>
          </p:cNvPicPr>
          <p:nvPr/>
        </p:nvPicPr>
        <p:blipFill>
          <a:blip r:embed="rId2"/>
          <a:stretch>
            <a:fillRect/>
          </a:stretch>
        </p:blipFill>
        <p:spPr>
          <a:xfrm>
            <a:off x="688298" y="2003580"/>
            <a:ext cx="10947391" cy="3513138"/>
          </a:xfrm>
          <a:prstGeom prst="rect">
            <a:avLst/>
          </a:prstGeom>
        </p:spPr>
      </p:pic>
    </p:spTree>
    <p:extLst>
      <p:ext uri="{BB962C8B-B14F-4D97-AF65-F5344CB8AC3E}">
        <p14:creationId xmlns:p14="http://schemas.microsoft.com/office/powerpoint/2010/main" val="21169561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704E6F-BE9C-9C5D-632F-8CF37FF5ADB5}"/>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en-US" sz="3200" b="1" kern="1200" dirty="0">
                <a:solidFill>
                  <a:schemeClr val="bg1"/>
                </a:solidFill>
                <a:latin typeface="+mj-lt"/>
                <a:ea typeface="+mj-ea"/>
                <a:cs typeface="+mj-cs"/>
              </a:rPr>
              <a:t>Klausymo užduotis</a:t>
            </a:r>
          </a:p>
        </p:txBody>
      </p:sp>
      <p:pic>
        <p:nvPicPr>
          <p:cNvPr id="4" name="Picture 3" descr="A list of text on a white background&#10;&#10;Description automatically generated">
            <a:extLst>
              <a:ext uri="{FF2B5EF4-FFF2-40B4-BE49-F238E27FC236}">
                <a16:creationId xmlns:a16="http://schemas.microsoft.com/office/drawing/2014/main" id="{7A6D939C-37C9-4068-5286-AB64F7DA4138}"/>
              </a:ext>
            </a:extLst>
          </p:cNvPr>
          <p:cNvPicPr>
            <a:picLocks noChangeAspect="1"/>
          </p:cNvPicPr>
          <p:nvPr/>
        </p:nvPicPr>
        <p:blipFill>
          <a:blip r:embed="rId2"/>
          <a:stretch>
            <a:fillRect/>
          </a:stretch>
        </p:blipFill>
        <p:spPr>
          <a:xfrm>
            <a:off x="1017391" y="1952364"/>
            <a:ext cx="10157218" cy="4021848"/>
          </a:xfrm>
          <a:prstGeom prst="rect">
            <a:avLst/>
          </a:prstGeom>
        </p:spPr>
      </p:pic>
    </p:spTree>
    <p:extLst>
      <p:ext uri="{BB962C8B-B14F-4D97-AF65-F5344CB8AC3E}">
        <p14:creationId xmlns:p14="http://schemas.microsoft.com/office/powerpoint/2010/main" val="23384436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710DAF-DDB2-6AE3-8D7B-91340DD7B53E}"/>
              </a:ext>
            </a:extLst>
          </p:cNvPr>
          <p:cNvSpPr>
            <a:spLocks noGrp="1"/>
          </p:cNvSpPr>
          <p:nvPr>
            <p:ph type="title"/>
          </p:nvPr>
        </p:nvSpPr>
        <p:spPr>
          <a:xfrm>
            <a:off x="556532" y="643467"/>
            <a:ext cx="11210925" cy="744836"/>
          </a:xfrm>
        </p:spPr>
        <p:txBody>
          <a:bodyPr vert="horz" lIns="91440" tIns="45720" rIns="91440" bIns="45720" rtlCol="0" anchor="ctr">
            <a:normAutofit fontScale="90000"/>
          </a:bodyPr>
          <a:lstStyle/>
          <a:p>
            <a:pPr algn="ctr">
              <a:spcBef>
                <a:spcPct val="0"/>
              </a:spcBef>
            </a:pPr>
            <a:br>
              <a:rPr lang="lt-LT" sz="3200" b="1" kern="1200" dirty="0">
                <a:solidFill>
                  <a:schemeClr val="bg1"/>
                </a:solidFill>
                <a:latin typeface="+mj-lt"/>
                <a:ea typeface="+mj-ea"/>
                <a:cs typeface="+mj-cs"/>
              </a:rPr>
            </a:br>
            <a:r>
              <a:rPr lang="lt-LT" sz="3200" b="1" kern="1200" dirty="0">
                <a:solidFill>
                  <a:schemeClr val="bg1"/>
                </a:solidFill>
                <a:latin typeface="+mj-lt"/>
                <a:ea typeface="+mj-ea"/>
                <a:cs typeface="+mj-cs"/>
              </a:rPr>
              <a:t>Skaitymas</a:t>
            </a:r>
            <a:br>
              <a:rPr lang="en-US" sz="3200" b="1" kern="1200" dirty="0">
                <a:solidFill>
                  <a:schemeClr val="bg1"/>
                </a:solidFill>
                <a:latin typeface="+mj-lt"/>
                <a:ea typeface="+mj-ea"/>
                <a:cs typeface="+mj-cs"/>
              </a:rPr>
            </a:br>
            <a:endParaRPr lang="en-US" sz="2700" b="1" kern="1200" dirty="0">
              <a:solidFill>
                <a:srgbClr val="FF0000"/>
              </a:solidFill>
              <a:latin typeface="+mj-lt"/>
              <a:ea typeface="+mj-ea"/>
              <a:cs typeface="+mj-cs"/>
            </a:endParaRPr>
          </a:p>
        </p:txBody>
      </p:sp>
      <p:pic>
        <p:nvPicPr>
          <p:cNvPr id="7" name="Picture 6" descr="A paper with text on it&#10;&#10;Description automatically generated">
            <a:extLst>
              <a:ext uri="{FF2B5EF4-FFF2-40B4-BE49-F238E27FC236}">
                <a16:creationId xmlns:a16="http://schemas.microsoft.com/office/drawing/2014/main" id="{C783A8DE-573E-5F3C-92E4-C38FEA988EC4}"/>
              </a:ext>
            </a:extLst>
          </p:cNvPr>
          <p:cNvPicPr>
            <a:picLocks noChangeAspect="1"/>
          </p:cNvPicPr>
          <p:nvPr/>
        </p:nvPicPr>
        <p:blipFill>
          <a:blip r:embed="rId3"/>
          <a:stretch>
            <a:fillRect/>
          </a:stretch>
        </p:blipFill>
        <p:spPr>
          <a:xfrm>
            <a:off x="0" y="1892712"/>
            <a:ext cx="6253306" cy="4150901"/>
          </a:xfrm>
          <a:prstGeom prst="rect">
            <a:avLst/>
          </a:prstGeom>
        </p:spPr>
      </p:pic>
      <p:pic>
        <p:nvPicPr>
          <p:cNvPr id="9" name="Picture 8" descr="A list of text on a white background&#10;&#10;Description automatically generated">
            <a:extLst>
              <a:ext uri="{FF2B5EF4-FFF2-40B4-BE49-F238E27FC236}">
                <a16:creationId xmlns:a16="http://schemas.microsoft.com/office/drawing/2014/main" id="{856E35A1-7552-F4CA-E323-4F1572A7EDE1}"/>
              </a:ext>
            </a:extLst>
          </p:cNvPr>
          <p:cNvPicPr>
            <a:picLocks noChangeAspect="1"/>
          </p:cNvPicPr>
          <p:nvPr/>
        </p:nvPicPr>
        <p:blipFill>
          <a:blip r:embed="rId4"/>
          <a:stretch>
            <a:fillRect/>
          </a:stretch>
        </p:blipFill>
        <p:spPr>
          <a:xfrm>
            <a:off x="5991225" y="2941095"/>
            <a:ext cx="6057900" cy="2260600"/>
          </a:xfrm>
          <a:prstGeom prst="rect">
            <a:avLst/>
          </a:prstGeom>
        </p:spPr>
      </p:pic>
    </p:spTree>
    <p:extLst>
      <p:ext uri="{BB962C8B-B14F-4D97-AF65-F5344CB8AC3E}">
        <p14:creationId xmlns:p14="http://schemas.microsoft.com/office/powerpoint/2010/main" val="20138548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A3D7C7-AFF0-5853-A7ED-DF9D02536276}"/>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en-US" sz="3200" b="1" kern="1200" dirty="0">
                <a:solidFill>
                  <a:schemeClr val="bg1"/>
                </a:solidFill>
                <a:latin typeface="+mj-lt"/>
                <a:ea typeface="+mj-ea"/>
                <a:cs typeface="+mj-cs"/>
              </a:rPr>
              <a:t>Užduotis</a:t>
            </a:r>
          </a:p>
        </p:txBody>
      </p:sp>
      <p:sp>
        <p:nvSpPr>
          <p:cNvPr id="8" name="TextBox 7">
            <a:extLst>
              <a:ext uri="{FF2B5EF4-FFF2-40B4-BE49-F238E27FC236}">
                <a16:creationId xmlns:a16="http://schemas.microsoft.com/office/drawing/2014/main" id="{875FC2F5-3CF7-27A5-421F-03AF2BB0A6CC}"/>
              </a:ext>
            </a:extLst>
          </p:cNvPr>
          <p:cNvSpPr txBox="1"/>
          <p:nvPr/>
        </p:nvSpPr>
        <p:spPr>
          <a:xfrm>
            <a:off x="2768600" y="1143000"/>
            <a:ext cx="184731" cy="369332"/>
          </a:xfrm>
          <a:prstGeom prst="rect">
            <a:avLst/>
          </a:prstGeom>
          <a:noFill/>
        </p:spPr>
        <p:txBody>
          <a:bodyPr wrap="none" rtlCol="0">
            <a:spAutoFit/>
          </a:bodyPr>
          <a:lstStyle/>
          <a:p>
            <a:endParaRPr lang="lt-LT" dirty="0"/>
          </a:p>
        </p:txBody>
      </p:sp>
      <p:sp>
        <p:nvSpPr>
          <p:cNvPr id="9" name="TextBox 8">
            <a:extLst>
              <a:ext uri="{FF2B5EF4-FFF2-40B4-BE49-F238E27FC236}">
                <a16:creationId xmlns:a16="http://schemas.microsoft.com/office/drawing/2014/main" id="{3404B5E3-ABA9-2033-64E0-9BC5FE41E334}"/>
              </a:ext>
            </a:extLst>
          </p:cNvPr>
          <p:cNvSpPr txBox="1"/>
          <p:nvPr/>
        </p:nvSpPr>
        <p:spPr>
          <a:xfrm>
            <a:off x="12128500" y="1206500"/>
            <a:ext cx="184731" cy="369332"/>
          </a:xfrm>
          <a:prstGeom prst="rect">
            <a:avLst/>
          </a:prstGeom>
          <a:noFill/>
        </p:spPr>
        <p:txBody>
          <a:bodyPr wrap="none" rtlCol="0">
            <a:spAutoFit/>
          </a:bodyPr>
          <a:lstStyle/>
          <a:p>
            <a:endParaRPr lang="lt-LT" dirty="0"/>
          </a:p>
        </p:txBody>
      </p:sp>
      <p:sp>
        <p:nvSpPr>
          <p:cNvPr id="11" name="TextBox 10">
            <a:extLst>
              <a:ext uri="{FF2B5EF4-FFF2-40B4-BE49-F238E27FC236}">
                <a16:creationId xmlns:a16="http://schemas.microsoft.com/office/drawing/2014/main" id="{451BF6F7-9138-5AC0-F7E3-FA53275216AF}"/>
              </a:ext>
            </a:extLst>
          </p:cNvPr>
          <p:cNvSpPr txBox="1"/>
          <p:nvPr/>
        </p:nvSpPr>
        <p:spPr>
          <a:xfrm>
            <a:off x="11176000" y="406400"/>
            <a:ext cx="184731" cy="369332"/>
          </a:xfrm>
          <a:prstGeom prst="rect">
            <a:avLst/>
          </a:prstGeom>
          <a:noFill/>
        </p:spPr>
        <p:txBody>
          <a:bodyPr wrap="none" rtlCol="0">
            <a:spAutoFit/>
          </a:bodyPr>
          <a:lstStyle/>
          <a:p>
            <a:endParaRPr lang="lt-LT" dirty="0"/>
          </a:p>
        </p:txBody>
      </p:sp>
      <p:pic>
        <p:nvPicPr>
          <p:cNvPr id="4" name="Picture 3" descr="A list of different languages&#10;&#10;Description automatically generated with medium confidence">
            <a:extLst>
              <a:ext uri="{FF2B5EF4-FFF2-40B4-BE49-F238E27FC236}">
                <a16:creationId xmlns:a16="http://schemas.microsoft.com/office/drawing/2014/main" id="{1A7F6DB5-E225-9A0A-99CA-A21F072ED4EA}"/>
              </a:ext>
            </a:extLst>
          </p:cNvPr>
          <p:cNvPicPr>
            <a:picLocks noChangeAspect="1"/>
          </p:cNvPicPr>
          <p:nvPr/>
        </p:nvPicPr>
        <p:blipFill>
          <a:blip r:embed="rId2"/>
          <a:stretch>
            <a:fillRect/>
          </a:stretch>
        </p:blipFill>
        <p:spPr>
          <a:xfrm>
            <a:off x="0" y="2854506"/>
            <a:ext cx="6714704" cy="2378124"/>
          </a:xfrm>
          <a:prstGeom prst="rect">
            <a:avLst/>
          </a:prstGeom>
        </p:spPr>
      </p:pic>
      <p:pic>
        <p:nvPicPr>
          <p:cNvPr id="7" name="Picture 6" descr="A list of questions with black text&#10;&#10;Description automatically generated with medium confidence">
            <a:extLst>
              <a:ext uri="{FF2B5EF4-FFF2-40B4-BE49-F238E27FC236}">
                <a16:creationId xmlns:a16="http://schemas.microsoft.com/office/drawing/2014/main" id="{6692C2A3-F4F2-2689-9819-ADDA2C13420C}"/>
              </a:ext>
            </a:extLst>
          </p:cNvPr>
          <p:cNvPicPr>
            <a:picLocks noChangeAspect="1"/>
          </p:cNvPicPr>
          <p:nvPr/>
        </p:nvPicPr>
        <p:blipFill>
          <a:blip r:embed="rId3"/>
          <a:stretch>
            <a:fillRect/>
          </a:stretch>
        </p:blipFill>
        <p:spPr>
          <a:xfrm>
            <a:off x="6096000" y="2854506"/>
            <a:ext cx="5930900" cy="2933700"/>
          </a:xfrm>
          <a:prstGeom prst="rect">
            <a:avLst/>
          </a:prstGeom>
        </p:spPr>
      </p:pic>
    </p:spTree>
    <p:extLst>
      <p:ext uri="{BB962C8B-B14F-4D97-AF65-F5344CB8AC3E}">
        <p14:creationId xmlns:p14="http://schemas.microsoft.com/office/powerpoint/2010/main" val="14996818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710DAF-DDB2-6AE3-8D7B-91340DD7B53E}"/>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lt-LT" sz="3200" b="1" dirty="0">
                <a:solidFill>
                  <a:schemeClr val="bg1"/>
                </a:solidFill>
              </a:rPr>
              <a:t>Atsakykite į klausimus</a:t>
            </a:r>
            <a:endParaRPr lang="lt-LT" sz="3200" b="1" kern="1200" dirty="0">
              <a:solidFill>
                <a:schemeClr val="bg1"/>
              </a:solidFill>
              <a:latin typeface="+mj-lt"/>
              <a:ea typeface="+mj-ea"/>
              <a:cs typeface="+mj-cs"/>
            </a:endParaRPr>
          </a:p>
        </p:txBody>
      </p:sp>
      <p:sp>
        <p:nvSpPr>
          <p:cNvPr id="4" name="TextBox 3">
            <a:extLst>
              <a:ext uri="{FF2B5EF4-FFF2-40B4-BE49-F238E27FC236}">
                <a16:creationId xmlns:a16="http://schemas.microsoft.com/office/drawing/2014/main" id="{2EED73D7-B7D7-C847-F247-2B242E9AAA36}"/>
              </a:ext>
            </a:extLst>
          </p:cNvPr>
          <p:cNvSpPr txBox="1"/>
          <p:nvPr/>
        </p:nvSpPr>
        <p:spPr>
          <a:xfrm>
            <a:off x="556532" y="2283904"/>
            <a:ext cx="7645079" cy="1754326"/>
          </a:xfrm>
          <a:prstGeom prst="rect">
            <a:avLst/>
          </a:prstGeom>
          <a:noFill/>
        </p:spPr>
        <p:txBody>
          <a:bodyPr wrap="square">
            <a:spAutoFit/>
          </a:bodyPr>
          <a:lstStyle/>
          <a:p>
            <a:pPr marL="495296" indent="-342900">
              <a:buAutoNum type="arabicPeriod"/>
            </a:pPr>
            <a:r>
              <a:rPr lang="lt-LT" sz="1800" dirty="0"/>
              <a:t>Ką tu dažnai veiki po darbo? </a:t>
            </a:r>
          </a:p>
          <a:p>
            <a:pPr marL="495296" indent="-342900">
              <a:buAutoNum type="arabicPeriod"/>
            </a:pPr>
            <a:r>
              <a:rPr lang="lt-LT" sz="1800" dirty="0"/>
              <a:t>Ką veiksi po pamokos?</a:t>
            </a:r>
          </a:p>
          <a:p>
            <a:pPr marL="495296" indent="-342900">
              <a:buAutoNum type="arabicPeriod"/>
            </a:pPr>
            <a:r>
              <a:rPr lang="lt-LT" sz="1800" dirty="0"/>
              <a:t>Kur tu norėtum važiuoti automobiliu po dviejų savaičių?</a:t>
            </a:r>
          </a:p>
          <a:p>
            <a:pPr marL="495296" indent="-342900">
              <a:buAutoNum type="arabicPeriod"/>
            </a:pPr>
            <a:r>
              <a:rPr lang="lt-LT" sz="1800" dirty="0"/>
              <a:t>Kiek galėtų kainuoti autobuso bilietas iš Vilniaus į Kauną po trijų metų?</a:t>
            </a:r>
          </a:p>
          <a:p>
            <a:pPr marL="495296" indent="-342900">
              <a:buAutoNum type="arabicPeriod"/>
            </a:pPr>
            <a:r>
              <a:rPr lang="lt-LT" sz="1800" dirty="0"/>
              <a:t>Kur tu keliausi po mėnesio?</a:t>
            </a:r>
          </a:p>
          <a:p>
            <a:pPr marL="495296" indent="-342900">
              <a:buAutoNum type="arabicPeriod"/>
            </a:pPr>
            <a:r>
              <a:rPr lang="lt-LT" sz="1800" dirty="0"/>
              <a:t>Kur norėtum gyventi po penkių metų?</a:t>
            </a:r>
          </a:p>
        </p:txBody>
      </p:sp>
    </p:spTree>
    <p:extLst>
      <p:ext uri="{BB962C8B-B14F-4D97-AF65-F5344CB8AC3E}">
        <p14:creationId xmlns:p14="http://schemas.microsoft.com/office/powerpoint/2010/main" val="20207926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30C239-0F3E-3219-7AC7-11221874A8CC}"/>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en-US" sz="3200" b="1" kern="1200">
                <a:solidFill>
                  <a:schemeClr val="bg1"/>
                </a:solidFill>
                <a:latin typeface="+mj-lt"/>
                <a:ea typeface="+mj-ea"/>
                <a:cs typeface="+mj-cs"/>
              </a:rPr>
              <a:t>Gramatika</a:t>
            </a:r>
          </a:p>
        </p:txBody>
      </p:sp>
      <p:pic>
        <p:nvPicPr>
          <p:cNvPr id="4" name="Picture 3" descr="A screenshot of a computer&#10;&#10;Description automatically generated">
            <a:extLst>
              <a:ext uri="{FF2B5EF4-FFF2-40B4-BE49-F238E27FC236}">
                <a16:creationId xmlns:a16="http://schemas.microsoft.com/office/drawing/2014/main" id="{ED30B229-DCFE-1683-B778-E40FE3AA12D2}"/>
              </a:ext>
            </a:extLst>
          </p:cNvPr>
          <p:cNvPicPr>
            <a:picLocks noChangeAspect="1"/>
          </p:cNvPicPr>
          <p:nvPr/>
        </p:nvPicPr>
        <p:blipFill>
          <a:blip r:embed="rId3"/>
          <a:stretch>
            <a:fillRect/>
          </a:stretch>
        </p:blipFill>
        <p:spPr>
          <a:xfrm>
            <a:off x="556532" y="1657430"/>
            <a:ext cx="6108700" cy="4406900"/>
          </a:xfrm>
          <a:prstGeom prst="rect">
            <a:avLst/>
          </a:prstGeom>
        </p:spPr>
      </p:pic>
      <p:pic>
        <p:nvPicPr>
          <p:cNvPr id="7" name="Picture 6" descr="A screenshot of a test&#10;&#10;Description automatically generated">
            <a:extLst>
              <a:ext uri="{FF2B5EF4-FFF2-40B4-BE49-F238E27FC236}">
                <a16:creationId xmlns:a16="http://schemas.microsoft.com/office/drawing/2014/main" id="{3BADA9BF-8FDF-CD1B-4639-9334CE3E98F3}"/>
              </a:ext>
            </a:extLst>
          </p:cNvPr>
          <p:cNvPicPr>
            <a:picLocks noChangeAspect="1"/>
          </p:cNvPicPr>
          <p:nvPr/>
        </p:nvPicPr>
        <p:blipFill>
          <a:blip r:embed="rId4"/>
          <a:stretch>
            <a:fillRect/>
          </a:stretch>
        </p:blipFill>
        <p:spPr>
          <a:xfrm>
            <a:off x="6306457" y="2279730"/>
            <a:ext cx="5461000" cy="3162300"/>
          </a:xfrm>
          <a:prstGeom prst="rect">
            <a:avLst/>
          </a:prstGeom>
        </p:spPr>
      </p:pic>
    </p:spTree>
    <p:extLst>
      <p:ext uri="{BB962C8B-B14F-4D97-AF65-F5344CB8AC3E}">
        <p14:creationId xmlns:p14="http://schemas.microsoft.com/office/powerpoint/2010/main" val="19917241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30C239-0F3E-3219-7AC7-11221874A8CC}"/>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en-US" sz="3200" b="1" kern="1200">
                <a:solidFill>
                  <a:schemeClr val="bg1"/>
                </a:solidFill>
                <a:latin typeface="+mj-lt"/>
                <a:ea typeface="+mj-ea"/>
                <a:cs typeface="+mj-cs"/>
              </a:rPr>
              <a:t>Gramatika</a:t>
            </a:r>
          </a:p>
        </p:txBody>
      </p:sp>
      <p:pic>
        <p:nvPicPr>
          <p:cNvPr id="5" name="Picture 4" descr="A black text on a white background&#10;&#10;Description automatically generated">
            <a:extLst>
              <a:ext uri="{FF2B5EF4-FFF2-40B4-BE49-F238E27FC236}">
                <a16:creationId xmlns:a16="http://schemas.microsoft.com/office/drawing/2014/main" id="{6B509287-790C-A4C9-5787-3DE8FB29242D}"/>
              </a:ext>
            </a:extLst>
          </p:cNvPr>
          <p:cNvPicPr>
            <a:picLocks noChangeAspect="1"/>
          </p:cNvPicPr>
          <p:nvPr/>
        </p:nvPicPr>
        <p:blipFill>
          <a:blip r:embed="rId3"/>
          <a:stretch>
            <a:fillRect/>
          </a:stretch>
        </p:blipFill>
        <p:spPr>
          <a:xfrm>
            <a:off x="309261" y="1681941"/>
            <a:ext cx="7048500" cy="1841500"/>
          </a:xfrm>
          <a:prstGeom prst="rect">
            <a:avLst/>
          </a:prstGeom>
        </p:spPr>
      </p:pic>
      <p:sp>
        <p:nvSpPr>
          <p:cNvPr id="6" name="TextBox 5">
            <a:extLst>
              <a:ext uri="{FF2B5EF4-FFF2-40B4-BE49-F238E27FC236}">
                <a16:creationId xmlns:a16="http://schemas.microsoft.com/office/drawing/2014/main" id="{CB151459-E09C-811F-02A5-B9C494C26C62}"/>
              </a:ext>
            </a:extLst>
          </p:cNvPr>
          <p:cNvSpPr txBox="1"/>
          <p:nvPr/>
        </p:nvSpPr>
        <p:spPr>
          <a:xfrm>
            <a:off x="7905510" y="1587500"/>
            <a:ext cx="3240911" cy="2308324"/>
          </a:xfrm>
          <a:prstGeom prst="rect">
            <a:avLst/>
          </a:prstGeom>
          <a:noFill/>
        </p:spPr>
        <p:txBody>
          <a:bodyPr wrap="square" rtlCol="0">
            <a:spAutoFit/>
          </a:bodyPr>
          <a:lstStyle/>
          <a:p>
            <a:pPr algn="ctr"/>
            <a:r>
              <a:rPr lang="lt-LT" sz="1600" b="1" dirty="0">
                <a:highlight>
                  <a:srgbClr val="FFFF00"/>
                </a:highlight>
              </a:rPr>
              <a:t>Naudininko prielinksniai:</a:t>
            </a:r>
          </a:p>
          <a:p>
            <a:pPr algn="ctr"/>
            <a:r>
              <a:rPr lang="lt-LT" sz="1600" dirty="0"/>
              <a:t>Aš – Man</a:t>
            </a:r>
          </a:p>
          <a:p>
            <a:pPr algn="ctr"/>
            <a:r>
              <a:rPr lang="lt-LT" sz="1600" dirty="0"/>
              <a:t>Tu – Tau</a:t>
            </a:r>
          </a:p>
          <a:p>
            <a:pPr algn="ctr"/>
            <a:r>
              <a:rPr lang="lt-LT" sz="1600" dirty="0"/>
              <a:t>Jis – Jam</a:t>
            </a:r>
          </a:p>
          <a:p>
            <a:pPr algn="ctr"/>
            <a:r>
              <a:rPr lang="lt-LT" sz="1600" dirty="0"/>
              <a:t>Ji – Jai</a:t>
            </a:r>
          </a:p>
          <a:p>
            <a:pPr algn="ctr"/>
            <a:r>
              <a:rPr lang="lt-LT" sz="1600" dirty="0"/>
              <a:t>Mes – Mums</a:t>
            </a:r>
          </a:p>
          <a:p>
            <a:pPr algn="ctr"/>
            <a:r>
              <a:rPr lang="lt-LT" sz="1600" dirty="0"/>
              <a:t>Jūs – Jums</a:t>
            </a:r>
          </a:p>
          <a:p>
            <a:pPr algn="ctr"/>
            <a:r>
              <a:rPr lang="lt-LT" sz="1600" dirty="0"/>
              <a:t>Jie – Jiems</a:t>
            </a:r>
          </a:p>
          <a:p>
            <a:pPr algn="ctr"/>
            <a:r>
              <a:rPr lang="lt-LT" sz="1600" dirty="0"/>
              <a:t>Jos - Joms</a:t>
            </a:r>
          </a:p>
        </p:txBody>
      </p:sp>
      <p:pic>
        <p:nvPicPr>
          <p:cNvPr id="10" name="Picture 9" descr="A close-up of a text&#10;&#10;Description automatically generated">
            <a:extLst>
              <a:ext uri="{FF2B5EF4-FFF2-40B4-BE49-F238E27FC236}">
                <a16:creationId xmlns:a16="http://schemas.microsoft.com/office/drawing/2014/main" id="{C1AA966D-B408-A4B2-96F8-360965228BFA}"/>
              </a:ext>
            </a:extLst>
          </p:cNvPr>
          <p:cNvPicPr>
            <a:picLocks noChangeAspect="1"/>
          </p:cNvPicPr>
          <p:nvPr/>
        </p:nvPicPr>
        <p:blipFill>
          <a:blip r:embed="rId4"/>
          <a:stretch>
            <a:fillRect/>
          </a:stretch>
        </p:blipFill>
        <p:spPr>
          <a:xfrm>
            <a:off x="1957011" y="4189462"/>
            <a:ext cx="8409965" cy="2162076"/>
          </a:xfrm>
          <a:prstGeom prst="rect">
            <a:avLst/>
          </a:prstGeom>
        </p:spPr>
      </p:pic>
      <p:sp>
        <p:nvSpPr>
          <p:cNvPr id="11" name="TextBox 10">
            <a:extLst>
              <a:ext uri="{FF2B5EF4-FFF2-40B4-BE49-F238E27FC236}">
                <a16:creationId xmlns:a16="http://schemas.microsoft.com/office/drawing/2014/main" id="{853690B7-A059-86D1-D000-E0AA5C01D34D}"/>
              </a:ext>
            </a:extLst>
          </p:cNvPr>
          <p:cNvSpPr txBox="1"/>
          <p:nvPr/>
        </p:nvSpPr>
        <p:spPr>
          <a:xfrm>
            <a:off x="929832" y="3514760"/>
            <a:ext cx="3611301" cy="584775"/>
          </a:xfrm>
          <a:prstGeom prst="rect">
            <a:avLst/>
          </a:prstGeom>
          <a:noFill/>
        </p:spPr>
        <p:txBody>
          <a:bodyPr wrap="square" rtlCol="0">
            <a:spAutoFit/>
          </a:bodyPr>
          <a:lstStyle/>
          <a:p>
            <a:r>
              <a:rPr lang="lt-LT" sz="1600" dirty="0">
                <a:highlight>
                  <a:srgbClr val="FFFF00"/>
                </a:highlight>
              </a:rPr>
              <a:t>ieškoti – to search (+genitive)</a:t>
            </a:r>
          </a:p>
          <a:p>
            <a:r>
              <a:rPr lang="lt-LT" sz="1600" dirty="0">
                <a:highlight>
                  <a:srgbClr val="FFFF00"/>
                </a:highlight>
              </a:rPr>
              <a:t>dative + reikia (+genitive)</a:t>
            </a:r>
          </a:p>
        </p:txBody>
      </p:sp>
    </p:spTree>
    <p:extLst>
      <p:ext uri="{BB962C8B-B14F-4D97-AF65-F5344CB8AC3E}">
        <p14:creationId xmlns:p14="http://schemas.microsoft.com/office/powerpoint/2010/main" val="14343242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30C239-0F3E-3219-7AC7-11221874A8CC}"/>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en-US" sz="3200" b="1" kern="1200">
                <a:solidFill>
                  <a:schemeClr val="bg1"/>
                </a:solidFill>
                <a:latin typeface="+mj-lt"/>
                <a:ea typeface="+mj-ea"/>
                <a:cs typeface="+mj-cs"/>
              </a:rPr>
              <a:t>Gramatika</a:t>
            </a:r>
          </a:p>
        </p:txBody>
      </p:sp>
      <p:pic>
        <p:nvPicPr>
          <p:cNvPr id="5" name="Picture 4" descr="A page of a book with text&#10;&#10;Description automatically generated">
            <a:extLst>
              <a:ext uri="{FF2B5EF4-FFF2-40B4-BE49-F238E27FC236}">
                <a16:creationId xmlns:a16="http://schemas.microsoft.com/office/drawing/2014/main" id="{31394C59-D388-1700-93E0-4CC8A3292434}"/>
              </a:ext>
            </a:extLst>
          </p:cNvPr>
          <p:cNvPicPr>
            <a:picLocks noChangeAspect="1"/>
          </p:cNvPicPr>
          <p:nvPr/>
        </p:nvPicPr>
        <p:blipFill>
          <a:blip r:embed="rId3"/>
          <a:stretch>
            <a:fillRect/>
          </a:stretch>
        </p:blipFill>
        <p:spPr>
          <a:xfrm>
            <a:off x="77165" y="1489276"/>
            <a:ext cx="7772400" cy="4944048"/>
          </a:xfrm>
          <a:prstGeom prst="rect">
            <a:avLst/>
          </a:prstGeom>
        </p:spPr>
      </p:pic>
      <p:sp>
        <p:nvSpPr>
          <p:cNvPr id="6" name="TextBox 5">
            <a:extLst>
              <a:ext uri="{FF2B5EF4-FFF2-40B4-BE49-F238E27FC236}">
                <a16:creationId xmlns:a16="http://schemas.microsoft.com/office/drawing/2014/main" id="{5C9D3487-A861-9129-1435-42058D55E6B8}"/>
              </a:ext>
            </a:extLst>
          </p:cNvPr>
          <p:cNvSpPr txBox="1"/>
          <p:nvPr/>
        </p:nvSpPr>
        <p:spPr>
          <a:xfrm>
            <a:off x="8090417" y="1585731"/>
            <a:ext cx="3345370" cy="2554545"/>
          </a:xfrm>
          <a:prstGeom prst="rect">
            <a:avLst/>
          </a:prstGeom>
          <a:noFill/>
        </p:spPr>
        <p:txBody>
          <a:bodyPr wrap="square" rtlCol="0">
            <a:spAutoFit/>
          </a:bodyPr>
          <a:lstStyle/>
          <a:p>
            <a:pPr algn="ctr"/>
            <a:r>
              <a:rPr lang="lt-LT" sz="1600" b="1" dirty="0">
                <a:highlight>
                  <a:srgbClr val="FFFF00"/>
                </a:highlight>
              </a:rPr>
              <a:t>Adjectives</a:t>
            </a:r>
            <a:r>
              <a:rPr lang="lt-LT" sz="1600" dirty="0"/>
              <a:t>:</a:t>
            </a:r>
          </a:p>
          <a:p>
            <a:pPr algn="ctr"/>
            <a:endParaRPr lang="lt-LT" sz="1600" dirty="0"/>
          </a:p>
          <a:p>
            <a:pPr algn="ctr"/>
            <a:r>
              <a:rPr lang="lt-LT" sz="1600" b="1" dirty="0"/>
              <a:t>Koks? </a:t>
            </a:r>
            <a:r>
              <a:rPr lang="lt-LT" sz="1600" dirty="0"/>
              <a:t>– singular (m)</a:t>
            </a:r>
          </a:p>
          <a:p>
            <a:pPr algn="ctr"/>
            <a:r>
              <a:rPr lang="lt-LT" sz="1600" b="1" dirty="0"/>
              <a:t>Kokia? </a:t>
            </a:r>
            <a:r>
              <a:rPr lang="lt-LT" sz="1600" dirty="0"/>
              <a:t>- singular (f)</a:t>
            </a:r>
          </a:p>
          <a:p>
            <a:pPr algn="ctr"/>
            <a:r>
              <a:rPr lang="lt-LT" sz="1600" b="1" dirty="0"/>
              <a:t>Kokie? </a:t>
            </a:r>
            <a:r>
              <a:rPr lang="lt-LT" sz="1600" dirty="0"/>
              <a:t>– plural (m)</a:t>
            </a:r>
          </a:p>
          <a:p>
            <a:pPr algn="ctr"/>
            <a:r>
              <a:rPr lang="lt-LT" sz="1600" b="1" dirty="0"/>
              <a:t>Kokios? </a:t>
            </a:r>
            <a:r>
              <a:rPr lang="lt-LT" sz="1600" dirty="0"/>
              <a:t>– plural (f)</a:t>
            </a:r>
          </a:p>
          <a:p>
            <a:pPr algn="ctr"/>
            <a:endParaRPr lang="lt-LT" sz="1600" dirty="0"/>
          </a:p>
          <a:p>
            <a:pPr algn="ctr"/>
            <a:r>
              <a:rPr lang="lt-LT" sz="1600" b="1" dirty="0"/>
              <a:t>Kokio? </a:t>
            </a:r>
            <a:r>
              <a:rPr lang="lt-LT" sz="1600" dirty="0"/>
              <a:t>– singular genitive (m)</a:t>
            </a:r>
          </a:p>
          <a:p>
            <a:pPr algn="ctr"/>
            <a:r>
              <a:rPr lang="lt-LT" sz="1600" b="1" dirty="0"/>
              <a:t>Kokios? </a:t>
            </a:r>
            <a:r>
              <a:rPr lang="lt-LT" sz="1600" dirty="0"/>
              <a:t>– singular genitive (f)</a:t>
            </a:r>
          </a:p>
          <a:p>
            <a:pPr algn="ctr"/>
            <a:r>
              <a:rPr lang="lt-LT" sz="1600" b="1" dirty="0"/>
              <a:t>Kokių? </a:t>
            </a:r>
            <a:r>
              <a:rPr lang="lt-LT" sz="1600" dirty="0"/>
              <a:t>– plural genitive (m, f)</a:t>
            </a:r>
          </a:p>
        </p:txBody>
      </p:sp>
      <p:pic>
        <p:nvPicPr>
          <p:cNvPr id="10" name="Picture 9" descr="A close-up of some words&#10;&#10;Description automatically generated">
            <a:extLst>
              <a:ext uri="{FF2B5EF4-FFF2-40B4-BE49-F238E27FC236}">
                <a16:creationId xmlns:a16="http://schemas.microsoft.com/office/drawing/2014/main" id="{5F626F47-32DB-68E5-37A5-E50108984EB4}"/>
              </a:ext>
            </a:extLst>
          </p:cNvPr>
          <p:cNvPicPr>
            <a:picLocks noChangeAspect="1"/>
          </p:cNvPicPr>
          <p:nvPr/>
        </p:nvPicPr>
        <p:blipFill>
          <a:blip r:embed="rId4"/>
          <a:stretch>
            <a:fillRect/>
          </a:stretch>
        </p:blipFill>
        <p:spPr>
          <a:xfrm>
            <a:off x="7969991" y="4441853"/>
            <a:ext cx="3586222" cy="1660832"/>
          </a:xfrm>
          <a:prstGeom prst="rect">
            <a:avLst/>
          </a:prstGeom>
        </p:spPr>
      </p:pic>
    </p:spTree>
    <p:extLst>
      <p:ext uri="{BB962C8B-B14F-4D97-AF65-F5344CB8AC3E}">
        <p14:creationId xmlns:p14="http://schemas.microsoft.com/office/powerpoint/2010/main" val="556791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20"/>
          <p:cNvSpPr txBox="1">
            <a:spLocks noGrp="1"/>
          </p:cNvSpPr>
          <p:nvPr>
            <p:ph type="title"/>
          </p:nvPr>
        </p:nvSpPr>
        <p:spPr>
          <a:xfrm>
            <a:off x="415600" y="374543"/>
            <a:ext cx="11360800" cy="763600"/>
          </a:xfrm>
          <a:prstGeom prst="rect">
            <a:avLst/>
          </a:prstGeom>
          <a:ln>
            <a:noFill/>
          </a:ln>
        </p:spPr>
        <p:txBody>
          <a:bodyPr spcFirstLastPara="1" vert="horz" wrap="square" lIns="121900" tIns="121900" rIns="121900" bIns="121900" rtlCol="0" anchor="t" anchorCtr="0">
            <a:normAutofit fontScale="90000"/>
          </a:bodyPr>
          <a:lstStyle/>
          <a:p>
            <a:pPr algn="ctr"/>
            <a:r>
              <a:rPr lang="lt" b="1" dirty="0"/>
              <a:t>Būtasis laikas (</a:t>
            </a:r>
            <a:r>
              <a:rPr lang="en-US" b="1" i="1" dirty="0"/>
              <a:t>past tense</a:t>
            </a:r>
            <a:r>
              <a:rPr lang="lt" b="1" dirty="0"/>
              <a:t>)</a:t>
            </a:r>
            <a:br>
              <a:rPr lang="lt" dirty="0"/>
            </a:br>
            <a:r>
              <a:rPr lang="lt" dirty="0">
                <a:highlight>
                  <a:srgbClr val="FFFF00"/>
                </a:highlight>
              </a:rPr>
              <a:t>-ė tipas</a:t>
            </a:r>
            <a:br>
              <a:rPr lang="lt" i="1" dirty="0"/>
            </a:br>
            <a:r>
              <a:rPr lang="lt" i="1" dirty="0"/>
              <a:t>gerti - geria -</a:t>
            </a:r>
            <a:r>
              <a:rPr lang="lt" i="1" dirty="0">
                <a:solidFill>
                  <a:srgbClr val="000000"/>
                </a:solidFill>
              </a:rPr>
              <a:t> </a:t>
            </a:r>
            <a:r>
              <a:rPr lang="lt" i="1" dirty="0">
                <a:solidFill>
                  <a:srgbClr val="980000"/>
                </a:solidFill>
              </a:rPr>
              <a:t>gėrė</a:t>
            </a:r>
            <a:endParaRPr lang="en-US" i="1" dirty="0">
              <a:solidFill>
                <a:srgbClr val="980000"/>
              </a:solidFill>
            </a:endParaRPr>
          </a:p>
          <a:p>
            <a:pPr algn="ctr"/>
            <a:endParaRPr dirty="0"/>
          </a:p>
        </p:txBody>
      </p:sp>
      <p:sp>
        <p:nvSpPr>
          <p:cNvPr id="96" name="Google Shape;96;p20"/>
          <p:cNvSpPr txBox="1">
            <a:spLocks noGrp="1"/>
          </p:cNvSpPr>
          <p:nvPr>
            <p:ph type="body" idx="1"/>
          </p:nvPr>
        </p:nvSpPr>
        <p:spPr>
          <a:xfrm>
            <a:off x="415601" y="2241289"/>
            <a:ext cx="6602759" cy="4555200"/>
          </a:xfrm>
          <a:prstGeom prst="rect">
            <a:avLst/>
          </a:prstGeom>
        </p:spPr>
        <p:txBody>
          <a:bodyPr spcFirstLastPara="1" vert="horz" wrap="square" lIns="121900" tIns="121900" rIns="121900" bIns="121900" rtlCol="0" anchor="t" anchorCtr="0">
            <a:normAutofit/>
          </a:bodyPr>
          <a:lstStyle/>
          <a:p>
            <a:pPr marL="0" indent="0">
              <a:buNone/>
            </a:pPr>
            <a:r>
              <a:rPr lang="lt" dirty="0">
                <a:solidFill>
                  <a:schemeClr val="dk1"/>
                </a:solidFill>
              </a:rPr>
              <a:t>aš </a:t>
            </a:r>
            <a:r>
              <a:rPr lang="lt" dirty="0">
                <a:solidFill>
                  <a:srgbClr val="980000"/>
                </a:solidFill>
              </a:rPr>
              <a:t>-iau</a:t>
            </a:r>
            <a:r>
              <a:rPr lang="lt" dirty="0">
                <a:solidFill>
                  <a:schemeClr val="dk1"/>
                </a:solidFill>
              </a:rPr>
              <a:t>		mes </a:t>
            </a:r>
            <a:r>
              <a:rPr lang="lt" dirty="0">
                <a:solidFill>
                  <a:srgbClr val="980000"/>
                </a:solidFill>
              </a:rPr>
              <a:t>-ėme</a:t>
            </a:r>
            <a:endParaRPr dirty="0">
              <a:solidFill>
                <a:srgbClr val="980000"/>
              </a:solidFill>
            </a:endParaRPr>
          </a:p>
          <a:p>
            <a:pPr marL="0" indent="0">
              <a:spcBef>
                <a:spcPts val="1600"/>
              </a:spcBef>
              <a:buNone/>
            </a:pPr>
            <a:r>
              <a:rPr lang="lt" dirty="0">
                <a:solidFill>
                  <a:schemeClr val="dk1"/>
                </a:solidFill>
              </a:rPr>
              <a:t>tu </a:t>
            </a:r>
            <a:r>
              <a:rPr lang="lt" dirty="0">
                <a:solidFill>
                  <a:srgbClr val="980000"/>
                </a:solidFill>
              </a:rPr>
              <a:t>-ei</a:t>
            </a:r>
            <a:r>
              <a:rPr lang="lt" dirty="0">
                <a:solidFill>
                  <a:schemeClr val="dk1"/>
                </a:solidFill>
              </a:rPr>
              <a:t>			jūs </a:t>
            </a:r>
            <a:r>
              <a:rPr lang="lt" dirty="0">
                <a:solidFill>
                  <a:srgbClr val="980000"/>
                </a:solidFill>
              </a:rPr>
              <a:t>-ėte</a:t>
            </a:r>
            <a:endParaRPr dirty="0">
              <a:solidFill>
                <a:srgbClr val="980000"/>
              </a:solidFill>
            </a:endParaRPr>
          </a:p>
          <a:p>
            <a:pPr marL="0" indent="0">
              <a:spcBef>
                <a:spcPts val="1600"/>
              </a:spcBef>
              <a:buNone/>
            </a:pPr>
            <a:r>
              <a:rPr lang="lt" dirty="0">
                <a:solidFill>
                  <a:schemeClr val="dk1"/>
                </a:solidFill>
              </a:rPr>
              <a:t>jis, ji </a:t>
            </a:r>
            <a:r>
              <a:rPr lang="lt" dirty="0">
                <a:solidFill>
                  <a:srgbClr val="980000"/>
                </a:solidFill>
              </a:rPr>
              <a:t>-ė</a:t>
            </a:r>
            <a:r>
              <a:rPr lang="lt" dirty="0">
                <a:solidFill>
                  <a:schemeClr val="dk1"/>
                </a:solidFill>
              </a:rPr>
              <a:t>		jie, jos </a:t>
            </a:r>
            <a:r>
              <a:rPr lang="lt" dirty="0">
                <a:solidFill>
                  <a:srgbClr val="980000"/>
                </a:solidFill>
              </a:rPr>
              <a:t>-ė</a:t>
            </a:r>
            <a:endParaRPr dirty="0">
              <a:solidFill>
                <a:srgbClr val="980000"/>
              </a:solidFill>
            </a:endParaRPr>
          </a:p>
          <a:p>
            <a:pPr marL="0" indent="0">
              <a:spcBef>
                <a:spcPts val="1600"/>
              </a:spcBef>
              <a:buNone/>
            </a:pPr>
            <a:endParaRPr dirty="0">
              <a:solidFill>
                <a:srgbClr val="980000"/>
              </a:solidFill>
            </a:endParaRPr>
          </a:p>
          <a:p>
            <a:pPr marL="0" indent="0">
              <a:spcBef>
                <a:spcPts val="1600"/>
              </a:spcBef>
              <a:buNone/>
            </a:pPr>
            <a:r>
              <a:rPr lang="lt" dirty="0">
                <a:solidFill>
                  <a:srgbClr val="000000"/>
                </a:solidFill>
              </a:rPr>
              <a:t>aš</a:t>
            </a:r>
            <a:r>
              <a:rPr lang="lt" dirty="0">
                <a:solidFill>
                  <a:srgbClr val="980000"/>
                </a:solidFill>
              </a:rPr>
              <a:t> gėriau		</a:t>
            </a:r>
            <a:r>
              <a:rPr lang="lt" dirty="0">
                <a:solidFill>
                  <a:srgbClr val="000000"/>
                </a:solidFill>
              </a:rPr>
              <a:t>mes</a:t>
            </a:r>
            <a:r>
              <a:rPr lang="lt" dirty="0">
                <a:solidFill>
                  <a:srgbClr val="980000"/>
                </a:solidFill>
              </a:rPr>
              <a:t> gėrėme</a:t>
            </a:r>
            <a:endParaRPr dirty="0">
              <a:solidFill>
                <a:srgbClr val="980000"/>
              </a:solidFill>
            </a:endParaRPr>
          </a:p>
          <a:p>
            <a:pPr marL="0" indent="0">
              <a:spcBef>
                <a:spcPts val="1600"/>
              </a:spcBef>
              <a:buNone/>
            </a:pPr>
            <a:r>
              <a:rPr lang="lt" dirty="0">
                <a:solidFill>
                  <a:schemeClr val="dk1"/>
                </a:solidFill>
              </a:rPr>
              <a:t>tu</a:t>
            </a:r>
            <a:r>
              <a:rPr lang="lt" dirty="0">
                <a:solidFill>
                  <a:srgbClr val="980000"/>
                </a:solidFill>
              </a:rPr>
              <a:t> gėrei		</a:t>
            </a:r>
            <a:r>
              <a:rPr lang="lt" dirty="0">
                <a:solidFill>
                  <a:srgbClr val="000000"/>
                </a:solidFill>
              </a:rPr>
              <a:t>jūs</a:t>
            </a:r>
            <a:r>
              <a:rPr lang="lt" dirty="0">
                <a:solidFill>
                  <a:srgbClr val="980000"/>
                </a:solidFill>
              </a:rPr>
              <a:t> gėrėte</a:t>
            </a:r>
            <a:endParaRPr dirty="0">
              <a:solidFill>
                <a:srgbClr val="980000"/>
              </a:solidFill>
            </a:endParaRPr>
          </a:p>
          <a:p>
            <a:pPr marL="0" indent="0">
              <a:spcBef>
                <a:spcPts val="1600"/>
              </a:spcBef>
              <a:spcAft>
                <a:spcPts val="1600"/>
              </a:spcAft>
              <a:buNone/>
            </a:pPr>
            <a:r>
              <a:rPr lang="lt" dirty="0">
                <a:solidFill>
                  <a:srgbClr val="000000"/>
                </a:solidFill>
              </a:rPr>
              <a:t>jis, ji</a:t>
            </a:r>
            <a:r>
              <a:rPr lang="lt" dirty="0">
                <a:solidFill>
                  <a:srgbClr val="980000"/>
                </a:solidFill>
              </a:rPr>
              <a:t> gėrė		</a:t>
            </a:r>
            <a:r>
              <a:rPr lang="lt" dirty="0">
                <a:solidFill>
                  <a:srgbClr val="000000"/>
                </a:solidFill>
              </a:rPr>
              <a:t>jie, jos</a:t>
            </a:r>
            <a:r>
              <a:rPr lang="lt" dirty="0">
                <a:solidFill>
                  <a:srgbClr val="980000"/>
                </a:solidFill>
              </a:rPr>
              <a:t> gėrė</a:t>
            </a:r>
            <a:endParaRPr dirty="0">
              <a:solidFill>
                <a:srgbClr val="980000"/>
              </a:solidFill>
            </a:endParaRPr>
          </a:p>
        </p:txBody>
      </p:sp>
      <p:sp>
        <p:nvSpPr>
          <p:cNvPr id="97" name="Google Shape;97;p20"/>
          <p:cNvSpPr txBox="1"/>
          <p:nvPr/>
        </p:nvSpPr>
        <p:spPr>
          <a:xfrm>
            <a:off x="6516737" y="2155414"/>
            <a:ext cx="5177200" cy="2400617"/>
          </a:xfrm>
          <a:prstGeom prst="rect">
            <a:avLst/>
          </a:prstGeom>
          <a:noFill/>
          <a:ln>
            <a:noFill/>
          </a:ln>
        </p:spPr>
        <p:txBody>
          <a:bodyPr spcFirstLastPara="1" wrap="square" lIns="121900" tIns="121900" rIns="121900" bIns="121900" anchor="t" anchorCtr="0">
            <a:spAutoFit/>
          </a:bodyPr>
          <a:lstStyle/>
          <a:p>
            <a:endParaRPr lang="lt" sz="2800" dirty="0"/>
          </a:p>
          <a:p>
            <a:r>
              <a:rPr lang="lt" sz="2800" dirty="0"/>
              <a:t>valgė, veikė, verkė, rėkė, šaukė, darė, kla</a:t>
            </a:r>
            <a:r>
              <a:rPr lang="lt" sz="2800" u="sng" dirty="0"/>
              <a:t>u</a:t>
            </a:r>
            <a:r>
              <a:rPr lang="lt" sz="2800" dirty="0"/>
              <a:t>sė, rašė, </a:t>
            </a:r>
            <a:endParaRPr lang="lt" sz="2800" dirty="0">
              <a:solidFill>
                <a:srgbClr val="980000"/>
              </a:solidFill>
            </a:endParaRPr>
          </a:p>
          <a:p>
            <a:endParaRPr lang="lt" sz="2800" dirty="0">
              <a:solidFill>
                <a:srgbClr val="980000"/>
              </a:solidFill>
            </a:endParaRPr>
          </a:p>
          <a:p>
            <a:r>
              <a:rPr lang="lt" sz="2800" dirty="0">
                <a:solidFill>
                  <a:srgbClr val="980000"/>
                </a:solidFill>
              </a:rPr>
              <a:t>skaitė - skaičiau</a:t>
            </a:r>
            <a:endParaRPr sz="2800" dirty="0">
              <a:solidFill>
                <a:srgbClr val="980000"/>
              </a:solidFill>
            </a:endParaRPr>
          </a:p>
        </p:txBody>
      </p:sp>
    </p:spTree>
    <p:extLst>
      <p:ext uri="{BB962C8B-B14F-4D97-AF65-F5344CB8AC3E}">
        <p14:creationId xmlns:p14="http://schemas.microsoft.com/office/powerpoint/2010/main" val="25985658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A3D7C7-AFF0-5853-A7ED-DF9D02536276}"/>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en-US" sz="3200" b="1" dirty="0">
                <a:solidFill>
                  <a:schemeClr val="bg1"/>
                </a:solidFill>
              </a:rPr>
              <a:t>Kartojimo u</a:t>
            </a:r>
            <a:r>
              <a:rPr lang="en-US" sz="3200" b="1" kern="1200" dirty="0">
                <a:solidFill>
                  <a:schemeClr val="bg1"/>
                </a:solidFill>
                <a:latin typeface="+mj-lt"/>
                <a:ea typeface="+mj-ea"/>
                <a:cs typeface="+mj-cs"/>
              </a:rPr>
              <a:t>žduotis</a:t>
            </a:r>
          </a:p>
        </p:txBody>
      </p:sp>
      <p:sp>
        <p:nvSpPr>
          <p:cNvPr id="8" name="TextBox 7">
            <a:extLst>
              <a:ext uri="{FF2B5EF4-FFF2-40B4-BE49-F238E27FC236}">
                <a16:creationId xmlns:a16="http://schemas.microsoft.com/office/drawing/2014/main" id="{875FC2F5-3CF7-27A5-421F-03AF2BB0A6CC}"/>
              </a:ext>
            </a:extLst>
          </p:cNvPr>
          <p:cNvSpPr txBox="1"/>
          <p:nvPr/>
        </p:nvSpPr>
        <p:spPr>
          <a:xfrm>
            <a:off x="2768600" y="1143000"/>
            <a:ext cx="184731" cy="369332"/>
          </a:xfrm>
          <a:prstGeom prst="rect">
            <a:avLst/>
          </a:prstGeom>
          <a:noFill/>
        </p:spPr>
        <p:txBody>
          <a:bodyPr wrap="none" rtlCol="0">
            <a:spAutoFit/>
          </a:bodyPr>
          <a:lstStyle/>
          <a:p>
            <a:endParaRPr lang="lt-LT" dirty="0"/>
          </a:p>
        </p:txBody>
      </p:sp>
      <p:sp>
        <p:nvSpPr>
          <p:cNvPr id="9" name="TextBox 8">
            <a:extLst>
              <a:ext uri="{FF2B5EF4-FFF2-40B4-BE49-F238E27FC236}">
                <a16:creationId xmlns:a16="http://schemas.microsoft.com/office/drawing/2014/main" id="{3404B5E3-ABA9-2033-64E0-9BC5FE41E334}"/>
              </a:ext>
            </a:extLst>
          </p:cNvPr>
          <p:cNvSpPr txBox="1"/>
          <p:nvPr/>
        </p:nvSpPr>
        <p:spPr>
          <a:xfrm>
            <a:off x="12128500" y="1206500"/>
            <a:ext cx="184731" cy="369332"/>
          </a:xfrm>
          <a:prstGeom prst="rect">
            <a:avLst/>
          </a:prstGeom>
          <a:noFill/>
        </p:spPr>
        <p:txBody>
          <a:bodyPr wrap="none" rtlCol="0">
            <a:spAutoFit/>
          </a:bodyPr>
          <a:lstStyle/>
          <a:p>
            <a:endParaRPr lang="lt-LT" dirty="0"/>
          </a:p>
        </p:txBody>
      </p:sp>
      <p:sp>
        <p:nvSpPr>
          <p:cNvPr id="11" name="TextBox 10">
            <a:extLst>
              <a:ext uri="{FF2B5EF4-FFF2-40B4-BE49-F238E27FC236}">
                <a16:creationId xmlns:a16="http://schemas.microsoft.com/office/drawing/2014/main" id="{451BF6F7-9138-5AC0-F7E3-FA53275216AF}"/>
              </a:ext>
            </a:extLst>
          </p:cNvPr>
          <p:cNvSpPr txBox="1"/>
          <p:nvPr/>
        </p:nvSpPr>
        <p:spPr>
          <a:xfrm>
            <a:off x="11176000" y="406400"/>
            <a:ext cx="184731" cy="369332"/>
          </a:xfrm>
          <a:prstGeom prst="rect">
            <a:avLst/>
          </a:prstGeom>
          <a:noFill/>
        </p:spPr>
        <p:txBody>
          <a:bodyPr wrap="none" rtlCol="0">
            <a:spAutoFit/>
          </a:bodyPr>
          <a:lstStyle/>
          <a:p>
            <a:endParaRPr lang="lt-LT" dirty="0"/>
          </a:p>
        </p:txBody>
      </p:sp>
      <p:pic>
        <p:nvPicPr>
          <p:cNvPr id="5" name="Picture 4" descr="A close up of a text&#10;&#10;Description automatically generated">
            <a:extLst>
              <a:ext uri="{FF2B5EF4-FFF2-40B4-BE49-F238E27FC236}">
                <a16:creationId xmlns:a16="http://schemas.microsoft.com/office/drawing/2014/main" id="{A58DA7D2-7A8F-AAEC-65E1-F828B99AB30F}"/>
              </a:ext>
            </a:extLst>
          </p:cNvPr>
          <p:cNvPicPr>
            <a:picLocks noChangeAspect="1"/>
          </p:cNvPicPr>
          <p:nvPr/>
        </p:nvPicPr>
        <p:blipFill>
          <a:blip r:embed="rId2"/>
          <a:stretch>
            <a:fillRect/>
          </a:stretch>
        </p:blipFill>
        <p:spPr>
          <a:xfrm>
            <a:off x="1020776" y="2422083"/>
            <a:ext cx="10150448" cy="2369836"/>
          </a:xfrm>
          <a:prstGeom prst="rect">
            <a:avLst/>
          </a:prstGeom>
        </p:spPr>
      </p:pic>
    </p:spTree>
    <p:extLst>
      <p:ext uri="{BB962C8B-B14F-4D97-AF65-F5344CB8AC3E}">
        <p14:creationId xmlns:p14="http://schemas.microsoft.com/office/powerpoint/2010/main" val="2516306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A3D7C7-AFF0-5853-A7ED-DF9D02536276}"/>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lt-LT" sz="3200" b="1" kern="1200">
                <a:solidFill>
                  <a:schemeClr val="bg1"/>
                </a:solidFill>
                <a:latin typeface="+mj-lt"/>
                <a:ea typeface="+mj-ea"/>
                <a:cs typeface="+mj-cs"/>
              </a:rPr>
              <a:t>Žodynėlis</a:t>
            </a:r>
            <a:endParaRPr lang="lt-LT" sz="3200" b="1" kern="1200" dirty="0">
              <a:solidFill>
                <a:schemeClr val="bg1"/>
              </a:solidFill>
              <a:latin typeface="+mj-lt"/>
              <a:ea typeface="+mj-ea"/>
              <a:cs typeface="+mj-cs"/>
            </a:endParaRPr>
          </a:p>
        </p:txBody>
      </p:sp>
      <p:sp>
        <p:nvSpPr>
          <p:cNvPr id="8" name="TextBox 7">
            <a:extLst>
              <a:ext uri="{FF2B5EF4-FFF2-40B4-BE49-F238E27FC236}">
                <a16:creationId xmlns:a16="http://schemas.microsoft.com/office/drawing/2014/main" id="{875FC2F5-3CF7-27A5-421F-03AF2BB0A6CC}"/>
              </a:ext>
            </a:extLst>
          </p:cNvPr>
          <p:cNvSpPr txBox="1"/>
          <p:nvPr/>
        </p:nvSpPr>
        <p:spPr>
          <a:xfrm>
            <a:off x="2768600" y="1143000"/>
            <a:ext cx="184731" cy="369332"/>
          </a:xfrm>
          <a:prstGeom prst="rect">
            <a:avLst/>
          </a:prstGeom>
          <a:noFill/>
        </p:spPr>
        <p:txBody>
          <a:bodyPr wrap="none" rtlCol="0">
            <a:spAutoFit/>
          </a:bodyPr>
          <a:lstStyle/>
          <a:p>
            <a:endParaRPr lang="lt-LT" dirty="0"/>
          </a:p>
        </p:txBody>
      </p:sp>
      <p:sp>
        <p:nvSpPr>
          <p:cNvPr id="9" name="TextBox 8">
            <a:extLst>
              <a:ext uri="{FF2B5EF4-FFF2-40B4-BE49-F238E27FC236}">
                <a16:creationId xmlns:a16="http://schemas.microsoft.com/office/drawing/2014/main" id="{3404B5E3-ABA9-2033-64E0-9BC5FE41E334}"/>
              </a:ext>
            </a:extLst>
          </p:cNvPr>
          <p:cNvSpPr txBox="1"/>
          <p:nvPr/>
        </p:nvSpPr>
        <p:spPr>
          <a:xfrm>
            <a:off x="12128500" y="1206500"/>
            <a:ext cx="184731" cy="369332"/>
          </a:xfrm>
          <a:prstGeom prst="rect">
            <a:avLst/>
          </a:prstGeom>
          <a:noFill/>
        </p:spPr>
        <p:txBody>
          <a:bodyPr wrap="none" rtlCol="0">
            <a:spAutoFit/>
          </a:bodyPr>
          <a:lstStyle/>
          <a:p>
            <a:endParaRPr lang="lt-LT" dirty="0"/>
          </a:p>
        </p:txBody>
      </p:sp>
      <p:sp>
        <p:nvSpPr>
          <p:cNvPr id="11" name="TextBox 10">
            <a:extLst>
              <a:ext uri="{FF2B5EF4-FFF2-40B4-BE49-F238E27FC236}">
                <a16:creationId xmlns:a16="http://schemas.microsoft.com/office/drawing/2014/main" id="{451BF6F7-9138-5AC0-F7E3-FA53275216AF}"/>
              </a:ext>
            </a:extLst>
          </p:cNvPr>
          <p:cNvSpPr txBox="1"/>
          <p:nvPr/>
        </p:nvSpPr>
        <p:spPr>
          <a:xfrm>
            <a:off x="11176000" y="406400"/>
            <a:ext cx="184731" cy="369332"/>
          </a:xfrm>
          <a:prstGeom prst="rect">
            <a:avLst/>
          </a:prstGeom>
          <a:noFill/>
        </p:spPr>
        <p:txBody>
          <a:bodyPr wrap="none" rtlCol="0">
            <a:spAutoFit/>
          </a:bodyPr>
          <a:lstStyle/>
          <a:p>
            <a:endParaRPr lang="lt-LT" dirty="0"/>
          </a:p>
        </p:txBody>
      </p:sp>
      <p:sp>
        <p:nvSpPr>
          <p:cNvPr id="14" name="TextBox 13">
            <a:extLst>
              <a:ext uri="{FF2B5EF4-FFF2-40B4-BE49-F238E27FC236}">
                <a16:creationId xmlns:a16="http://schemas.microsoft.com/office/drawing/2014/main" id="{556FA2F4-E2D1-BE3F-48D2-3C339BBB6C7B}"/>
              </a:ext>
            </a:extLst>
          </p:cNvPr>
          <p:cNvSpPr txBox="1"/>
          <p:nvPr/>
        </p:nvSpPr>
        <p:spPr>
          <a:xfrm>
            <a:off x="7796998" y="2519978"/>
            <a:ext cx="3379002" cy="2554545"/>
          </a:xfrm>
          <a:prstGeom prst="rect">
            <a:avLst/>
          </a:prstGeom>
          <a:noFill/>
        </p:spPr>
        <p:txBody>
          <a:bodyPr wrap="none" rtlCol="0">
            <a:spAutoFit/>
          </a:bodyPr>
          <a:lstStyle/>
          <a:p>
            <a:r>
              <a:rPr lang="en-US" sz="1600" b="1" dirty="0"/>
              <a:t>kambarys (m, pl. –iai) </a:t>
            </a:r>
            <a:r>
              <a:rPr lang="en-US" sz="1600" dirty="0"/>
              <a:t>– a room</a:t>
            </a:r>
            <a:endParaRPr lang="lt-LT" sz="1600" dirty="0"/>
          </a:p>
          <a:p>
            <a:r>
              <a:rPr lang="lt-LT" sz="1600" b="1" dirty="0"/>
              <a:t>tylus (-i) </a:t>
            </a:r>
            <a:r>
              <a:rPr lang="lt-LT" sz="1600" dirty="0"/>
              <a:t>– silent</a:t>
            </a:r>
          </a:p>
          <a:p>
            <a:r>
              <a:rPr lang="lt-LT" sz="1600" b="1" dirty="0"/>
              <a:t>šviesus (-i) </a:t>
            </a:r>
            <a:r>
              <a:rPr lang="lt-LT" sz="1600" dirty="0"/>
              <a:t>- bright</a:t>
            </a:r>
          </a:p>
          <a:p>
            <a:r>
              <a:rPr lang="lt-LT" sz="1600" b="1" dirty="0"/>
              <a:t>baldas (m, pl. –ai) </a:t>
            </a:r>
            <a:r>
              <a:rPr lang="lt-LT" sz="1600" dirty="0"/>
              <a:t>– furniture</a:t>
            </a:r>
          </a:p>
          <a:p>
            <a:r>
              <a:rPr lang="lt-LT" sz="1600" b="1" dirty="0"/>
              <a:t>užpildyti, užpildo, užpildė </a:t>
            </a:r>
            <a:r>
              <a:rPr lang="lt-LT" sz="1600" dirty="0"/>
              <a:t>– </a:t>
            </a:r>
            <a:r>
              <a:rPr lang="en-GB" sz="1600" dirty="0"/>
              <a:t>to fill in</a:t>
            </a:r>
          </a:p>
          <a:p>
            <a:endParaRPr lang="lt-LT" sz="1600" b="1" dirty="0"/>
          </a:p>
          <a:p>
            <a:endParaRPr lang="lt-LT" sz="1600" b="1" dirty="0"/>
          </a:p>
          <a:p>
            <a:pPr algn="ctr"/>
            <a:r>
              <a:rPr lang="lt-LT" sz="1600" dirty="0"/>
              <a:t>su (with) + instrumental</a:t>
            </a:r>
          </a:p>
          <a:p>
            <a:pPr algn="ctr"/>
            <a:r>
              <a:rPr lang="lt-LT" sz="1600" dirty="0"/>
              <a:t>be (without) – genitive</a:t>
            </a:r>
          </a:p>
          <a:p>
            <a:pPr algn="ctr"/>
            <a:r>
              <a:rPr lang="lt-LT" sz="1600" dirty="0"/>
              <a:t>per mėnesį – per month</a:t>
            </a:r>
            <a:endParaRPr lang="en-AU" sz="1600" dirty="0"/>
          </a:p>
        </p:txBody>
      </p:sp>
      <p:pic>
        <p:nvPicPr>
          <p:cNvPr id="4" name="Picture 3" descr="A white text box with black text&#10;&#10;Description automatically generated">
            <a:extLst>
              <a:ext uri="{FF2B5EF4-FFF2-40B4-BE49-F238E27FC236}">
                <a16:creationId xmlns:a16="http://schemas.microsoft.com/office/drawing/2014/main" id="{1A269301-34F5-F958-89E8-A1DAB7B2236E}"/>
              </a:ext>
            </a:extLst>
          </p:cNvPr>
          <p:cNvPicPr>
            <a:picLocks noChangeAspect="1"/>
          </p:cNvPicPr>
          <p:nvPr/>
        </p:nvPicPr>
        <p:blipFill>
          <a:blip r:embed="rId4"/>
          <a:stretch>
            <a:fillRect/>
          </a:stretch>
        </p:blipFill>
        <p:spPr>
          <a:xfrm>
            <a:off x="231735" y="1879551"/>
            <a:ext cx="7353300" cy="3835400"/>
          </a:xfrm>
          <a:prstGeom prst="rect">
            <a:avLst/>
          </a:prstGeom>
        </p:spPr>
      </p:pic>
    </p:spTree>
    <p:extLst>
      <p:ext uri="{BB962C8B-B14F-4D97-AF65-F5344CB8AC3E}">
        <p14:creationId xmlns:p14="http://schemas.microsoft.com/office/powerpoint/2010/main" val="360853253"/>
      </p:ext>
    </p:extLst>
  </p:cSld>
  <p:clrMapOvr>
    <a:masterClrMapping/>
  </p:clrMapOvr>
  <p:extLst>
    <p:ext uri="{6950BFC3-D8DA-4A85-94F7-54DA5524770B}">
      <p188:commentRel xmlns:p188="http://schemas.microsoft.com/office/powerpoint/2018/8/main" r:id="rId3"/>
    </p:ext>
  </p:extLs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A3D7C7-AFF0-5853-A7ED-DF9D02536276}"/>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lt-LT" sz="3200" b="1" kern="1200">
                <a:solidFill>
                  <a:schemeClr val="bg1"/>
                </a:solidFill>
                <a:latin typeface="+mj-lt"/>
                <a:ea typeface="+mj-ea"/>
                <a:cs typeface="+mj-cs"/>
              </a:rPr>
              <a:t>Žodynėlis</a:t>
            </a:r>
            <a:endParaRPr lang="lt-LT" sz="3200" b="1" kern="1200" dirty="0">
              <a:solidFill>
                <a:schemeClr val="bg1"/>
              </a:solidFill>
              <a:latin typeface="+mj-lt"/>
              <a:ea typeface="+mj-ea"/>
              <a:cs typeface="+mj-cs"/>
            </a:endParaRPr>
          </a:p>
        </p:txBody>
      </p:sp>
      <p:sp>
        <p:nvSpPr>
          <p:cNvPr id="8" name="TextBox 7">
            <a:extLst>
              <a:ext uri="{FF2B5EF4-FFF2-40B4-BE49-F238E27FC236}">
                <a16:creationId xmlns:a16="http://schemas.microsoft.com/office/drawing/2014/main" id="{875FC2F5-3CF7-27A5-421F-03AF2BB0A6CC}"/>
              </a:ext>
            </a:extLst>
          </p:cNvPr>
          <p:cNvSpPr txBox="1"/>
          <p:nvPr/>
        </p:nvSpPr>
        <p:spPr>
          <a:xfrm>
            <a:off x="2768600" y="1143000"/>
            <a:ext cx="184731" cy="369332"/>
          </a:xfrm>
          <a:prstGeom prst="rect">
            <a:avLst/>
          </a:prstGeom>
          <a:noFill/>
        </p:spPr>
        <p:txBody>
          <a:bodyPr wrap="none" rtlCol="0">
            <a:spAutoFit/>
          </a:bodyPr>
          <a:lstStyle/>
          <a:p>
            <a:endParaRPr lang="lt-LT" dirty="0"/>
          </a:p>
        </p:txBody>
      </p:sp>
      <p:sp>
        <p:nvSpPr>
          <p:cNvPr id="9" name="TextBox 8">
            <a:extLst>
              <a:ext uri="{FF2B5EF4-FFF2-40B4-BE49-F238E27FC236}">
                <a16:creationId xmlns:a16="http://schemas.microsoft.com/office/drawing/2014/main" id="{3404B5E3-ABA9-2033-64E0-9BC5FE41E334}"/>
              </a:ext>
            </a:extLst>
          </p:cNvPr>
          <p:cNvSpPr txBox="1"/>
          <p:nvPr/>
        </p:nvSpPr>
        <p:spPr>
          <a:xfrm>
            <a:off x="12128500" y="1206500"/>
            <a:ext cx="184731" cy="369332"/>
          </a:xfrm>
          <a:prstGeom prst="rect">
            <a:avLst/>
          </a:prstGeom>
          <a:noFill/>
        </p:spPr>
        <p:txBody>
          <a:bodyPr wrap="none" rtlCol="0">
            <a:spAutoFit/>
          </a:bodyPr>
          <a:lstStyle/>
          <a:p>
            <a:endParaRPr lang="lt-LT" dirty="0"/>
          </a:p>
        </p:txBody>
      </p:sp>
      <p:sp>
        <p:nvSpPr>
          <p:cNvPr id="11" name="TextBox 10">
            <a:extLst>
              <a:ext uri="{FF2B5EF4-FFF2-40B4-BE49-F238E27FC236}">
                <a16:creationId xmlns:a16="http://schemas.microsoft.com/office/drawing/2014/main" id="{451BF6F7-9138-5AC0-F7E3-FA53275216AF}"/>
              </a:ext>
            </a:extLst>
          </p:cNvPr>
          <p:cNvSpPr txBox="1"/>
          <p:nvPr/>
        </p:nvSpPr>
        <p:spPr>
          <a:xfrm>
            <a:off x="11176000" y="406400"/>
            <a:ext cx="184731" cy="369332"/>
          </a:xfrm>
          <a:prstGeom prst="rect">
            <a:avLst/>
          </a:prstGeom>
          <a:noFill/>
        </p:spPr>
        <p:txBody>
          <a:bodyPr wrap="none" rtlCol="0">
            <a:spAutoFit/>
          </a:bodyPr>
          <a:lstStyle/>
          <a:p>
            <a:endParaRPr lang="lt-LT" dirty="0"/>
          </a:p>
        </p:txBody>
      </p:sp>
      <p:sp>
        <p:nvSpPr>
          <p:cNvPr id="14" name="TextBox 13">
            <a:extLst>
              <a:ext uri="{FF2B5EF4-FFF2-40B4-BE49-F238E27FC236}">
                <a16:creationId xmlns:a16="http://schemas.microsoft.com/office/drawing/2014/main" id="{556FA2F4-E2D1-BE3F-48D2-3C339BBB6C7B}"/>
              </a:ext>
            </a:extLst>
          </p:cNvPr>
          <p:cNvSpPr txBox="1"/>
          <p:nvPr/>
        </p:nvSpPr>
        <p:spPr>
          <a:xfrm>
            <a:off x="6552384" y="2937942"/>
            <a:ext cx="5528703" cy="2308324"/>
          </a:xfrm>
          <a:prstGeom prst="rect">
            <a:avLst/>
          </a:prstGeom>
          <a:noFill/>
        </p:spPr>
        <p:txBody>
          <a:bodyPr wrap="square" rtlCol="0">
            <a:spAutoFit/>
          </a:bodyPr>
          <a:lstStyle/>
          <a:p>
            <a:r>
              <a:rPr lang="lt-LT" sz="1600" b="1" dirty="0"/>
              <a:t>papasakoti, papasakoja, papasakojo </a:t>
            </a:r>
            <a:r>
              <a:rPr lang="en-US" sz="1600" dirty="0"/>
              <a:t>– to tell</a:t>
            </a:r>
            <a:endParaRPr lang="lt-LT" sz="1600" dirty="0"/>
          </a:p>
          <a:p>
            <a:r>
              <a:rPr lang="lt-LT" sz="1600" b="1" dirty="0"/>
              <a:t>liftas (m, pl. –ai) </a:t>
            </a:r>
            <a:r>
              <a:rPr lang="lt-LT" sz="1600" dirty="0"/>
              <a:t>–  elevator</a:t>
            </a:r>
          </a:p>
          <a:p>
            <a:r>
              <a:rPr lang="lt-LT" sz="1600" b="1" dirty="0"/>
              <a:t>sumokėti, sumoka, sumokėjo </a:t>
            </a:r>
            <a:r>
              <a:rPr lang="lt-LT" sz="1600" dirty="0"/>
              <a:t>– to pay</a:t>
            </a:r>
          </a:p>
          <a:p>
            <a:r>
              <a:rPr lang="lt-LT" sz="1600" b="1" dirty="0"/>
              <a:t>apžiūrėti, apžiūri, apžiūrėjo </a:t>
            </a:r>
            <a:r>
              <a:rPr lang="lt-LT" sz="1600" dirty="0"/>
              <a:t>– to see, inspect, look around</a:t>
            </a:r>
          </a:p>
          <a:p>
            <a:r>
              <a:rPr lang="lt-LT" sz="1600" b="1" dirty="0"/>
              <a:t>užpildyti, užpildo, užpildė </a:t>
            </a:r>
            <a:r>
              <a:rPr lang="lt-LT" sz="1600" dirty="0"/>
              <a:t>– </a:t>
            </a:r>
            <a:r>
              <a:rPr lang="en-GB" sz="1600" dirty="0"/>
              <a:t>to fill in</a:t>
            </a:r>
          </a:p>
          <a:p>
            <a:r>
              <a:rPr lang="en-GB" sz="1600" b="1" dirty="0"/>
              <a:t>aukštas (m, pl. –ai) </a:t>
            </a:r>
            <a:r>
              <a:rPr lang="en-GB" sz="1600" dirty="0"/>
              <a:t>- floor</a:t>
            </a:r>
          </a:p>
          <a:p>
            <a:endParaRPr lang="lt-LT" sz="1600" b="1" dirty="0"/>
          </a:p>
          <a:p>
            <a:endParaRPr lang="lt-LT" sz="1600" b="1" dirty="0"/>
          </a:p>
          <a:p>
            <a:pPr algn="ctr"/>
            <a:endParaRPr lang="lt-LT" sz="1600" dirty="0"/>
          </a:p>
        </p:txBody>
      </p:sp>
      <p:pic>
        <p:nvPicPr>
          <p:cNvPr id="5" name="Picture 4" descr="A white text with black text&#10;&#10;Description automatically generated">
            <a:extLst>
              <a:ext uri="{FF2B5EF4-FFF2-40B4-BE49-F238E27FC236}">
                <a16:creationId xmlns:a16="http://schemas.microsoft.com/office/drawing/2014/main" id="{6B6D727A-E0AD-023B-8C5C-EC5163A45AB2}"/>
              </a:ext>
            </a:extLst>
          </p:cNvPr>
          <p:cNvPicPr>
            <a:picLocks noChangeAspect="1"/>
          </p:cNvPicPr>
          <p:nvPr/>
        </p:nvPicPr>
        <p:blipFill>
          <a:blip r:embed="rId4"/>
          <a:stretch>
            <a:fillRect/>
          </a:stretch>
        </p:blipFill>
        <p:spPr>
          <a:xfrm>
            <a:off x="214292" y="1575832"/>
            <a:ext cx="6290680" cy="5032544"/>
          </a:xfrm>
          <a:prstGeom prst="rect">
            <a:avLst/>
          </a:prstGeom>
        </p:spPr>
      </p:pic>
    </p:spTree>
    <p:extLst>
      <p:ext uri="{BB962C8B-B14F-4D97-AF65-F5344CB8AC3E}">
        <p14:creationId xmlns:p14="http://schemas.microsoft.com/office/powerpoint/2010/main" val="2357140051"/>
      </p:ext>
    </p:extLst>
  </p:cSld>
  <p:clrMapOvr>
    <a:masterClrMapping/>
  </p:clrMapOvr>
  <p:extLst>
    <p:ext uri="{6950BFC3-D8DA-4A85-94F7-54DA5524770B}">
      <p188:commentRel xmlns:p188="http://schemas.microsoft.com/office/powerpoint/2018/8/main" r:id="rId3"/>
    </p:ext>
  </p:extLs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A3D7C7-AFF0-5853-A7ED-DF9D02536276}"/>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lt-LT" sz="3200" b="1" kern="1200">
                <a:solidFill>
                  <a:schemeClr val="bg1"/>
                </a:solidFill>
                <a:latin typeface="+mj-lt"/>
                <a:ea typeface="+mj-ea"/>
                <a:cs typeface="+mj-cs"/>
              </a:rPr>
              <a:t>Žodynėlis</a:t>
            </a:r>
            <a:endParaRPr lang="lt-LT" sz="3200" b="1" kern="1200" dirty="0">
              <a:solidFill>
                <a:schemeClr val="bg1"/>
              </a:solidFill>
              <a:latin typeface="+mj-lt"/>
              <a:ea typeface="+mj-ea"/>
              <a:cs typeface="+mj-cs"/>
            </a:endParaRPr>
          </a:p>
        </p:txBody>
      </p:sp>
      <p:sp>
        <p:nvSpPr>
          <p:cNvPr id="8" name="TextBox 7">
            <a:extLst>
              <a:ext uri="{FF2B5EF4-FFF2-40B4-BE49-F238E27FC236}">
                <a16:creationId xmlns:a16="http://schemas.microsoft.com/office/drawing/2014/main" id="{875FC2F5-3CF7-27A5-421F-03AF2BB0A6CC}"/>
              </a:ext>
            </a:extLst>
          </p:cNvPr>
          <p:cNvSpPr txBox="1"/>
          <p:nvPr/>
        </p:nvSpPr>
        <p:spPr>
          <a:xfrm>
            <a:off x="2768600" y="1143000"/>
            <a:ext cx="184731" cy="369332"/>
          </a:xfrm>
          <a:prstGeom prst="rect">
            <a:avLst/>
          </a:prstGeom>
          <a:noFill/>
        </p:spPr>
        <p:txBody>
          <a:bodyPr wrap="none" rtlCol="0">
            <a:spAutoFit/>
          </a:bodyPr>
          <a:lstStyle/>
          <a:p>
            <a:endParaRPr lang="lt-LT" dirty="0"/>
          </a:p>
        </p:txBody>
      </p:sp>
      <p:sp>
        <p:nvSpPr>
          <p:cNvPr id="9" name="TextBox 8">
            <a:extLst>
              <a:ext uri="{FF2B5EF4-FFF2-40B4-BE49-F238E27FC236}">
                <a16:creationId xmlns:a16="http://schemas.microsoft.com/office/drawing/2014/main" id="{3404B5E3-ABA9-2033-64E0-9BC5FE41E334}"/>
              </a:ext>
            </a:extLst>
          </p:cNvPr>
          <p:cNvSpPr txBox="1"/>
          <p:nvPr/>
        </p:nvSpPr>
        <p:spPr>
          <a:xfrm>
            <a:off x="12128500" y="1206500"/>
            <a:ext cx="184731" cy="369332"/>
          </a:xfrm>
          <a:prstGeom prst="rect">
            <a:avLst/>
          </a:prstGeom>
          <a:noFill/>
        </p:spPr>
        <p:txBody>
          <a:bodyPr wrap="none" rtlCol="0">
            <a:spAutoFit/>
          </a:bodyPr>
          <a:lstStyle/>
          <a:p>
            <a:endParaRPr lang="lt-LT" dirty="0"/>
          </a:p>
        </p:txBody>
      </p:sp>
      <p:sp>
        <p:nvSpPr>
          <p:cNvPr id="11" name="TextBox 10">
            <a:extLst>
              <a:ext uri="{FF2B5EF4-FFF2-40B4-BE49-F238E27FC236}">
                <a16:creationId xmlns:a16="http://schemas.microsoft.com/office/drawing/2014/main" id="{451BF6F7-9138-5AC0-F7E3-FA53275216AF}"/>
              </a:ext>
            </a:extLst>
          </p:cNvPr>
          <p:cNvSpPr txBox="1"/>
          <p:nvPr/>
        </p:nvSpPr>
        <p:spPr>
          <a:xfrm>
            <a:off x="11176000" y="406400"/>
            <a:ext cx="184731" cy="369332"/>
          </a:xfrm>
          <a:prstGeom prst="rect">
            <a:avLst/>
          </a:prstGeom>
          <a:noFill/>
        </p:spPr>
        <p:txBody>
          <a:bodyPr wrap="none" rtlCol="0">
            <a:spAutoFit/>
          </a:bodyPr>
          <a:lstStyle/>
          <a:p>
            <a:endParaRPr lang="lt-LT" dirty="0"/>
          </a:p>
        </p:txBody>
      </p:sp>
      <p:sp>
        <p:nvSpPr>
          <p:cNvPr id="14" name="TextBox 13">
            <a:extLst>
              <a:ext uri="{FF2B5EF4-FFF2-40B4-BE49-F238E27FC236}">
                <a16:creationId xmlns:a16="http://schemas.microsoft.com/office/drawing/2014/main" id="{556FA2F4-E2D1-BE3F-48D2-3C339BBB6C7B}"/>
              </a:ext>
            </a:extLst>
          </p:cNvPr>
          <p:cNvSpPr txBox="1"/>
          <p:nvPr/>
        </p:nvSpPr>
        <p:spPr>
          <a:xfrm>
            <a:off x="7544927" y="2895080"/>
            <a:ext cx="4583573" cy="1877437"/>
          </a:xfrm>
          <a:prstGeom prst="rect">
            <a:avLst/>
          </a:prstGeom>
          <a:noFill/>
        </p:spPr>
        <p:txBody>
          <a:bodyPr wrap="square" rtlCol="0">
            <a:spAutoFit/>
          </a:bodyPr>
          <a:lstStyle/>
          <a:p>
            <a:r>
              <a:rPr lang="lt-LT" sz="1400" b="1" dirty="0"/>
              <a:t>šeima (f, pl. -os) – family</a:t>
            </a:r>
          </a:p>
          <a:p>
            <a:r>
              <a:rPr lang="lt-LT" sz="1400" b="1" dirty="0"/>
              <a:t>miegamasis (m, pl. –ieji) – bedroom</a:t>
            </a:r>
          </a:p>
          <a:p>
            <a:r>
              <a:rPr lang="lt-LT" sz="1400" b="1" dirty="0"/>
              <a:t>virtuvė (f, pl. –ės) – kitchen</a:t>
            </a:r>
          </a:p>
          <a:p>
            <a:r>
              <a:rPr lang="lt-LT" sz="1400" b="1" dirty="0"/>
              <a:t>rūsys (m, pl. -iai) - cellar</a:t>
            </a:r>
          </a:p>
          <a:p>
            <a:r>
              <a:rPr lang="lt-LT" sz="1400" b="1" dirty="0"/>
              <a:t>kiemas (m, pl. –ai) - yard </a:t>
            </a:r>
          </a:p>
          <a:p>
            <a:r>
              <a:rPr lang="lt-LT" sz="1400" b="1" dirty="0"/>
              <a:t>ežeras (m, pl. –ai) - lake</a:t>
            </a:r>
          </a:p>
          <a:p>
            <a:endParaRPr lang="lt-LT" sz="1600" b="1" dirty="0"/>
          </a:p>
          <a:p>
            <a:pPr algn="ctr"/>
            <a:endParaRPr lang="lt-LT" sz="1600" dirty="0"/>
          </a:p>
        </p:txBody>
      </p:sp>
      <p:pic>
        <p:nvPicPr>
          <p:cNvPr id="4" name="Picture 3" descr="A white text with black text&#10;&#10;Description automatically generated with medium confidence">
            <a:extLst>
              <a:ext uri="{FF2B5EF4-FFF2-40B4-BE49-F238E27FC236}">
                <a16:creationId xmlns:a16="http://schemas.microsoft.com/office/drawing/2014/main" id="{CFA21561-0B9A-8605-1BC6-0F8B1F8630B8}"/>
              </a:ext>
            </a:extLst>
          </p:cNvPr>
          <p:cNvPicPr>
            <a:picLocks noChangeAspect="1"/>
          </p:cNvPicPr>
          <p:nvPr/>
        </p:nvPicPr>
        <p:blipFill>
          <a:blip r:embed="rId3"/>
          <a:stretch>
            <a:fillRect/>
          </a:stretch>
        </p:blipFill>
        <p:spPr>
          <a:xfrm>
            <a:off x="37840" y="2003580"/>
            <a:ext cx="7507087" cy="3482820"/>
          </a:xfrm>
          <a:prstGeom prst="rect">
            <a:avLst/>
          </a:prstGeom>
        </p:spPr>
      </p:pic>
    </p:spTree>
    <p:extLst>
      <p:ext uri="{BB962C8B-B14F-4D97-AF65-F5344CB8AC3E}">
        <p14:creationId xmlns:p14="http://schemas.microsoft.com/office/powerpoint/2010/main" val="5923832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A3D7C7-AFF0-5853-A7ED-DF9D02536276}"/>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lt-LT" sz="3200" b="1" kern="1200">
                <a:solidFill>
                  <a:schemeClr val="bg1"/>
                </a:solidFill>
                <a:latin typeface="+mj-lt"/>
                <a:ea typeface="+mj-ea"/>
                <a:cs typeface="+mj-cs"/>
              </a:rPr>
              <a:t>Žodynėlis</a:t>
            </a:r>
            <a:endParaRPr lang="lt-LT" sz="3200" b="1" kern="1200" dirty="0">
              <a:solidFill>
                <a:schemeClr val="bg1"/>
              </a:solidFill>
              <a:latin typeface="+mj-lt"/>
              <a:ea typeface="+mj-ea"/>
              <a:cs typeface="+mj-cs"/>
            </a:endParaRPr>
          </a:p>
        </p:txBody>
      </p:sp>
      <p:sp>
        <p:nvSpPr>
          <p:cNvPr id="8" name="TextBox 7">
            <a:extLst>
              <a:ext uri="{FF2B5EF4-FFF2-40B4-BE49-F238E27FC236}">
                <a16:creationId xmlns:a16="http://schemas.microsoft.com/office/drawing/2014/main" id="{875FC2F5-3CF7-27A5-421F-03AF2BB0A6CC}"/>
              </a:ext>
            </a:extLst>
          </p:cNvPr>
          <p:cNvSpPr txBox="1"/>
          <p:nvPr/>
        </p:nvSpPr>
        <p:spPr>
          <a:xfrm>
            <a:off x="2768600" y="1143000"/>
            <a:ext cx="184731" cy="369332"/>
          </a:xfrm>
          <a:prstGeom prst="rect">
            <a:avLst/>
          </a:prstGeom>
          <a:noFill/>
        </p:spPr>
        <p:txBody>
          <a:bodyPr wrap="none" rtlCol="0">
            <a:spAutoFit/>
          </a:bodyPr>
          <a:lstStyle/>
          <a:p>
            <a:endParaRPr lang="lt-LT" dirty="0"/>
          </a:p>
        </p:txBody>
      </p:sp>
      <p:sp>
        <p:nvSpPr>
          <p:cNvPr id="9" name="TextBox 8">
            <a:extLst>
              <a:ext uri="{FF2B5EF4-FFF2-40B4-BE49-F238E27FC236}">
                <a16:creationId xmlns:a16="http://schemas.microsoft.com/office/drawing/2014/main" id="{3404B5E3-ABA9-2033-64E0-9BC5FE41E334}"/>
              </a:ext>
            </a:extLst>
          </p:cNvPr>
          <p:cNvSpPr txBox="1"/>
          <p:nvPr/>
        </p:nvSpPr>
        <p:spPr>
          <a:xfrm>
            <a:off x="12128500" y="1206500"/>
            <a:ext cx="184731" cy="369332"/>
          </a:xfrm>
          <a:prstGeom prst="rect">
            <a:avLst/>
          </a:prstGeom>
          <a:noFill/>
        </p:spPr>
        <p:txBody>
          <a:bodyPr wrap="none" rtlCol="0">
            <a:spAutoFit/>
          </a:bodyPr>
          <a:lstStyle/>
          <a:p>
            <a:endParaRPr lang="lt-LT" dirty="0"/>
          </a:p>
        </p:txBody>
      </p:sp>
      <p:sp>
        <p:nvSpPr>
          <p:cNvPr id="11" name="TextBox 10">
            <a:extLst>
              <a:ext uri="{FF2B5EF4-FFF2-40B4-BE49-F238E27FC236}">
                <a16:creationId xmlns:a16="http://schemas.microsoft.com/office/drawing/2014/main" id="{451BF6F7-9138-5AC0-F7E3-FA53275216AF}"/>
              </a:ext>
            </a:extLst>
          </p:cNvPr>
          <p:cNvSpPr txBox="1"/>
          <p:nvPr/>
        </p:nvSpPr>
        <p:spPr>
          <a:xfrm>
            <a:off x="11176000" y="406400"/>
            <a:ext cx="184731" cy="369332"/>
          </a:xfrm>
          <a:prstGeom prst="rect">
            <a:avLst/>
          </a:prstGeom>
          <a:noFill/>
        </p:spPr>
        <p:txBody>
          <a:bodyPr wrap="none" rtlCol="0">
            <a:spAutoFit/>
          </a:bodyPr>
          <a:lstStyle/>
          <a:p>
            <a:endParaRPr lang="lt-LT" dirty="0"/>
          </a:p>
        </p:txBody>
      </p:sp>
      <p:sp>
        <p:nvSpPr>
          <p:cNvPr id="14" name="TextBox 13">
            <a:extLst>
              <a:ext uri="{FF2B5EF4-FFF2-40B4-BE49-F238E27FC236}">
                <a16:creationId xmlns:a16="http://schemas.microsoft.com/office/drawing/2014/main" id="{556FA2F4-E2D1-BE3F-48D2-3C339BBB6C7B}"/>
              </a:ext>
            </a:extLst>
          </p:cNvPr>
          <p:cNvSpPr txBox="1"/>
          <p:nvPr/>
        </p:nvSpPr>
        <p:spPr>
          <a:xfrm>
            <a:off x="8509548" y="3114328"/>
            <a:ext cx="4583573" cy="1015663"/>
          </a:xfrm>
          <a:prstGeom prst="rect">
            <a:avLst/>
          </a:prstGeom>
          <a:noFill/>
        </p:spPr>
        <p:txBody>
          <a:bodyPr wrap="square" rtlCol="0">
            <a:spAutoFit/>
          </a:bodyPr>
          <a:lstStyle/>
          <a:p>
            <a:r>
              <a:rPr lang="lt-LT" sz="1400" b="1" dirty="0"/>
              <a:t>lentyna (f, pl. –os) – shelf</a:t>
            </a:r>
          </a:p>
          <a:p>
            <a:r>
              <a:rPr lang="lt-LT" sz="1400" b="1" dirty="0"/>
              <a:t>šaldytuvas (m, pl. –ai) - fridge</a:t>
            </a:r>
          </a:p>
          <a:p>
            <a:endParaRPr lang="lt-LT" sz="1600" b="1" dirty="0"/>
          </a:p>
          <a:p>
            <a:pPr algn="ctr"/>
            <a:endParaRPr lang="lt-LT" sz="1600" dirty="0"/>
          </a:p>
        </p:txBody>
      </p:sp>
      <p:pic>
        <p:nvPicPr>
          <p:cNvPr id="5" name="Picture 4" descr="A white text with black text&#10;&#10;Description automatically generated">
            <a:extLst>
              <a:ext uri="{FF2B5EF4-FFF2-40B4-BE49-F238E27FC236}">
                <a16:creationId xmlns:a16="http://schemas.microsoft.com/office/drawing/2014/main" id="{ED091B7E-A4E1-0D60-D7B2-759347FFE9D9}"/>
              </a:ext>
            </a:extLst>
          </p:cNvPr>
          <p:cNvPicPr>
            <a:picLocks noChangeAspect="1"/>
          </p:cNvPicPr>
          <p:nvPr/>
        </p:nvPicPr>
        <p:blipFill>
          <a:blip r:embed="rId3"/>
          <a:stretch>
            <a:fillRect/>
          </a:stretch>
        </p:blipFill>
        <p:spPr>
          <a:xfrm>
            <a:off x="63500" y="2689686"/>
            <a:ext cx="8446048" cy="2268077"/>
          </a:xfrm>
          <a:prstGeom prst="rect">
            <a:avLst/>
          </a:prstGeom>
        </p:spPr>
      </p:pic>
    </p:spTree>
    <p:extLst>
      <p:ext uri="{BB962C8B-B14F-4D97-AF65-F5344CB8AC3E}">
        <p14:creationId xmlns:p14="http://schemas.microsoft.com/office/powerpoint/2010/main" val="257038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30C239-0F3E-3219-7AC7-11221874A8CC}"/>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en-US" sz="3200" b="1" kern="1200">
                <a:solidFill>
                  <a:schemeClr val="bg1"/>
                </a:solidFill>
                <a:latin typeface="+mj-lt"/>
                <a:ea typeface="+mj-ea"/>
                <a:cs typeface="+mj-cs"/>
              </a:rPr>
              <a:t>Gramatika</a:t>
            </a:r>
          </a:p>
        </p:txBody>
      </p:sp>
      <p:pic>
        <p:nvPicPr>
          <p:cNvPr id="4" name="Picture 3" descr="A screenshot of a computer&#10;&#10;Description automatically generated">
            <a:extLst>
              <a:ext uri="{FF2B5EF4-FFF2-40B4-BE49-F238E27FC236}">
                <a16:creationId xmlns:a16="http://schemas.microsoft.com/office/drawing/2014/main" id="{44951461-B4C1-ECA7-0AB1-2C1982493411}"/>
              </a:ext>
            </a:extLst>
          </p:cNvPr>
          <p:cNvPicPr>
            <a:picLocks noChangeAspect="1"/>
          </p:cNvPicPr>
          <p:nvPr/>
        </p:nvPicPr>
        <p:blipFill>
          <a:blip r:embed="rId4"/>
          <a:stretch>
            <a:fillRect/>
          </a:stretch>
        </p:blipFill>
        <p:spPr>
          <a:xfrm>
            <a:off x="556532" y="1684358"/>
            <a:ext cx="4760128" cy="4670144"/>
          </a:xfrm>
          <a:prstGeom prst="rect">
            <a:avLst/>
          </a:prstGeom>
        </p:spPr>
      </p:pic>
      <p:sp>
        <p:nvSpPr>
          <p:cNvPr id="12" name="TextBox 11">
            <a:extLst>
              <a:ext uri="{FF2B5EF4-FFF2-40B4-BE49-F238E27FC236}">
                <a16:creationId xmlns:a16="http://schemas.microsoft.com/office/drawing/2014/main" id="{F03FF8AF-E7E4-83AF-528E-751DFD9F4944}"/>
              </a:ext>
            </a:extLst>
          </p:cNvPr>
          <p:cNvSpPr txBox="1"/>
          <p:nvPr/>
        </p:nvSpPr>
        <p:spPr>
          <a:xfrm>
            <a:off x="6632294" y="1990846"/>
            <a:ext cx="3773982" cy="369332"/>
          </a:xfrm>
          <a:prstGeom prst="rect">
            <a:avLst/>
          </a:prstGeom>
          <a:noFill/>
        </p:spPr>
        <p:txBody>
          <a:bodyPr wrap="none" rtlCol="0">
            <a:spAutoFit/>
          </a:bodyPr>
          <a:lstStyle/>
          <a:p>
            <a:r>
              <a:rPr lang="lt-LT" dirty="0">
                <a:highlight>
                  <a:srgbClr val="FFFF00"/>
                </a:highlight>
              </a:rPr>
              <a:t>Kelintame aukšte? – </a:t>
            </a:r>
            <a:r>
              <a:rPr lang="en-GB" dirty="0">
                <a:highlight>
                  <a:srgbClr val="FFFF00"/>
                </a:highlight>
              </a:rPr>
              <a:t>On which floor?</a:t>
            </a:r>
          </a:p>
        </p:txBody>
      </p:sp>
      <p:pic>
        <p:nvPicPr>
          <p:cNvPr id="14" name="Picture 13" descr="A list of different languages&#10;&#10;Description automatically generated">
            <a:extLst>
              <a:ext uri="{FF2B5EF4-FFF2-40B4-BE49-F238E27FC236}">
                <a16:creationId xmlns:a16="http://schemas.microsoft.com/office/drawing/2014/main" id="{B1801349-DC00-0A37-E520-718F3362B94B}"/>
              </a:ext>
            </a:extLst>
          </p:cNvPr>
          <p:cNvPicPr>
            <a:picLocks noChangeAspect="1"/>
          </p:cNvPicPr>
          <p:nvPr/>
        </p:nvPicPr>
        <p:blipFill>
          <a:blip r:embed="rId5"/>
          <a:stretch>
            <a:fillRect/>
          </a:stretch>
        </p:blipFill>
        <p:spPr>
          <a:xfrm>
            <a:off x="5110931" y="2360178"/>
            <a:ext cx="7007356" cy="2184878"/>
          </a:xfrm>
          <a:prstGeom prst="rect">
            <a:avLst/>
          </a:prstGeom>
        </p:spPr>
      </p:pic>
    </p:spTree>
    <p:extLst>
      <p:ext uri="{BB962C8B-B14F-4D97-AF65-F5344CB8AC3E}">
        <p14:creationId xmlns:p14="http://schemas.microsoft.com/office/powerpoint/2010/main" val="3848800661"/>
      </p:ext>
    </p:extLst>
  </p:cSld>
  <p:clrMapOvr>
    <a:masterClrMapping/>
  </p:clrMapOvr>
  <p:extLst>
    <p:ext uri="{6950BFC3-D8DA-4A85-94F7-54DA5524770B}">
      <p188:commentRel xmlns:p188="http://schemas.microsoft.com/office/powerpoint/2018/8/main" r:id="rId3"/>
    </p:ext>
  </p:extLs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A3D7C7-AFF0-5853-A7ED-DF9D02536276}"/>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en-US" sz="3200" b="1" dirty="0">
                <a:solidFill>
                  <a:schemeClr val="bg1"/>
                </a:solidFill>
              </a:rPr>
              <a:t>Kartojimo u</a:t>
            </a:r>
            <a:r>
              <a:rPr lang="en-US" sz="3200" b="1" kern="1200" dirty="0">
                <a:solidFill>
                  <a:schemeClr val="bg1"/>
                </a:solidFill>
                <a:latin typeface="+mj-lt"/>
                <a:ea typeface="+mj-ea"/>
                <a:cs typeface="+mj-cs"/>
              </a:rPr>
              <a:t>žduotis</a:t>
            </a:r>
          </a:p>
        </p:txBody>
      </p:sp>
      <p:sp>
        <p:nvSpPr>
          <p:cNvPr id="8" name="TextBox 7">
            <a:extLst>
              <a:ext uri="{FF2B5EF4-FFF2-40B4-BE49-F238E27FC236}">
                <a16:creationId xmlns:a16="http://schemas.microsoft.com/office/drawing/2014/main" id="{875FC2F5-3CF7-27A5-421F-03AF2BB0A6CC}"/>
              </a:ext>
            </a:extLst>
          </p:cNvPr>
          <p:cNvSpPr txBox="1"/>
          <p:nvPr/>
        </p:nvSpPr>
        <p:spPr>
          <a:xfrm>
            <a:off x="2768600" y="1143000"/>
            <a:ext cx="184731" cy="369332"/>
          </a:xfrm>
          <a:prstGeom prst="rect">
            <a:avLst/>
          </a:prstGeom>
          <a:noFill/>
        </p:spPr>
        <p:txBody>
          <a:bodyPr wrap="none" rtlCol="0">
            <a:spAutoFit/>
          </a:bodyPr>
          <a:lstStyle/>
          <a:p>
            <a:endParaRPr lang="lt-LT" dirty="0"/>
          </a:p>
        </p:txBody>
      </p:sp>
      <p:sp>
        <p:nvSpPr>
          <p:cNvPr id="9" name="TextBox 8">
            <a:extLst>
              <a:ext uri="{FF2B5EF4-FFF2-40B4-BE49-F238E27FC236}">
                <a16:creationId xmlns:a16="http://schemas.microsoft.com/office/drawing/2014/main" id="{3404B5E3-ABA9-2033-64E0-9BC5FE41E334}"/>
              </a:ext>
            </a:extLst>
          </p:cNvPr>
          <p:cNvSpPr txBox="1"/>
          <p:nvPr/>
        </p:nvSpPr>
        <p:spPr>
          <a:xfrm>
            <a:off x="12128500" y="1206500"/>
            <a:ext cx="184731" cy="369332"/>
          </a:xfrm>
          <a:prstGeom prst="rect">
            <a:avLst/>
          </a:prstGeom>
          <a:noFill/>
        </p:spPr>
        <p:txBody>
          <a:bodyPr wrap="none" rtlCol="0">
            <a:spAutoFit/>
          </a:bodyPr>
          <a:lstStyle/>
          <a:p>
            <a:endParaRPr lang="lt-LT" dirty="0"/>
          </a:p>
        </p:txBody>
      </p:sp>
      <p:sp>
        <p:nvSpPr>
          <p:cNvPr id="11" name="TextBox 10">
            <a:extLst>
              <a:ext uri="{FF2B5EF4-FFF2-40B4-BE49-F238E27FC236}">
                <a16:creationId xmlns:a16="http://schemas.microsoft.com/office/drawing/2014/main" id="{451BF6F7-9138-5AC0-F7E3-FA53275216AF}"/>
              </a:ext>
            </a:extLst>
          </p:cNvPr>
          <p:cNvSpPr txBox="1"/>
          <p:nvPr/>
        </p:nvSpPr>
        <p:spPr>
          <a:xfrm>
            <a:off x="11176000" y="406400"/>
            <a:ext cx="184731" cy="369332"/>
          </a:xfrm>
          <a:prstGeom prst="rect">
            <a:avLst/>
          </a:prstGeom>
          <a:noFill/>
        </p:spPr>
        <p:txBody>
          <a:bodyPr wrap="none" rtlCol="0">
            <a:spAutoFit/>
          </a:bodyPr>
          <a:lstStyle/>
          <a:p>
            <a:endParaRPr lang="lt-LT" dirty="0"/>
          </a:p>
        </p:txBody>
      </p:sp>
      <p:pic>
        <p:nvPicPr>
          <p:cNvPr id="4" name="Picture 3" descr="A screenshot of a text box&#10;&#10;Description automatically generated">
            <a:extLst>
              <a:ext uri="{FF2B5EF4-FFF2-40B4-BE49-F238E27FC236}">
                <a16:creationId xmlns:a16="http://schemas.microsoft.com/office/drawing/2014/main" id="{9EF1BA80-3CA2-2D1C-B4A1-01348AB819FB}"/>
              </a:ext>
            </a:extLst>
          </p:cNvPr>
          <p:cNvPicPr>
            <a:picLocks noChangeAspect="1"/>
          </p:cNvPicPr>
          <p:nvPr/>
        </p:nvPicPr>
        <p:blipFill>
          <a:blip r:embed="rId3"/>
          <a:stretch>
            <a:fillRect/>
          </a:stretch>
        </p:blipFill>
        <p:spPr>
          <a:xfrm>
            <a:off x="1258622" y="2125662"/>
            <a:ext cx="9806744" cy="3360738"/>
          </a:xfrm>
          <a:prstGeom prst="rect">
            <a:avLst/>
          </a:prstGeom>
        </p:spPr>
      </p:pic>
    </p:spTree>
    <p:extLst>
      <p:ext uri="{BB962C8B-B14F-4D97-AF65-F5344CB8AC3E}">
        <p14:creationId xmlns:p14="http://schemas.microsoft.com/office/powerpoint/2010/main" val="3277064611"/>
      </p:ext>
    </p:extLst>
  </p:cSld>
  <p:clrMapOvr>
    <a:masterClrMapping/>
  </p:clrMapOvr>
  <p:extLst>
    <p:ext uri="{6950BFC3-D8DA-4A85-94F7-54DA5524770B}">
      <p188:commentRel xmlns:p188="http://schemas.microsoft.com/office/powerpoint/2018/8/main" r:id="rId2"/>
    </p:ext>
  </p:extLs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710DAF-DDB2-6AE3-8D7B-91340DD7B53E}"/>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lt-LT" sz="3200" b="1" dirty="0">
                <a:solidFill>
                  <a:schemeClr val="bg1"/>
                </a:solidFill>
              </a:rPr>
              <a:t>Atsakykite į klausimus</a:t>
            </a:r>
            <a:endParaRPr lang="lt-LT" sz="3200" b="1" kern="1200" dirty="0">
              <a:solidFill>
                <a:schemeClr val="bg1"/>
              </a:solidFill>
              <a:latin typeface="+mj-lt"/>
              <a:ea typeface="+mj-ea"/>
              <a:cs typeface="+mj-cs"/>
            </a:endParaRPr>
          </a:p>
        </p:txBody>
      </p:sp>
      <p:pic>
        <p:nvPicPr>
          <p:cNvPr id="5" name="Picture 4" descr="A white and black schedule&#10;&#10;Description automatically generated with medium confidence">
            <a:extLst>
              <a:ext uri="{FF2B5EF4-FFF2-40B4-BE49-F238E27FC236}">
                <a16:creationId xmlns:a16="http://schemas.microsoft.com/office/drawing/2014/main" id="{0B1FE463-6DB5-D37A-DE35-8BF687E14AF2}"/>
              </a:ext>
            </a:extLst>
          </p:cNvPr>
          <p:cNvPicPr>
            <a:picLocks noChangeAspect="1"/>
          </p:cNvPicPr>
          <p:nvPr/>
        </p:nvPicPr>
        <p:blipFill>
          <a:blip r:embed="rId4"/>
          <a:stretch>
            <a:fillRect/>
          </a:stretch>
        </p:blipFill>
        <p:spPr>
          <a:xfrm>
            <a:off x="336080" y="1664068"/>
            <a:ext cx="6562304" cy="4690434"/>
          </a:xfrm>
          <a:prstGeom prst="rect">
            <a:avLst/>
          </a:prstGeom>
        </p:spPr>
      </p:pic>
      <p:pic>
        <p:nvPicPr>
          <p:cNvPr id="7" name="Picture 6" descr="A screenshot of a phone&#10;&#10;Description automatically generated">
            <a:extLst>
              <a:ext uri="{FF2B5EF4-FFF2-40B4-BE49-F238E27FC236}">
                <a16:creationId xmlns:a16="http://schemas.microsoft.com/office/drawing/2014/main" id="{FCDEC1A4-C004-2A5E-6BC7-1536D610CA1E}"/>
              </a:ext>
            </a:extLst>
          </p:cNvPr>
          <p:cNvPicPr>
            <a:picLocks noChangeAspect="1"/>
          </p:cNvPicPr>
          <p:nvPr/>
        </p:nvPicPr>
        <p:blipFill>
          <a:blip r:embed="rId5"/>
          <a:stretch>
            <a:fillRect/>
          </a:stretch>
        </p:blipFill>
        <p:spPr>
          <a:xfrm>
            <a:off x="7006943" y="3195641"/>
            <a:ext cx="5054292" cy="1627288"/>
          </a:xfrm>
          <a:prstGeom prst="rect">
            <a:avLst/>
          </a:prstGeom>
        </p:spPr>
      </p:pic>
    </p:spTree>
    <p:extLst>
      <p:ext uri="{BB962C8B-B14F-4D97-AF65-F5344CB8AC3E}">
        <p14:creationId xmlns:p14="http://schemas.microsoft.com/office/powerpoint/2010/main" val="3082081902"/>
      </p:ext>
    </p:extLst>
  </p:cSld>
  <p:clrMapOvr>
    <a:masterClrMapping/>
  </p:clrMapOvr>
  <p:extLst>
    <p:ext uri="{6950BFC3-D8DA-4A85-94F7-54DA5524770B}">
      <p188:commentRel xmlns:p188="http://schemas.microsoft.com/office/powerpoint/2018/8/main" r:id="rId3"/>
    </p:ext>
  </p:extLs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A3D7C7-AFF0-5853-A7ED-DF9D02536276}"/>
              </a:ext>
            </a:extLst>
          </p:cNvPr>
          <p:cNvSpPr>
            <a:spLocks noGrp="1"/>
          </p:cNvSpPr>
          <p:nvPr>
            <p:ph type="title"/>
          </p:nvPr>
        </p:nvSpPr>
        <p:spPr>
          <a:xfrm>
            <a:off x="556532" y="643467"/>
            <a:ext cx="11210925" cy="744836"/>
          </a:xfrm>
        </p:spPr>
        <p:txBody>
          <a:bodyPr vert="horz" lIns="91440" tIns="45720" rIns="91440" bIns="45720" rtlCol="0" anchor="ctr">
            <a:normAutofit fontScale="90000"/>
          </a:bodyPr>
          <a:lstStyle/>
          <a:p>
            <a:pPr algn="ctr">
              <a:spcBef>
                <a:spcPct val="0"/>
              </a:spcBef>
            </a:pPr>
            <a:br>
              <a:rPr lang="en-US" sz="3200" b="1" kern="1200" dirty="0">
                <a:solidFill>
                  <a:schemeClr val="bg1"/>
                </a:solidFill>
                <a:latin typeface="+mj-lt"/>
                <a:ea typeface="+mj-ea"/>
                <a:cs typeface="+mj-cs"/>
              </a:rPr>
            </a:br>
            <a:r>
              <a:rPr lang="en-US" sz="3200" b="1" kern="1200" dirty="0">
                <a:solidFill>
                  <a:schemeClr val="bg1"/>
                </a:solidFill>
                <a:latin typeface="+mj-lt"/>
                <a:ea typeface="+mj-ea"/>
                <a:cs typeface="+mj-cs"/>
              </a:rPr>
              <a:t>Užduotis</a:t>
            </a:r>
            <a:br>
              <a:rPr lang="en-US" sz="3200" b="1" kern="1200" dirty="0">
                <a:solidFill>
                  <a:schemeClr val="bg1"/>
                </a:solidFill>
                <a:latin typeface="+mj-lt"/>
                <a:ea typeface="+mj-ea"/>
                <a:cs typeface="+mj-cs"/>
              </a:rPr>
            </a:br>
            <a:endParaRPr lang="en-US" sz="3200" b="1" kern="1200" dirty="0">
              <a:solidFill>
                <a:srgbClr val="FF0000"/>
              </a:solidFill>
              <a:latin typeface="+mj-lt"/>
              <a:ea typeface="+mj-ea"/>
              <a:cs typeface="+mj-cs"/>
            </a:endParaRPr>
          </a:p>
        </p:txBody>
      </p:sp>
      <p:sp>
        <p:nvSpPr>
          <p:cNvPr id="8" name="TextBox 7">
            <a:extLst>
              <a:ext uri="{FF2B5EF4-FFF2-40B4-BE49-F238E27FC236}">
                <a16:creationId xmlns:a16="http://schemas.microsoft.com/office/drawing/2014/main" id="{875FC2F5-3CF7-27A5-421F-03AF2BB0A6CC}"/>
              </a:ext>
            </a:extLst>
          </p:cNvPr>
          <p:cNvSpPr txBox="1"/>
          <p:nvPr/>
        </p:nvSpPr>
        <p:spPr>
          <a:xfrm>
            <a:off x="2768600" y="1143000"/>
            <a:ext cx="184731" cy="369332"/>
          </a:xfrm>
          <a:prstGeom prst="rect">
            <a:avLst/>
          </a:prstGeom>
          <a:noFill/>
        </p:spPr>
        <p:txBody>
          <a:bodyPr wrap="none" rtlCol="0">
            <a:spAutoFit/>
          </a:bodyPr>
          <a:lstStyle/>
          <a:p>
            <a:endParaRPr lang="lt-LT" dirty="0"/>
          </a:p>
        </p:txBody>
      </p:sp>
      <p:sp>
        <p:nvSpPr>
          <p:cNvPr id="9" name="TextBox 8">
            <a:extLst>
              <a:ext uri="{FF2B5EF4-FFF2-40B4-BE49-F238E27FC236}">
                <a16:creationId xmlns:a16="http://schemas.microsoft.com/office/drawing/2014/main" id="{3404B5E3-ABA9-2033-64E0-9BC5FE41E334}"/>
              </a:ext>
            </a:extLst>
          </p:cNvPr>
          <p:cNvSpPr txBox="1"/>
          <p:nvPr/>
        </p:nvSpPr>
        <p:spPr>
          <a:xfrm>
            <a:off x="12128500" y="1206500"/>
            <a:ext cx="184731" cy="369332"/>
          </a:xfrm>
          <a:prstGeom prst="rect">
            <a:avLst/>
          </a:prstGeom>
          <a:noFill/>
        </p:spPr>
        <p:txBody>
          <a:bodyPr wrap="none" rtlCol="0">
            <a:spAutoFit/>
          </a:bodyPr>
          <a:lstStyle/>
          <a:p>
            <a:endParaRPr lang="lt-LT" dirty="0"/>
          </a:p>
        </p:txBody>
      </p:sp>
      <p:sp>
        <p:nvSpPr>
          <p:cNvPr id="11" name="TextBox 10">
            <a:extLst>
              <a:ext uri="{FF2B5EF4-FFF2-40B4-BE49-F238E27FC236}">
                <a16:creationId xmlns:a16="http://schemas.microsoft.com/office/drawing/2014/main" id="{451BF6F7-9138-5AC0-F7E3-FA53275216AF}"/>
              </a:ext>
            </a:extLst>
          </p:cNvPr>
          <p:cNvSpPr txBox="1"/>
          <p:nvPr/>
        </p:nvSpPr>
        <p:spPr>
          <a:xfrm>
            <a:off x="11176000" y="406400"/>
            <a:ext cx="184731" cy="369332"/>
          </a:xfrm>
          <a:prstGeom prst="rect">
            <a:avLst/>
          </a:prstGeom>
          <a:noFill/>
        </p:spPr>
        <p:txBody>
          <a:bodyPr wrap="none" rtlCol="0">
            <a:spAutoFit/>
          </a:bodyPr>
          <a:lstStyle/>
          <a:p>
            <a:endParaRPr lang="lt-LT" dirty="0"/>
          </a:p>
        </p:txBody>
      </p:sp>
      <p:pic>
        <p:nvPicPr>
          <p:cNvPr id="14" name="Picture 13" descr="A close up of a sign&#10;&#10;Description automatically generated">
            <a:extLst>
              <a:ext uri="{FF2B5EF4-FFF2-40B4-BE49-F238E27FC236}">
                <a16:creationId xmlns:a16="http://schemas.microsoft.com/office/drawing/2014/main" id="{403A0DC8-2DB8-E8E8-1F22-9D20F04AC0C7}"/>
              </a:ext>
            </a:extLst>
          </p:cNvPr>
          <p:cNvPicPr>
            <a:picLocks noChangeAspect="1"/>
          </p:cNvPicPr>
          <p:nvPr/>
        </p:nvPicPr>
        <p:blipFill>
          <a:blip r:embed="rId2"/>
          <a:stretch>
            <a:fillRect/>
          </a:stretch>
        </p:blipFill>
        <p:spPr>
          <a:xfrm>
            <a:off x="662298" y="1625370"/>
            <a:ext cx="10867404" cy="1453958"/>
          </a:xfrm>
          <a:prstGeom prst="rect">
            <a:avLst/>
          </a:prstGeom>
        </p:spPr>
      </p:pic>
      <p:sp>
        <p:nvSpPr>
          <p:cNvPr id="15" name="TextBox 14">
            <a:extLst>
              <a:ext uri="{FF2B5EF4-FFF2-40B4-BE49-F238E27FC236}">
                <a16:creationId xmlns:a16="http://schemas.microsoft.com/office/drawing/2014/main" id="{F51A91EF-C09F-9E03-4E8F-8C8846EC9CB7}"/>
              </a:ext>
            </a:extLst>
          </p:cNvPr>
          <p:cNvSpPr txBox="1"/>
          <p:nvPr/>
        </p:nvSpPr>
        <p:spPr>
          <a:xfrm>
            <a:off x="5065301" y="3192366"/>
            <a:ext cx="2061398" cy="830997"/>
          </a:xfrm>
          <a:prstGeom prst="rect">
            <a:avLst/>
          </a:prstGeom>
          <a:noFill/>
        </p:spPr>
        <p:txBody>
          <a:bodyPr wrap="none" rtlCol="0">
            <a:spAutoFit/>
          </a:bodyPr>
          <a:lstStyle/>
          <a:p>
            <a:pPr algn="ctr"/>
            <a:r>
              <a:rPr lang="lt-LT" sz="2400" b="1" dirty="0"/>
              <a:t>Ko tau reikia?</a:t>
            </a:r>
          </a:p>
          <a:p>
            <a:pPr algn="ctr"/>
            <a:r>
              <a:rPr lang="lt-LT" sz="2400" b="1" dirty="0"/>
              <a:t>Ko tu ieškai?</a:t>
            </a:r>
          </a:p>
        </p:txBody>
      </p:sp>
      <p:sp>
        <p:nvSpPr>
          <p:cNvPr id="17" name="TextBox 16">
            <a:extLst>
              <a:ext uri="{FF2B5EF4-FFF2-40B4-BE49-F238E27FC236}">
                <a16:creationId xmlns:a16="http://schemas.microsoft.com/office/drawing/2014/main" id="{526806F4-C008-6ED5-67B2-DA79CEAFCBB4}"/>
              </a:ext>
            </a:extLst>
          </p:cNvPr>
          <p:cNvSpPr txBox="1"/>
          <p:nvPr/>
        </p:nvSpPr>
        <p:spPr>
          <a:xfrm>
            <a:off x="4859572" y="4294207"/>
            <a:ext cx="2472856" cy="646331"/>
          </a:xfrm>
          <a:prstGeom prst="rect">
            <a:avLst/>
          </a:prstGeom>
          <a:noFill/>
        </p:spPr>
        <p:txBody>
          <a:bodyPr wrap="none" rtlCol="0">
            <a:spAutoFit/>
          </a:bodyPr>
          <a:lstStyle/>
          <a:p>
            <a:r>
              <a:rPr lang="lt-LT" dirty="0"/>
              <a:t>Aš ieškau naujo fotelio.</a:t>
            </a:r>
          </a:p>
          <a:p>
            <a:r>
              <a:rPr lang="lt-LT" dirty="0"/>
              <a:t>Man reikia geros sofos.</a:t>
            </a:r>
          </a:p>
        </p:txBody>
      </p:sp>
    </p:spTree>
    <p:extLst>
      <p:ext uri="{BB962C8B-B14F-4D97-AF65-F5344CB8AC3E}">
        <p14:creationId xmlns:p14="http://schemas.microsoft.com/office/powerpoint/2010/main" val="19481201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710DAF-DDB2-6AE3-8D7B-91340DD7B53E}"/>
              </a:ext>
            </a:extLst>
          </p:cNvPr>
          <p:cNvSpPr>
            <a:spLocks noGrp="1"/>
          </p:cNvSpPr>
          <p:nvPr>
            <p:ph type="title"/>
          </p:nvPr>
        </p:nvSpPr>
        <p:spPr>
          <a:xfrm>
            <a:off x="556532" y="643467"/>
            <a:ext cx="11210925" cy="744836"/>
          </a:xfrm>
        </p:spPr>
        <p:txBody>
          <a:bodyPr vert="horz" lIns="91440" tIns="45720" rIns="91440" bIns="45720" rtlCol="0" anchor="ctr">
            <a:normAutofit fontScale="90000"/>
          </a:bodyPr>
          <a:lstStyle/>
          <a:p>
            <a:pPr algn="ctr">
              <a:spcBef>
                <a:spcPct val="0"/>
              </a:spcBef>
            </a:pPr>
            <a:br>
              <a:rPr lang="lt-LT" sz="3200" b="1" dirty="0">
                <a:solidFill>
                  <a:schemeClr val="bg1"/>
                </a:solidFill>
              </a:rPr>
            </a:br>
            <a:r>
              <a:rPr lang="lt-LT" sz="3200" b="1" dirty="0">
                <a:solidFill>
                  <a:schemeClr val="bg1"/>
                </a:solidFill>
              </a:rPr>
              <a:t>Atsakykite į klausimus</a:t>
            </a:r>
            <a:br>
              <a:rPr lang="lt-LT" sz="3200" b="1" dirty="0">
                <a:solidFill>
                  <a:schemeClr val="bg1"/>
                </a:solidFill>
              </a:rPr>
            </a:br>
            <a:endParaRPr lang="lt-LT" sz="2200" b="1" kern="1200" dirty="0">
              <a:solidFill>
                <a:srgbClr val="FF0000"/>
              </a:solidFill>
              <a:latin typeface="+mj-lt"/>
              <a:ea typeface="+mj-ea"/>
              <a:cs typeface="+mj-cs"/>
            </a:endParaRPr>
          </a:p>
        </p:txBody>
      </p:sp>
      <p:sp>
        <p:nvSpPr>
          <p:cNvPr id="3" name="TextBox 2">
            <a:extLst>
              <a:ext uri="{FF2B5EF4-FFF2-40B4-BE49-F238E27FC236}">
                <a16:creationId xmlns:a16="http://schemas.microsoft.com/office/drawing/2014/main" id="{82CA3257-28A1-DEC6-D9DF-460CD8F89422}"/>
              </a:ext>
            </a:extLst>
          </p:cNvPr>
          <p:cNvSpPr txBox="1"/>
          <p:nvPr/>
        </p:nvSpPr>
        <p:spPr>
          <a:xfrm>
            <a:off x="937549" y="2257063"/>
            <a:ext cx="7180684" cy="1754326"/>
          </a:xfrm>
          <a:prstGeom prst="rect">
            <a:avLst/>
          </a:prstGeom>
          <a:noFill/>
        </p:spPr>
        <p:txBody>
          <a:bodyPr wrap="none" rtlCol="0">
            <a:spAutoFit/>
          </a:bodyPr>
          <a:lstStyle/>
          <a:p>
            <a:pPr marL="342900" indent="-342900">
              <a:buAutoNum type="arabicPeriod"/>
            </a:pPr>
            <a:r>
              <a:rPr lang="lt-LT" dirty="0"/>
              <a:t>Mano butas senamiestyje. O jūsų?</a:t>
            </a:r>
          </a:p>
          <a:p>
            <a:pPr marL="342900" indent="-342900">
              <a:buAutoNum type="arabicPeriod"/>
            </a:pPr>
            <a:r>
              <a:rPr lang="lt-LT" dirty="0"/>
              <a:t>Mano butas yra labai mažas, bet jaukus. O koks yra jūsų butas?</a:t>
            </a:r>
          </a:p>
          <a:p>
            <a:pPr marL="342900" indent="-342900">
              <a:buAutoNum type="arabicPeriod"/>
            </a:pPr>
            <a:r>
              <a:rPr lang="lt-LT" dirty="0"/>
              <a:t>Mano bute yra vienas kambarys. Kiek kambarių yra jūsų bute?</a:t>
            </a:r>
          </a:p>
          <a:p>
            <a:pPr marL="342900" indent="-342900">
              <a:buAutoNum type="arabicPeriod"/>
            </a:pPr>
            <a:r>
              <a:rPr lang="lt-LT" dirty="0"/>
              <a:t>Mano butas yra penktame aukšte. Kelintame aukšte yra jūsų butas?</a:t>
            </a:r>
          </a:p>
          <a:p>
            <a:pPr marL="342900" indent="-342900">
              <a:buAutoNum type="arabicPeriod"/>
            </a:pPr>
            <a:r>
              <a:rPr lang="lt-LT" dirty="0"/>
              <a:t>Mano bute yra mažas balkonas. O jūsų?</a:t>
            </a:r>
          </a:p>
          <a:p>
            <a:pPr marL="342900" indent="-342900">
              <a:buAutoNum type="arabicPeriod"/>
            </a:pPr>
            <a:r>
              <a:rPr lang="lt-LT" dirty="0"/>
              <a:t>Mano name nėra lifto. O jūsų name yra liftas?</a:t>
            </a:r>
          </a:p>
        </p:txBody>
      </p:sp>
    </p:spTree>
    <p:extLst>
      <p:ext uri="{BB962C8B-B14F-4D97-AF65-F5344CB8AC3E}">
        <p14:creationId xmlns:p14="http://schemas.microsoft.com/office/powerpoint/2010/main" val="36899994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ABC52-C61B-C1B2-F8F4-62A766382361}"/>
              </a:ext>
            </a:extLst>
          </p:cNvPr>
          <p:cNvSpPr>
            <a:spLocks noGrp="1"/>
          </p:cNvSpPr>
          <p:nvPr>
            <p:ph type="title"/>
          </p:nvPr>
        </p:nvSpPr>
        <p:spPr/>
        <p:txBody>
          <a:bodyPr>
            <a:normAutofit/>
          </a:bodyPr>
          <a:lstStyle/>
          <a:p>
            <a:pPr algn="ctr"/>
            <a:r>
              <a:rPr lang="lt-LT" sz="2800" b="1" dirty="0"/>
              <a:t>Būsimasis ar būtasis laikas? </a:t>
            </a:r>
          </a:p>
        </p:txBody>
      </p:sp>
      <p:sp>
        <p:nvSpPr>
          <p:cNvPr id="3" name="Text Placeholder 2">
            <a:extLst>
              <a:ext uri="{FF2B5EF4-FFF2-40B4-BE49-F238E27FC236}">
                <a16:creationId xmlns:a16="http://schemas.microsoft.com/office/drawing/2014/main" id="{79303AB0-CD19-0AFE-3C00-48B772D8EA41}"/>
              </a:ext>
            </a:extLst>
          </p:cNvPr>
          <p:cNvSpPr>
            <a:spLocks noGrp="1"/>
          </p:cNvSpPr>
          <p:nvPr>
            <p:ph type="body" idx="1"/>
          </p:nvPr>
        </p:nvSpPr>
        <p:spPr>
          <a:xfrm>
            <a:off x="415600" y="1522650"/>
            <a:ext cx="11360800" cy="4555200"/>
          </a:xfrm>
        </p:spPr>
        <p:txBody>
          <a:bodyPr>
            <a:normAutofit/>
          </a:bodyPr>
          <a:lstStyle/>
          <a:p>
            <a:pPr marL="666746" indent="-514350">
              <a:buAutoNum type="arabicPeriod"/>
            </a:pPr>
            <a:r>
              <a:rPr lang="lt-LT" sz="2400" dirty="0"/>
              <a:t>Rytoj mes ............ (kepti) mėsą. </a:t>
            </a:r>
          </a:p>
          <a:p>
            <a:pPr marL="666746" indent="-514350">
              <a:buAutoNum type="arabicPeriod"/>
            </a:pPr>
            <a:r>
              <a:rPr lang="lt-LT" sz="2400" dirty="0"/>
              <a:t>Vakar aš ............ (būti) namie.</a:t>
            </a:r>
          </a:p>
          <a:p>
            <a:pPr marL="666746" indent="-514350">
              <a:buAutoNum type="arabicPeriod"/>
            </a:pPr>
            <a:r>
              <a:rPr lang="lt-LT" sz="2400" dirty="0"/>
              <a:t>Praeitą šeštadienį jis ............ (važiuoti) į turgų.</a:t>
            </a:r>
          </a:p>
          <a:p>
            <a:pPr marL="666746" indent="-514350">
              <a:buAutoNum type="arabicPeriod"/>
            </a:pPr>
            <a:r>
              <a:rPr lang="lt-LT" sz="2400" dirty="0"/>
              <a:t>Rytoj aš ............ (virti) sriubą.</a:t>
            </a:r>
          </a:p>
          <a:p>
            <a:pPr marL="666746" indent="-514350">
              <a:buAutoNum type="arabicPeriod"/>
            </a:pPr>
            <a:r>
              <a:rPr lang="lt-LT" sz="2400" dirty="0"/>
              <a:t>Vakar ryte mama ............ (kepti) omletą.</a:t>
            </a:r>
          </a:p>
          <a:p>
            <a:pPr marL="666746" indent="-514350">
              <a:buAutoNum type="arabicPeriod"/>
            </a:pPr>
            <a:r>
              <a:rPr lang="lt-LT" sz="2400" dirty="0"/>
              <a:t>Ar kitą savaitę tu ............ (pusryčiauti) kavinėje?</a:t>
            </a:r>
          </a:p>
          <a:p>
            <a:pPr marL="666746" indent="-514350">
              <a:buAutoNum type="arabicPeriod"/>
            </a:pPr>
            <a:r>
              <a:rPr lang="lt-LT" sz="2400" dirty="0"/>
              <a:t>Ar užvakar jūs turguje ............ (ragauti) juodos naminės duonos?</a:t>
            </a:r>
          </a:p>
          <a:p>
            <a:pPr marL="666746" indent="-514350">
              <a:buAutoNum type="arabicPeriod"/>
            </a:pPr>
            <a:r>
              <a:rPr lang="lt-LT" sz="2400" dirty="0"/>
              <a:t>Ar jie kitais metais ............ (pirkti) obuolių?</a:t>
            </a:r>
          </a:p>
          <a:p>
            <a:pPr marL="666746" indent="-514350">
              <a:buAutoNum type="arabicPeriod"/>
            </a:pPr>
            <a:r>
              <a:rPr lang="lt-LT" sz="2400" dirty="0"/>
              <a:t>Praeitais metais jie ............ (keliauti) į Ispaniją.</a:t>
            </a:r>
          </a:p>
          <a:p>
            <a:pPr marL="666746" indent="-514350">
              <a:buAutoNum type="arabicPeriod"/>
            </a:pPr>
            <a:r>
              <a:rPr lang="lt-LT" sz="2400" dirty="0"/>
              <a:t>Kitą trečiadienį tu ............ (važiuoti) namo iš Panevėžio? </a:t>
            </a:r>
          </a:p>
        </p:txBody>
      </p:sp>
      <p:graphicFrame>
        <p:nvGraphicFramePr>
          <p:cNvPr id="6" name="Table 5">
            <a:extLst>
              <a:ext uri="{FF2B5EF4-FFF2-40B4-BE49-F238E27FC236}">
                <a16:creationId xmlns:a16="http://schemas.microsoft.com/office/drawing/2014/main" id="{BC3D8F3F-A7A7-F3DA-D67A-13027C8B57DB}"/>
              </a:ext>
            </a:extLst>
          </p:cNvPr>
          <p:cNvGraphicFramePr>
            <a:graphicFrameLocks noGrp="1"/>
          </p:cNvGraphicFramePr>
          <p:nvPr>
            <p:extLst>
              <p:ext uri="{D42A27DB-BD31-4B8C-83A1-F6EECF244321}">
                <p14:modId xmlns:p14="http://schemas.microsoft.com/office/powerpoint/2010/main" val="857153771"/>
              </p:ext>
            </p:extLst>
          </p:nvPr>
        </p:nvGraphicFramePr>
        <p:xfrm>
          <a:off x="632748" y="5116321"/>
          <a:ext cx="4240194" cy="1148313"/>
        </p:xfrm>
        <a:graphic>
          <a:graphicData uri="http://schemas.openxmlformats.org/drawingml/2006/table">
            <a:tbl>
              <a:tblPr/>
              <a:tblGrid>
                <a:gridCol w="2120097">
                  <a:extLst>
                    <a:ext uri="{9D8B030D-6E8A-4147-A177-3AD203B41FA5}">
                      <a16:colId xmlns:a16="http://schemas.microsoft.com/office/drawing/2014/main" val="3226162788"/>
                    </a:ext>
                  </a:extLst>
                </a:gridCol>
                <a:gridCol w="2120097">
                  <a:extLst>
                    <a:ext uri="{9D8B030D-6E8A-4147-A177-3AD203B41FA5}">
                      <a16:colId xmlns:a16="http://schemas.microsoft.com/office/drawing/2014/main" val="1671172831"/>
                    </a:ext>
                  </a:extLst>
                </a:gridCol>
              </a:tblGrid>
              <a:tr h="382771">
                <a:tc>
                  <a:txBody>
                    <a:bodyPr/>
                    <a:lstStyle/>
                    <a:p>
                      <a:pPr algn="l" fontAlgn="base"/>
                      <a:r>
                        <a:rPr lang="lt-LT" sz="1200" b="0" i="0" u="none" strike="noStrike">
                          <a:solidFill>
                            <a:srgbClr val="000000"/>
                          </a:solidFill>
                          <a:effectLst/>
                          <a:latin typeface="Arial" panose="020B0604020202020204" pitchFamily="34" charset="0"/>
                        </a:rPr>
                        <a:t>Aš -&gt; -siu</a:t>
                      </a:r>
                      <a:r>
                        <a:rPr lang="lt-LT" sz="1200" b="0" i="0">
                          <a:solidFill>
                            <a:srgbClr val="000000"/>
                          </a:solidFill>
                          <a:effectLst/>
                          <a:latin typeface="Arial" panose="020B0604020202020204" pitchFamily="34" charset="0"/>
                        </a:rPr>
                        <a:t>​</a:t>
                      </a:r>
                      <a:endParaRPr lang="lt-LT" b="0" i="0">
                        <a:solidFill>
                          <a:srgbClr val="000000"/>
                        </a:solidFill>
                        <a:effectLst/>
                      </a:endParaRPr>
                    </a:p>
                  </a:txBody>
                  <a:tcPr>
                    <a:lnL w="11039" cap="flat" cmpd="sng" algn="ctr">
                      <a:solidFill>
                        <a:srgbClr val="000000"/>
                      </a:solidFill>
                      <a:prstDash val="solid"/>
                      <a:round/>
                      <a:headEnd type="none" w="med" len="med"/>
                      <a:tailEnd type="none" w="med" len="med"/>
                    </a:lnL>
                    <a:lnR w="11039" cap="flat" cmpd="sng" algn="ctr">
                      <a:solidFill>
                        <a:srgbClr val="000000"/>
                      </a:solidFill>
                      <a:prstDash val="solid"/>
                      <a:round/>
                      <a:headEnd type="none" w="med" len="med"/>
                      <a:tailEnd type="none" w="med" len="med"/>
                    </a:lnR>
                    <a:lnT w="11039" cap="flat" cmpd="sng" algn="ctr">
                      <a:solidFill>
                        <a:srgbClr val="000000"/>
                      </a:solidFill>
                      <a:prstDash val="solid"/>
                      <a:round/>
                      <a:headEnd type="none" w="med" len="med"/>
                      <a:tailEnd type="none" w="med" len="med"/>
                    </a:lnT>
                    <a:lnB w="11039" cap="flat" cmpd="sng" algn="ctr">
                      <a:solidFill>
                        <a:srgbClr val="000000"/>
                      </a:solidFill>
                      <a:prstDash val="solid"/>
                      <a:round/>
                      <a:headEnd type="none" w="med" len="med"/>
                      <a:tailEnd type="none" w="med" len="med"/>
                    </a:lnB>
                    <a:noFill/>
                  </a:tcPr>
                </a:tc>
                <a:tc>
                  <a:txBody>
                    <a:bodyPr/>
                    <a:lstStyle/>
                    <a:p>
                      <a:pPr algn="l" fontAlgn="base"/>
                      <a:r>
                        <a:rPr lang="lt-LT" sz="1200" b="0" i="0" u="none" strike="noStrike">
                          <a:solidFill>
                            <a:srgbClr val="000000"/>
                          </a:solidFill>
                          <a:effectLst/>
                          <a:latin typeface="Arial" panose="020B0604020202020204" pitchFamily="34" charset="0"/>
                        </a:rPr>
                        <a:t>Mes -&gt; -sime</a:t>
                      </a:r>
                      <a:r>
                        <a:rPr lang="lt-LT" sz="1200" b="0" i="0">
                          <a:solidFill>
                            <a:srgbClr val="000000"/>
                          </a:solidFill>
                          <a:effectLst/>
                          <a:latin typeface="Arial" panose="020B0604020202020204" pitchFamily="34" charset="0"/>
                        </a:rPr>
                        <a:t>​</a:t>
                      </a:r>
                      <a:endParaRPr lang="lt-LT" b="0" i="0">
                        <a:solidFill>
                          <a:srgbClr val="000000"/>
                        </a:solidFill>
                        <a:effectLst/>
                      </a:endParaRPr>
                    </a:p>
                  </a:txBody>
                  <a:tcPr>
                    <a:lnL w="11039" cap="flat" cmpd="sng" algn="ctr">
                      <a:solidFill>
                        <a:srgbClr val="000000"/>
                      </a:solidFill>
                      <a:prstDash val="solid"/>
                      <a:round/>
                      <a:headEnd type="none" w="med" len="med"/>
                      <a:tailEnd type="none" w="med" len="med"/>
                    </a:lnL>
                    <a:lnR w="11039" cap="flat" cmpd="sng" algn="ctr">
                      <a:solidFill>
                        <a:srgbClr val="000000"/>
                      </a:solidFill>
                      <a:prstDash val="solid"/>
                      <a:round/>
                      <a:headEnd type="none" w="med" len="med"/>
                      <a:tailEnd type="none" w="med" len="med"/>
                    </a:lnR>
                    <a:lnT w="11039" cap="flat" cmpd="sng" algn="ctr">
                      <a:solidFill>
                        <a:srgbClr val="000000"/>
                      </a:solidFill>
                      <a:prstDash val="solid"/>
                      <a:round/>
                      <a:headEnd type="none" w="med" len="med"/>
                      <a:tailEnd type="none" w="med" len="med"/>
                    </a:lnT>
                    <a:lnB w="11039"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5906202"/>
                  </a:ext>
                </a:extLst>
              </a:tr>
              <a:tr h="382771">
                <a:tc>
                  <a:txBody>
                    <a:bodyPr/>
                    <a:lstStyle/>
                    <a:p>
                      <a:pPr algn="l" fontAlgn="base"/>
                      <a:r>
                        <a:rPr lang="lt-LT" sz="1200" b="0" i="0" u="none" strike="noStrike">
                          <a:solidFill>
                            <a:srgbClr val="000000"/>
                          </a:solidFill>
                          <a:effectLst/>
                          <a:latin typeface="Arial" panose="020B0604020202020204" pitchFamily="34" charset="0"/>
                        </a:rPr>
                        <a:t>Tu  -&gt; -si</a:t>
                      </a:r>
                      <a:r>
                        <a:rPr lang="lt-LT" sz="1200" b="0" i="0">
                          <a:solidFill>
                            <a:srgbClr val="000000"/>
                          </a:solidFill>
                          <a:effectLst/>
                          <a:latin typeface="Arial" panose="020B0604020202020204" pitchFamily="34" charset="0"/>
                        </a:rPr>
                        <a:t>​</a:t>
                      </a:r>
                      <a:endParaRPr lang="lt-LT" b="0" i="0">
                        <a:solidFill>
                          <a:srgbClr val="000000"/>
                        </a:solidFill>
                        <a:effectLst/>
                      </a:endParaRPr>
                    </a:p>
                  </a:txBody>
                  <a:tcPr>
                    <a:lnL w="11039" cap="flat" cmpd="sng" algn="ctr">
                      <a:solidFill>
                        <a:srgbClr val="000000"/>
                      </a:solidFill>
                      <a:prstDash val="solid"/>
                      <a:round/>
                      <a:headEnd type="none" w="med" len="med"/>
                      <a:tailEnd type="none" w="med" len="med"/>
                    </a:lnL>
                    <a:lnR w="11039" cap="flat" cmpd="sng" algn="ctr">
                      <a:solidFill>
                        <a:srgbClr val="000000"/>
                      </a:solidFill>
                      <a:prstDash val="solid"/>
                      <a:round/>
                      <a:headEnd type="none" w="med" len="med"/>
                      <a:tailEnd type="none" w="med" len="med"/>
                    </a:lnR>
                    <a:lnT w="11039" cap="flat" cmpd="sng" algn="ctr">
                      <a:solidFill>
                        <a:srgbClr val="000000"/>
                      </a:solidFill>
                      <a:prstDash val="solid"/>
                      <a:round/>
                      <a:headEnd type="none" w="med" len="med"/>
                      <a:tailEnd type="none" w="med" len="med"/>
                    </a:lnT>
                    <a:lnB w="11039" cap="flat" cmpd="sng" algn="ctr">
                      <a:solidFill>
                        <a:srgbClr val="000000"/>
                      </a:solidFill>
                      <a:prstDash val="solid"/>
                      <a:round/>
                      <a:headEnd type="none" w="med" len="med"/>
                      <a:tailEnd type="none" w="med" len="med"/>
                    </a:lnB>
                    <a:noFill/>
                  </a:tcPr>
                </a:tc>
                <a:tc>
                  <a:txBody>
                    <a:bodyPr/>
                    <a:lstStyle/>
                    <a:p>
                      <a:pPr algn="l" fontAlgn="base"/>
                      <a:r>
                        <a:rPr lang="lt-LT" sz="1200" b="0" i="0" u="none" strike="noStrike">
                          <a:solidFill>
                            <a:srgbClr val="000000"/>
                          </a:solidFill>
                          <a:effectLst/>
                          <a:latin typeface="Arial" panose="020B0604020202020204" pitchFamily="34" charset="0"/>
                        </a:rPr>
                        <a:t>Jūs -&gt; -site</a:t>
                      </a:r>
                      <a:r>
                        <a:rPr lang="lt-LT" sz="1200" b="0" i="0">
                          <a:solidFill>
                            <a:srgbClr val="000000"/>
                          </a:solidFill>
                          <a:effectLst/>
                          <a:latin typeface="Arial" panose="020B0604020202020204" pitchFamily="34" charset="0"/>
                        </a:rPr>
                        <a:t>​</a:t>
                      </a:r>
                      <a:endParaRPr lang="lt-LT" b="0" i="0">
                        <a:solidFill>
                          <a:srgbClr val="000000"/>
                        </a:solidFill>
                        <a:effectLst/>
                      </a:endParaRPr>
                    </a:p>
                  </a:txBody>
                  <a:tcPr>
                    <a:lnL w="11039" cap="flat" cmpd="sng" algn="ctr">
                      <a:solidFill>
                        <a:srgbClr val="000000"/>
                      </a:solidFill>
                      <a:prstDash val="solid"/>
                      <a:round/>
                      <a:headEnd type="none" w="med" len="med"/>
                      <a:tailEnd type="none" w="med" len="med"/>
                    </a:lnL>
                    <a:lnR w="11039" cap="flat" cmpd="sng" algn="ctr">
                      <a:solidFill>
                        <a:srgbClr val="000000"/>
                      </a:solidFill>
                      <a:prstDash val="solid"/>
                      <a:round/>
                      <a:headEnd type="none" w="med" len="med"/>
                      <a:tailEnd type="none" w="med" len="med"/>
                    </a:lnR>
                    <a:lnT w="11039" cap="flat" cmpd="sng" algn="ctr">
                      <a:solidFill>
                        <a:srgbClr val="000000"/>
                      </a:solidFill>
                      <a:prstDash val="solid"/>
                      <a:round/>
                      <a:headEnd type="none" w="med" len="med"/>
                      <a:tailEnd type="none" w="med" len="med"/>
                    </a:lnT>
                    <a:lnB w="11039"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91725676"/>
                  </a:ext>
                </a:extLst>
              </a:tr>
              <a:tr h="382771">
                <a:tc>
                  <a:txBody>
                    <a:bodyPr/>
                    <a:lstStyle/>
                    <a:p>
                      <a:pPr algn="l" fontAlgn="base"/>
                      <a:r>
                        <a:rPr lang="lt-LT" sz="1200" b="0" i="0" u="none" strike="noStrike">
                          <a:solidFill>
                            <a:srgbClr val="000000"/>
                          </a:solidFill>
                          <a:effectLst/>
                          <a:latin typeface="Arial" panose="020B0604020202020204" pitchFamily="34" charset="0"/>
                        </a:rPr>
                        <a:t>Jis, ji -&gt; -s</a:t>
                      </a:r>
                      <a:r>
                        <a:rPr lang="lt-LT" sz="1200" b="0" i="0">
                          <a:solidFill>
                            <a:srgbClr val="000000"/>
                          </a:solidFill>
                          <a:effectLst/>
                          <a:latin typeface="Arial" panose="020B0604020202020204" pitchFamily="34" charset="0"/>
                        </a:rPr>
                        <a:t>​</a:t>
                      </a:r>
                      <a:endParaRPr lang="lt-LT" b="0" i="0">
                        <a:solidFill>
                          <a:srgbClr val="000000"/>
                        </a:solidFill>
                        <a:effectLst/>
                      </a:endParaRPr>
                    </a:p>
                  </a:txBody>
                  <a:tcPr>
                    <a:lnL w="11039" cap="flat" cmpd="sng" algn="ctr">
                      <a:solidFill>
                        <a:srgbClr val="000000"/>
                      </a:solidFill>
                      <a:prstDash val="solid"/>
                      <a:round/>
                      <a:headEnd type="none" w="med" len="med"/>
                      <a:tailEnd type="none" w="med" len="med"/>
                    </a:lnL>
                    <a:lnR w="11039" cap="flat" cmpd="sng" algn="ctr">
                      <a:solidFill>
                        <a:srgbClr val="000000"/>
                      </a:solidFill>
                      <a:prstDash val="solid"/>
                      <a:round/>
                      <a:headEnd type="none" w="med" len="med"/>
                      <a:tailEnd type="none" w="med" len="med"/>
                    </a:lnR>
                    <a:lnT w="11039" cap="flat" cmpd="sng" algn="ctr">
                      <a:solidFill>
                        <a:srgbClr val="000000"/>
                      </a:solidFill>
                      <a:prstDash val="solid"/>
                      <a:round/>
                      <a:headEnd type="none" w="med" len="med"/>
                      <a:tailEnd type="none" w="med" len="med"/>
                    </a:lnT>
                    <a:lnB w="11039" cap="flat" cmpd="sng" algn="ctr">
                      <a:solidFill>
                        <a:srgbClr val="000000"/>
                      </a:solidFill>
                      <a:prstDash val="solid"/>
                      <a:round/>
                      <a:headEnd type="none" w="med" len="med"/>
                      <a:tailEnd type="none" w="med" len="med"/>
                    </a:lnB>
                    <a:noFill/>
                  </a:tcPr>
                </a:tc>
                <a:tc>
                  <a:txBody>
                    <a:bodyPr/>
                    <a:lstStyle/>
                    <a:p>
                      <a:pPr algn="l" fontAlgn="base"/>
                      <a:r>
                        <a:rPr lang="lt-LT" sz="1200" b="0" i="0" u="none" strike="noStrike" dirty="0">
                          <a:solidFill>
                            <a:srgbClr val="000000"/>
                          </a:solidFill>
                          <a:effectLst/>
                          <a:latin typeface="Arial" panose="020B0604020202020204" pitchFamily="34" charset="0"/>
                        </a:rPr>
                        <a:t>Jie, jos -&gt; -</a:t>
                      </a:r>
                      <a:r>
                        <a:rPr lang="lt-LT" sz="1200" b="0" i="0" u="none" strike="noStrike" dirty="0" err="1">
                          <a:solidFill>
                            <a:srgbClr val="000000"/>
                          </a:solidFill>
                          <a:effectLst/>
                          <a:latin typeface="Arial" panose="020B0604020202020204" pitchFamily="34" charset="0"/>
                        </a:rPr>
                        <a:t>s</a:t>
                      </a:r>
                      <a:r>
                        <a:rPr lang="lt-LT" sz="1200" b="0" i="0" dirty="0">
                          <a:solidFill>
                            <a:srgbClr val="000000"/>
                          </a:solidFill>
                          <a:effectLst/>
                          <a:latin typeface="Arial" panose="020B0604020202020204" pitchFamily="34" charset="0"/>
                        </a:rPr>
                        <a:t>​</a:t>
                      </a:r>
                      <a:endParaRPr lang="lt-LT" b="0" i="0" dirty="0">
                        <a:solidFill>
                          <a:srgbClr val="000000"/>
                        </a:solidFill>
                        <a:effectLst/>
                      </a:endParaRPr>
                    </a:p>
                  </a:txBody>
                  <a:tcPr>
                    <a:lnL w="11039" cap="flat" cmpd="sng" algn="ctr">
                      <a:solidFill>
                        <a:srgbClr val="000000"/>
                      </a:solidFill>
                      <a:prstDash val="solid"/>
                      <a:round/>
                      <a:headEnd type="none" w="med" len="med"/>
                      <a:tailEnd type="none" w="med" len="med"/>
                    </a:lnL>
                    <a:lnR w="11039" cap="flat" cmpd="sng" algn="ctr">
                      <a:solidFill>
                        <a:srgbClr val="000000"/>
                      </a:solidFill>
                      <a:prstDash val="solid"/>
                      <a:round/>
                      <a:headEnd type="none" w="med" len="med"/>
                      <a:tailEnd type="none" w="med" len="med"/>
                    </a:lnR>
                    <a:lnT w="11039" cap="flat" cmpd="sng" algn="ctr">
                      <a:solidFill>
                        <a:srgbClr val="000000"/>
                      </a:solidFill>
                      <a:prstDash val="solid"/>
                      <a:round/>
                      <a:headEnd type="none" w="med" len="med"/>
                      <a:tailEnd type="none" w="med" len="med"/>
                    </a:lnT>
                    <a:lnB w="11039"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69085957"/>
                  </a:ext>
                </a:extLst>
              </a:tr>
            </a:tbl>
          </a:graphicData>
        </a:graphic>
      </p:graphicFrame>
      <p:sp>
        <p:nvSpPr>
          <p:cNvPr id="7" name="Rectangle 2">
            <a:extLst>
              <a:ext uri="{FF2B5EF4-FFF2-40B4-BE49-F238E27FC236}">
                <a16:creationId xmlns:a16="http://schemas.microsoft.com/office/drawing/2014/main" id="{5A2B9A60-7CF0-CE88-00CE-D51A4CBE5B8A}"/>
              </a:ext>
            </a:extLst>
          </p:cNvPr>
          <p:cNvSpPr>
            <a:spLocks noChangeArrowheads="1"/>
          </p:cNvSpPr>
          <p:nvPr/>
        </p:nvSpPr>
        <p:spPr bwMode="auto">
          <a:xfrm>
            <a:off x="632749" y="4689019"/>
            <a:ext cx="1390246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LT" altLang="en-LT" sz="1800" b="0" i="0" u="none" strike="noStrike" cap="none" normalizeH="0" baseline="0">
                <a:ln>
                  <a:noFill/>
                </a:ln>
                <a:solidFill>
                  <a:srgbClr val="000000"/>
                </a:solidFill>
                <a:effectLst/>
                <a:latin typeface="Times"/>
              </a:rPr>
              <a:t> </a:t>
            </a:r>
            <a:endParaRPr kumimoji="0" lang="en-LT" altLang="en-LT"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LT" altLang="en-LT" sz="1800" b="0" i="0" u="none" strike="noStrike" cap="none" normalizeH="0" baseline="0">
              <a:ln>
                <a:noFill/>
              </a:ln>
              <a:solidFill>
                <a:schemeClr val="tx1"/>
              </a:solidFill>
              <a:effectLst/>
              <a:latin typeface="Arial" panose="020B0604020202020204" pitchFamily="34" charset="0"/>
            </a:endParaRPr>
          </a:p>
        </p:txBody>
      </p:sp>
      <p:graphicFrame>
        <p:nvGraphicFramePr>
          <p:cNvPr id="8" name="Table 7">
            <a:extLst>
              <a:ext uri="{FF2B5EF4-FFF2-40B4-BE49-F238E27FC236}">
                <a16:creationId xmlns:a16="http://schemas.microsoft.com/office/drawing/2014/main" id="{A7543DA6-425B-84A6-5DAE-40CC4CA86C19}"/>
              </a:ext>
            </a:extLst>
          </p:cNvPr>
          <p:cNvGraphicFramePr>
            <a:graphicFrameLocks noGrp="1"/>
          </p:cNvGraphicFramePr>
          <p:nvPr>
            <p:extLst>
              <p:ext uri="{D42A27DB-BD31-4B8C-83A1-F6EECF244321}">
                <p14:modId xmlns:p14="http://schemas.microsoft.com/office/powerpoint/2010/main" val="1983453323"/>
              </p:ext>
            </p:extLst>
          </p:nvPr>
        </p:nvGraphicFramePr>
        <p:xfrm>
          <a:off x="5361008" y="5116322"/>
          <a:ext cx="3945038" cy="1127212"/>
        </p:xfrm>
        <a:graphic>
          <a:graphicData uri="http://schemas.openxmlformats.org/drawingml/2006/table">
            <a:tbl>
              <a:tblPr/>
              <a:tblGrid>
                <a:gridCol w="1972519">
                  <a:extLst>
                    <a:ext uri="{9D8B030D-6E8A-4147-A177-3AD203B41FA5}">
                      <a16:colId xmlns:a16="http://schemas.microsoft.com/office/drawing/2014/main" val="414742991"/>
                    </a:ext>
                  </a:extLst>
                </a:gridCol>
                <a:gridCol w="1972519">
                  <a:extLst>
                    <a:ext uri="{9D8B030D-6E8A-4147-A177-3AD203B41FA5}">
                      <a16:colId xmlns:a16="http://schemas.microsoft.com/office/drawing/2014/main" val="334917977"/>
                    </a:ext>
                  </a:extLst>
                </a:gridCol>
              </a:tblGrid>
              <a:tr h="411866">
                <a:tc>
                  <a:txBody>
                    <a:bodyPr/>
                    <a:lstStyle/>
                    <a:p>
                      <a:pPr algn="l" fontAlgn="base"/>
                      <a:r>
                        <a:rPr lang="lt-LT" sz="1200" b="0" i="0" u="none" strike="noStrike">
                          <a:solidFill>
                            <a:srgbClr val="000000"/>
                          </a:solidFill>
                          <a:effectLst/>
                          <a:latin typeface="Arial" panose="020B0604020202020204" pitchFamily="34" charset="0"/>
                        </a:rPr>
                        <a:t>Aš -&gt; -(j)au</a:t>
                      </a:r>
                      <a:r>
                        <a:rPr lang="lt-LT" sz="1200" b="0" i="0">
                          <a:solidFill>
                            <a:srgbClr val="000000"/>
                          </a:solidFill>
                          <a:effectLst/>
                          <a:latin typeface="Arial" panose="020B0604020202020204" pitchFamily="34" charset="0"/>
                        </a:rPr>
                        <a:t>​</a:t>
                      </a:r>
                      <a:endParaRPr lang="lt-LT" b="0" i="0">
                        <a:solidFill>
                          <a:srgbClr val="000000"/>
                        </a:solidFill>
                        <a:effectLst/>
                      </a:endParaRPr>
                    </a:p>
                  </a:txBody>
                  <a:tcPr>
                    <a:lnL w="11039" cap="flat" cmpd="sng" algn="ctr">
                      <a:solidFill>
                        <a:srgbClr val="000000"/>
                      </a:solidFill>
                      <a:prstDash val="solid"/>
                      <a:round/>
                      <a:headEnd type="none" w="med" len="med"/>
                      <a:tailEnd type="none" w="med" len="med"/>
                    </a:lnL>
                    <a:lnR w="11039" cap="flat" cmpd="sng" algn="ctr">
                      <a:solidFill>
                        <a:srgbClr val="000000"/>
                      </a:solidFill>
                      <a:prstDash val="solid"/>
                      <a:round/>
                      <a:headEnd type="none" w="med" len="med"/>
                      <a:tailEnd type="none" w="med" len="med"/>
                    </a:lnR>
                    <a:lnT w="11039" cap="flat" cmpd="sng" algn="ctr">
                      <a:solidFill>
                        <a:srgbClr val="000000"/>
                      </a:solidFill>
                      <a:prstDash val="solid"/>
                      <a:round/>
                      <a:headEnd type="none" w="med" len="med"/>
                      <a:tailEnd type="none" w="med" len="med"/>
                    </a:lnT>
                    <a:lnB w="11039" cap="flat" cmpd="sng" algn="ctr">
                      <a:solidFill>
                        <a:srgbClr val="000000"/>
                      </a:solidFill>
                      <a:prstDash val="solid"/>
                      <a:round/>
                      <a:headEnd type="none" w="med" len="med"/>
                      <a:tailEnd type="none" w="med" len="med"/>
                    </a:lnB>
                    <a:noFill/>
                  </a:tcPr>
                </a:tc>
                <a:tc>
                  <a:txBody>
                    <a:bodyPr/>
                    <a:lstStyle/>
                    <a:p>
                      <a:pPr algn="l" fontAlgn="base"/>
                      <a:r>
                        <a:rPr lang="lt-LT" sz="1200" b="0" i="0" u="none" strike="noStrike">
                          <a:solidFill>
                            <a:srgbClr val="000000"/>
                          </a:solidFill>
                          <a:effectLst/>
                          <a:latin typeface="Arial" panose="020B0604020202020204" pitchFamily="34" charset="0"/>
                        </a:rPr>
                        <a:t>Mes -&gt; - (j)ome</a:t>
                      </a:r>
                      <a:r>
                        <a:rPr lang="lt-LT" sz="1200" b="0" i="0">
                          <a:solidFill>
                            <a:srgbClr val="000000"/>
                          </a:solidFill>
                          <a:effectLst/>
                          <a:latin typeface="Arial" panose="020B0604020202020204" pitchFamily="34" charset="0"/>
                        </a:rPr>
                        <a:t>​</a:t>
                      </a:r>
                      <a:endParaRPr lang="lt-LT" b="0" i="0">
                        <a:solidFill>
                          <a:srgbClr val="000000"/>
                        </a:solidFill>
                        <a:effectLst/>
                      </a:endParaRPr>
                    </a:p>
                  </a:txBody>
                  <a:tcPr>
                    <a:lnL w="11039" cap="flat" cmpd="sng" algn="ctr">
                      <a:solidFill>
                        <a:srgbClr val="000000"/>
                      </a:solidFill>
                      <a:prstDash val="solid"/>
                      <a:round/>
                      <a:headEnd type="none" w="med" len="med"/>
                      <a:tailEnd type="none" w="med" len="med"/>
                    </a:lnL>
                    <a:lnR w="11039" cap="flat" cmpd="sng" algn="ctr">
                      <a:solidFill>
                        <a:srgbClr val="000000"/>
                      </a:solidFill>
                      <a:prstDash val="solid"/>
                      <a:round/>
                      <a:headEnd type="none" w="med" len="med"/>
                      <a:tailEnd type="none" w="med" len="med"/>
                    </a:lnR>
                    <a:lnT w="11039" cap="flat" cmpd="sng" algn="ctr">
                      <a:solidFill>
                        <a:srgbClr val="000000"/>
                      </a:solidFill>
                      <a:prstDash val="solid"/>
                      <a:round/>
                      <a:headEnd type="none" w="med" len="med"/>
                      <a:tailEnd type="none" w="med" len="med"/>
                    </a:lnT>
                    <a:lnB w="11039"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76982849"/>
                  </a:ext>
                </a:extLst>
              </a:tr>
              <a:tr h="357673">
                <a:tc>
                  <a:txBody>
                    <a:bodyPr/>
                    <a:lstStyle/>
                    <a:p>
                      <a:pPr algn="l" fontAlgn="base"/>
                      <a:r>
                        <a:rPr lang="lt-LT" sz="1200" b="0" i="0" u="none" strike="noStrike">
                          <a:solidFill>
                            <a:srgbClr val="000000"/>
                          </a:solidFill>
                          <a:effectLst/>
                          <a:latin typeface="Arial" panose="020B0604020202020204" pitchFamily="34" charset="0"/>
                        </a:rPr>
                        <a:t>Tu  -&gt; (j)ai</a:t>
                      </a:r>
                      <a:r>
                        <a:rPr lang="lt-LT" sz="1200" b="0" i="0">
                          <a:solidFill>
                            <a:srgbClr val="000000"/>
                          </a:solidFill>
                          <a:effectLst/>
                          <a:latin typeface="Arial" panose="020B0604020202020204" pitchFamily="34" charset="0"/>
                        </a:rPr>
                        <a:t>​</a:t>
                      </a:r>
                      <a:endParaRPr lang="lt-LT" b="0" i="0">
                        <a:solidFill>
                          <a:srgbClr val="000000"/>
                        </a:solidFill>
                        <a:effectLst/>
                      </a:endParaRPr>
                    </a:p>
                  </a:txBody>
                  <a:tcPr>
                    <a:lnL w="11039" cap="flat" cmpd="sng" algn="ctr">
                      <a:solidFill>
                        <a:srgbClr val="000000"/>
                      </a:solidFill>
                      <a:prstDash val="solid"/>
                      <a:round/>
                      <a:headEnd type="none" w="med" len="med"/>
                      <a:tailEnd type="none" w="med" len="med"/>
                    </a:lnL>
                    <a:lnR w="11039" cap="flat" cmpd="sng" algn="ctr">
                      <a:solidFill>
                        <a:srgbClr val="000000"/>
                      </a:solidFill>
                      <a:prstDash val="solid"/>
                      <a:round/>
                      <a:headEnd type="none" w="med" len="med"/>
                      <a:tailEnd type="none" w="med" len="med"/>
                    </a:lnR>
                    <a:lnT w="11039" cap="flat" cmpd="sng" algn="ctr">
                      <a:solidFill>
                        <a:srgbClr val="000000"/>
                      </a:solidFill>
                      <a:prstDash val="solid"/>
                      <a:round/>
                      <a:headEnd type="none" w="med" len="med"/>
                      <a:tailEnd type="none" w="med" len="med"/>
                    </a:lnT>
                    <a:lnB w="11039" cap="flat" cmpd="sng" algn="ctr">
                      <a:solidFill>
                        <a:srgbClr val="000000"/>
                      </a:solidFill>
                      <a:prstDash val="solid"/>
                      <a:round/>
                      <a:headEnd type="none" w="med" len="med"/>
                      <a:tailEnd type="none" w="med" len="med"/>
                    </a:lnB>
                    <a:noFill/>
                  </a:tcPr>
                </a:tc>
                <a:tc>
                  <a:txBody>
                    <a:bodyPr/>
                    <a:lstStyle/>
                    <a:p>
                      <a:pPr algn="l" fontAlgn="base"/>
                      <a:r>
                        <a:rPr lang="lt-LT" sz="1200" b="0" i="0" u="none" strike="noStrike">
                          <a:solidFill>
                            <a:srgbClr val="000000"/>
                          </a:solidFill>
                          <a:effectLst/>
                          <a:latin typeface="Arial" panose="020B0604020202020204" pitchFamily="34" charset="0"/>
                        </a:rPr>
                        <a:t>Jūs -&gt; -(j)ote</a:t>
                      </a:r>
                      <a:r>
                        <a:rPr lang="lt-LT" sz="1200" b="0" i="0">
                          <a:solidFill>
                            <a:srgbClr val="000000"/>
                          </a:solidFill>
                          <a:effectLst/>
                          <a:latin typeface="Arial" panose="020B0604020202020204" pitchFamily="34" charset="0"/>
                        </a:rPr>
                        <a:t>​</a:t>
                      </a:r>
                      <a:endParaRPr lang="lt-LT" b="0" i="0">
                        <a:solidFill>
                          <a:srgbClr val="000000"/>
                        </a:solidFill>
                        <a:effectLst/>
                      </a:endParaRPr>
                    </a:p>
                  </a:txBody>
                  <a:tcPr>
                    <a:lnL w="11039" cap="flat" cmpd="sng" algn="ctr">
                      <a:solidFill>
                        <a:srgbClr val="000000"/>
                      </a:solidFill>
                      <a:prstDash val="solid"/>
                      <a:round/>
                      <a:headEnd type="none" w="med" len="med"/>
                      <a:tailEnd type="none" w="med" len="med"/>
                    </a:lnL>
                    <a:lnR w="11039" cap="flat" cmpd="sng" algn="ctr">
                      <a:solidFill>
                        <a:srgbClr val="000000"/>
                      </a:solidFill>
                      <a:prstDash val="solid"/>
                      <a:round/>
                      <a:headEnd type="none" w="med" len="med"/>
                      <a:tailEnd type="none" w="med" len="med"/>
                    </a:lnR>
                    <a:lnT w="11039" cap="flat" cmpd="sng" algn="ctr">
                      <a:solidFill>
                        <a:srgbClr val="000000"/>
                      </a:solidFill>
                      <a:prstDash val="solid"/>
                      <a:round/>
                      <a:headEnd type="none" w="med" len="med"/>
                      <a:tailEnd type="none" w="med" len="med"/>
                    </a:lnT>
                    <a:lnB w="11039"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84061177"/>
                  </a:ext>
                </a:extLst>
              </a:tr>
              <a:tr h="357673">
                <a:tc>
                  <a:txBody>
                    <a:bodyPr/>
                    <a:lstStyle/>
                    <a:p>
                      <a:pPr algn="l" fontAlgn="base"/>
                      <a:r>
                        <a:rPr lang="lt-LT" sz="1200" b="0" i="0" u="none" strike="noStrike" dirty="0">
                          <a:solidFill>
                            <a:srgbClr val="000000"/>
                          </a:solidFill>
                          <a:effectLst/>
                          <a:latin typeface="Arial" panose="020B0604020202020204" pitchFamily="34" charset="0"/>
                        </a:rPr>
                        <a:t>Jis, ji -&gt; -(</a:t>
                      </a:r>
                      <a:r>
                        <a:rPr lang="lt-LT" sz="1200" b="0" i="0" u="none" strike="noStrike" dirty="0" err="1">
                          <a:solidFill>
                            <a:srgbClr val="000000"/>
                          </a:solidFill>
                          <a:effectLst/>
                          <a:latin typeface="Arial" panose="020B0604020202020204" pitchFamily="34" charset="0"/>
                        </a:rPr>
                        <a:t>j</a:t>
                      </a:r>
                      <a:r>
                        <a:rPr lang="lt-LT" sz="1200" b="0" i="0" u="none" strike="noStrike" dirty="0">
                          <a:solidFill>
                            <a:srgbClr val="000000"/>
                          </a:solidFill>
                          <a:effectLst/>
                          <a:latin typeface="Arial" panose="020B0604020202020204" pitchFamily="34" charset="0"/>
                        </a:rPr>
                        <a:t>)o, -ė</a:t>
                      </a:r>
                      <a:r>
                        <a:rPr lang="lt-LT" sz="1200" b="0" i="0" dirty="0">
                          <a:solidFill>
                            <a:srgbClr val="000000"/>
                          </a:solidFill>
                          <a:effectLst/>
                          <a:latin typeface="Arial" panose="020B0604020202020204" pitchFamily="34" charset="0"/>
                        </a:rPr>
                        <a:t>​</a:t>
                      </a:r>
                      <a:endParaRPr lang="lt-LT" b="0" i="0" dirty="0">
                        <a:solidFill>
                          <a:srgbClr val="000000"/>
                        </a:solidFill>
                        <a:effectLst/>
                      </a:endParaRPr>
                    </a:p>
                  </a:txBody>
                  <a:tcPr>
                    <a:lnL w="11039" cap="flat" cmpd="sng" algn="ctr">
                      <a:solidFill>
                        <a:srgbClr val="000000"/>
                      </a:solidFill>
                      <a:prstDash val="solid"/>
                      <a:round/>
                      <a:headEnd type="none" w="med" len="med"/>
                      <a:tailEnd type="none" w="med" len="med"/>
                    </a:lnL>
                    <a:lnR w="11039" cap="flat" cmpd="sng" algn="ctr">
                      <a:solidFill>
                        <a:srgbClr val="000000"/>
                      </a:solidFill>
                      <a:prstDash val="solid"/>
                      <a:round/>
                      <a:headEnd type="none" w="med" len="med"/>
                      <a:tailEnd type="none" w="med" len="med"/>
                    </a:lnR>
                    <a:lnT w="11039" cap="flat" cmpd="sng" algn="ctr">
                      <a:solidFill>
                        <a:srgbClr val="000000"/>
                      </a:solidFill>
                      <a:prstDash val="solid"/>
                      <a:round/>
                      <a:headEnd type="none" w="med" len="med"/>
                      <a:tailEnd type="none" w="med" len="med"/>
                    </a:lnT>
                    <a:lnB w="11039" cap="flat" cmpd="sng" algn="ctr">
                      <a:solidFill>
                        <a:srgbClr val="000000"/>
                      </a:solidFill>
                      <a:prstDash val="solid"/>
                      <a:round/>
                      <a:headEnd type="none" w="med" len="med"/>
                      <a:tailEnd type="none" w="med" len="med"/>
                    </a:lnB>
                    <a:noFill/>
                  </a:tcPr>
                </a:tc>
                <a:tc>
                  <a:txBody>
                    <a:bodyPr/>
                    <a:lstStyle/>
                    <a:p>
                      <a:pPr algn="l" fontAlgn="base"/>
                      <a:r>
                        <a:rPr lang="lt-LT" sz="1200" b="0" i="0" u="none" strike="noStrike" dirty="0">
                          <a:solidFill>
                            <a:srgbClr val="000000"/>
                          </a:solidFill>
                          <a:effectLst/>
                          <a:latin typeface="Arial" panose="020B0604020202020204" pitchFamily="34" charset="0"/>
                        </a:rPr>
                        <a:t>Jie, jos -&gt; -(</a:t>
                      </a:r>
                      <a:r>
                        <a:rPr lang="lt-LT" sz="1200" b="0" i="0" u="none" strike="noStrike" dirty="0" err="1">
                          <a:solidFill>
                            <a:srgbClr val="000000"/>
                          </a:solidFill>
                          <a:effectLst/>
                          <a:latin typeface="Arial" panose="020B0604020202020204" pitchFamily="34" charset="0"/>
                        </a:rPr>
                        <a:t>j</a:t>
                      </a:r>
                      <a:r>
                        <a:rPr lang="lt-LT" sz="1200" b="0" i="0" u="none" strike="noStrike" dirty="0">
                          <a:solidFill>
                            <a:srgbClr val="000000"/>
                          </a:solidFill>
                          <a:effectLst/>
                          <a:latin typeface="Arial" panose="020B0604020202020204" pitchFamily="34" charset="0"/>
                        </a:rPr>
                        <a:t>)o, -ė</a:t>
                      </a:r>
                      <a:r>
                        <a:rPr lang="lt-LT" sz="1200" b="0" i="0" dirty="0">
                          <a:solidFill>
                            <a:srgbClr val="000000"/>
                          </a:solidFill>
                          <a:effectLst/>
                          <a:latin typeface="Arial" panose="020B0604020202020204" pitchFamily="34" charset="0"/>
                        </a:rPr>
                        <a:t>​</a:t>
                      </a:r>
                      <a:endParaRPr lang="lt-LT" b="0" i="0" dirty="0">
                        <a:solidFill>
                          <a:srgbClr val="000000"/>
                        </a:solidFill>
                        <a:effectLst/>
                      </a:endParaRPr>
                    </a:p>
                  </a:txBody>
                  <a:tcPr>
                    <a:lnL w="11039" cap="flat" cmpd="sng" algn="ctr">
                      <a:solidFill>
                        <a:srgbClr val="000000"/>
                      </a:solidFill>
                      <a:prstDash val="solid"/>
                      <a:round/>
                      <a:headEnd type="none" w="med" len="med"/>
                      <a:tailEnd type="none" w="med" len="med"/>
                    </a:lnL>
                    <a:lnR w="11039" cap="flat" cmpd="sng" algn="ctr">
                      <a:solidFill>
                        <a:srgbClr val="000000"/>
                      </a:solidFill>
                      <a:prstDash val="solid"/>
                      <a:round/>
                      <a:headEnd type="none" w="med" len="med"/>
                      <a:tailEnd type="none" w="med" len="med"/>
                    </a:lnR>
                    <a:lnT w="11039" cap="flat" cmpd="sng" algn="ctr">
                      <a:solidFill>
                        <a:srgbClr val="000000"/>
                      </a:solidFill>
                      <a:prstDash val="solid"/>
                      <a:round/>
                      <a:headEnd type="none" w="med" len="med"/>
                      <a:tailEnd type="none" w="med" len="med"/>
                    </a:lnT>
                    <a:lnB w="11039"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13227486"/>
                  </a:ext>
                </a:extLst>
              </a:tr>
            </a:tbl>
          </a:graphicData>
        </a:graphic>
      </p:graphicFrame>
      <p:sp>
        <p:nvSpPr>
          <p:cNvPr id="9" name="Rectangle 3">
            <a:extLst>
              <a:ext uri="{FF2B5EF4-FFF2-40B4-BE49-F238E27FC236}">
                <a16:creationId xmlns:a16="http://schemas.microsoft.com/office/drawing/2014/main" id="{82EA053B-F139-E84E-FD4F-4984BA33A7E7}"/>
              </a:ext>
            </a:extLst>
          </p:cNvPr>
          <p:cNvSpPr>
            <a:spLocks noChangeArrowheads="1"/>
          </p:cNvSpPr>
          <p:nvPr/>
        </p:nvSpPr>
        <p:spPr bwMode="auto">
          <a:xfrm>
            <a:off x="5361008" y="4816836"/>
            <a:ext cx="131501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LT" altLang="en-LT" sz="1800" b="0" i="0" u="none" strike="noStrike" cap="none" normalizeH="0" baseline="0">
                <a:ln>
                  <a:noFill/>
                </a:ln>
                <a:solidFill>
                  <a:srgbClr val="000000"/>
                </a:solidFill>
                <a:effectLst/>
                <a:latin typeface="Times"/>
              </a:rPr>
              <a:t> </a:t>
            </a:r>
            <a:endParaRPr kumimoji="0" lang="en-LT" altLang="en-LT"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LT" altLang="en-LT"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716166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A3D7C7-AFF0-5853-A7ED-DF9D02536276}"/>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en-US" sz="3200" b="1" dirty="0">
                <a:solidFill>
                  <a:schemeClr val="bg1"/>
                </a:solidFill>
              </a:rPr>
              <a:t>Klausymo u</a:t>
            </a:r>
            <a:r>
              <a:rPr lang="en-US" sz="3200" b="1" kern="1200" dirty="0">
                <a:solidFill>
                  <a:schemeClr val="bg1"/>
                </a:solidFill>
                <a:latin typeface="+mj-lt"/>
                <a:ea typeface="+mj-ea"/>
                <a:cs typeface="+mj-cs"/>
              </a:rPr>
              <a:t>žduotis</a:t>
            </a:r>
          </a:p>
        </p:txBody>
      </p:sp>
      <p:sp>
        <p:nvSpPr>
          <p:cNvPr id="8" name="TextBox 7">
            <a:extLst>
              <a:ext uri="{FF2B5EF4-FFF2-40B4-BE49-F238E27FC236}">
                <a16:creationId xmlns:a16="http://schemas.microsoft.com/office/drawing/2014/main" id="{875FC2F5-3CF7-27A5-421F-03AF2BB0A6CC}"/>
              </a:ext>
            </a:extLst>
          </p:cNvPr>
          <p:cNvSpPr txBox="1"/>
          <p:nvPr/>
        </p:nvSpPr>
        <p:spPr>
          <a:xfrm>
            <a:off x="2768600" y="1143000"/>
            <a:ext cx="184731" cy="369332"/>
          </a:xfrm>
          <a:prstGeom prst="rect">
            <a:avLst/>
          </a:prstGeom>
          <a:noFill/>
        </p:spPr>
        <p:txBody>
          <a:bodyPr wrap="none" rtlCol="0">
            <a:spAutoFit/>
          </a:bodyPr>
          <a:lstStyle/>
          <a:p>
            <a:endParaRPr lang="lt-LT" dirty="0"/>
          </a:p>
        </p:txBody>
      </p:sp>
      <p:sp>
        <p:nvSpPr>
          <p:cNvPr id="9" name="TextBox 8">
            <a:extLst>
              <a:ext uri="{FF2B5EF4-FFF2-40B4-BE49-F238E27FC236}">
                <a16:creationId xmlns:a16="http://schemas.microsoft.com/office/drawing/2014/main" id="{3404B5E3-ABA9-2033-64E0-9BC5FE41E334}"/>
              </a:ext>
            </a:extLst>
          </p:cNvPr>
          <p:cNvSpPr txBox="1"/>
          <p:nvPr/>
        </p:nvSpPr>
        <p:spPr>
          <a:xfrm>
            <a:off x="12128500" y="1206500"/>
            <a:ext cx="184731" cy="369332"/>
          </a:xfrm>
          <a:prstGeom prst="rect">
            <a:avLst/>
          </a:prstGeom>
          <a:noFill/>
        </p:spPr>
        <p:txBody>
          <a:bodyPr wrap="none" rtlCol="0">
            <a:spAutoFit/>
          </a:bodyPr>
          <a:lstStyle/>
          <a:p>
            <a:endParaRPr lang="lt-LT" dirty="0"/>
          </a:p>
        </p:txBody>
      </p:sp>
      <p:sp>
        <p:nvSpPr>
          <p:cNvPr id="11" name="TextBox 10">
            <a:extLst>
              <a:ext uri="{FF2B5EF4-FFF2-40B4-BE49-F238E27FC236}">
                <a16:creationId xmlns:a16="http://schemas.microsoft.com/office/drawing/2014/main" id="{451BF6F7-9138-5AC0-F7E3-FA53275216AF}"/>
              </a:ext>
            </a:extLst>
          </p:cNvPr>
          <p:cNvSpPr txBox="1"/>
          <p:nvPr/>
        </p:nvSpPr>
        <p:spPr>
          <a:xfrm>
            <a:off x="11176000" y="406400"/>
            <a:ext cx="184731" cy="369332"/>
          </a:xfrm>
          <a:prstGeom prst="rect">
            <a:avLst/>
          </a:prstGeom>
          <a:noFill/>
        </p:spPr>
        <p:txBody>
          <a:bodyPr wrap="none" rtlCol="0">
            <a:spAutoFit/>
          </a:bodyPr>
          <a:lstStyle/>
          <a:p>
            <a:endParaRPr lang="lt-LT" dirty="0"/>
          </a:p>
        </p:txBody>
      </p:sp>
      <p:sp>
        <p:nvSpPr>
          <p:cNvPr id="3" name="TextBox 2">
            <a:extLst>
              <a:ext uri="{FF2B5EF4-FFF2-40B4-BE49-F238E27FC236}">
                <a16:creationId xmlns:a16="http://schemas.microsoft.com/office/drawing/2014/main" id="{EA8575E2-9B83-B7DE-955B-468B4D920864}"/>
              </a:ext>
            </a:extLst>
          </p:cNvPr>
          <p:cNvSpPr txBox="1"/>
          <p:nvPr/>
        </p:nvSpPr>
        <p:spPr>
          <a:xfrm>
            <a:off x="700644" y="2280062"/>
            <a:ext cx="9726404" cy="1938992"/>
          </a:xfrm>
          <a:prstGeom prst="rect">
            <a:avLst/>
          </a:prstGeom>
          <a:noFill/>
        </p:spPr>
        <p:txBody>
          <a:bodyPr wrap="square" rtlCol="0">
            <a:spAutoFit/>
          </a:bodyPr>
          <a:lstStyle/>
          <a:p>
            <a:r>
              <a:rPr lang="lt-LT" sz="2400" dirty="0"/>
              <a:t>1. Rokas gyvena </a:t>
            </a:r>
            <a:r>
              <a:rPr lang="lt-LT" sz="2400" i="1" dirty="0"/>
              <a:t>bute, bendrabutyje</a:t>
            </a:r>
            <a:r>
              <a:rPr lang="lt-LT" sz="2400" dirty="0"/>
              <a:t>.</a:t>
            </a:r>
          </a:p>
          <a:p>
            <a:r>
              <a:rPr lang="lt-LT" sz="2400" dirty="0"/>
              <a:t>2. Moteris nuomoja </a:t>
            </a:r>
            <a:r>
              <a:rPr lang="lt-LT" sz="2400" i="1" dirty="0"/>
              <a:t>kambarį, butą</a:t>
            </a:r>
            <a:r>
              <a:rPr lang="lt-LT" sz="2400" dirty="0"/>
              <a:t>.</a:t>
            </a:r>
          </a:p>
          <a:p>
            <a:r>
              <a:rPr lang="lt-LT" sz="2400" dirty="0"/>
              <a:t>3. Lina sofą pirko </a:t>
            </a:r>
            <a:r>
              <a:rPr lang="lt-LT" sz="2400" i="1" dirty="0"/>
              <a:t>turguje, parduotuvėje</a:t>
            </a:r>
            <a:r>
              <a:rPr lang="lt-LT" sz="2400" dirty="0"/>
              <a:t>.</a:t>
            </a:r>
          </a:p>
          <a:p>
            <a:r>
              <a:rPr lang="lt-LT" sz="2400" dirty="0"/>
              <a:t>4. Moteris mokės </a:t>
            </a:r>
            <a:r>
              <a:rPr lang="lt-LT" sz="2400" i="1" dirty="0"/>
              <a:t>du šimtus trisdešimt, du šimtus penkiasdešimt eurų</a:t>
            </a:r>
            <a:r>
              <a:rPr lang="lt-LT" sz="2400" dirty="0"/>
              <a:t>.</a:t>
            </a:r>
          </a:p>
          <a:p>
            <a:r>
              <a:rPr lang="lt-LT" sz="2400" dirty="0"/>
              <a:t>5. Vilma stalą perka </a:t>
            </a:r>
            <a:r>
              <a:rPr lang="lt-LT" sz="2400" i="1" dirty="0"/>
              <a:t>parduotuvėje, internetu</a:t>
            </a:r>
            <a:r>
              <a:rPr lang="lt-LT" sz="2400" dirty="0"/>
              <a:t>.</a:t>
            </a:r>
          </a:p>
        </p:txBody>
      </p:sp>
    </p:spTree>
    <p:extLst>
      <p:ext uri="{BB962C8B-B14F-4D97-AF65-F5344CB8AC3E}">
        <p14:creationId xmlns:p14="http://schemas.microsoft.com/office/powerpoint/2010/main" val="880361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30C239-0F3E-3219-7AC7-11221874A8CC}"/>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en-US" sz="3200" b="1" kern="1200">
                <a:solidFill>
                  <a:schemeClr val="bg1"/>
                </a:solidFill>
                <a:latin typeface="+mj-lt"/>
                <a:ea typeface="+mj-ea"/>
                <a:cs typeface="+mj-cs"/>
              </a:rPr>
              <a:t>Gramatika</a:t>
            </a:r>
          </a:p>
        </p:txBody>
      </p:sp>
      <p:pic>
        <p:nvPicPr>
          <p:cNvPr id="5" name="Picture 4" descr="A close-up of a list of words&#10;&#10;Description automatically generated">
            <a:extLst>
              <a:ext uri="{FF2B5EF4-FFF2-40B4-BE49-F238E27FC236}">
                <a16:creationId xmlns:a16="http://schemas.microsoft.com/office/drawing/2014/main" id="{7A351597-71A0-827D-4039-14F61259DB2D}"/>
              </a:ext>
            </a:extLst>
          </p:cNvPr>
          <p:cNvPicPr>
            <a:picLocks noChangeAspect="1"/>
          </p:cNvPicPr>
          <p:nvPr/>
        </p:nvPicPr>
        <p:blipFill>
          <a:blip r:embed="rId3"/>
          <a:stretch>
            <a:fillRect/>
          </a:stretch>
        </p:blipFill>
        <p:spPr>
          <a:xfrm>
            <a:off x="378402" y="2176299"/>
            <a:ext cx="4705928" cy="1198800"/>
          </a:xfrm>
          <a:prstGeom prst="rect">
            <a:avLst/>
          </a:prstGeom>
        </p:spPr>
      </p:pic>
      <p:sp>
        <p:nvSpPr>
          <p:cNvPr id="6" name="TextBox 5">
            <a:extLst>
              <a:ext uri="{FF2B5EF4-FFF2-40B4-BE49-F238E27FC236}">
                <a16:creationId xmlns:a16="http://schemas.microsoft.com/office/drawing/2014/main" id="{88807B15-602B-7E9C-C27F-3846D8FFF7CF}"/>
              </a:ext>
            </a:extLst>
          </p:cNvPr>
          <p:cNvSpPr txBox="1"/>
          <p:nvPr/>
        </p:nvSpPr>
        <p:spPr>
          <a:xfrm>
            <a:off x="378402" y="1513398"/>
            <a:ext cx="5399673" cy="646331"/>
          </a:xfrm>
          <a:prstGeom prst="rect">
            <a:avLst/>
          </a:prstGeom>
          <a:noFill/>
        </p:spPr>
        <p:txBody>
          <a:bodyPr wrap="square" rtlCol="0">
            <a:spAutoFit/>
          </a:bodyPr>
          <a:lstStyle/>
          <a:p>
            <a:r>
              <a:rPr lang="lt-LT" dirty="0"/>
              <a:t>Vietos prielinksnis </a:t>
            </a:r>
            <a:r>
              <a:rPr lang="lt-LT" b="1" i="1" dirty="0"/>
              <a:t>po</a:t>
            </a:r>
            <a:r>
              <a:rPr lang="lt-LT" dirty="0"/>
              <a:t> + įnagininkas</a:t>
            </a:r>
          </a:p>
          <a:p>
            <a:r>
              <a:rPr lang="en-AU" dirty="0"/>
              <a:t>Place preposition </a:t>
            </a:r>
            <a:r>
              <a:rPr lang="en-AU" b="1" i="1" dirty="0"/>
              <a:t>po (under) </a:t>
            </a:r>
            <a:r>
              <a:rPr lang="en-AU" dirty="0"/>
              <a:t>+ instrumental case</a:t>
            </a:r>
          </a:p>
        </p:txBody>
      </p:sp>
      <p:sp>
        <p:nvSpPr>
          <p:cNvPr id="7" name="TextBox 6">
            <a:extLst>
              <a:ext uri="{FF2B5EF4-FFF2-40B4-BE49-F238E27FC236}">
                <a16:creationId xmlns:a16="http://schemas.microsoft.com/office/drawing/2014/main" id="{3EC88D64-9E81-1348-A77B-307F05985B40}"/>
              </a:ext>
            </a:extLst>
          </p:cNvPr>
          <p:cNvSpPr txBox="1"/>
          <p:nvPr/>
        </p:nvSpPr>
        <p:spPr>
          <a:xfrm>
            <a:off x="5778075" y="1513398"/>
            <a:ext cx="5857393" cy="646331"/>
          </a:xfrm>
          <a:prstGeom prst="rect">
            <a:avLst/>
          </a:prstGeom>
          <a:noFill/>
        </p:spPr>
        <p:txBody>
          <a:bodyPr wrap="square" rtlCol="0">
            <a:spAutoFit/>
          </a:bodyPr>
          <a:lstStyle/>
          <a:p>
            <a:r>
              <a:rPr lang="lt-LT" dirty="0"/>
              <a:t>Vietos prielinksnis </a:t>
            </a:r>
            <a:r>
              <a:rPr lang="lt-LT" b="1" i="1" dirty="0"/>
              <a:t>nuo</a:t>
            </a:r>
            <a:r>
              <a:rPr lang="lt-LT" dirty="0"/>
              <a:t> + kilmininkas</a:t>
            </a:r>
          </a:p>
          <a:p>
            <a:r>
              <a:rPr lang="en-AU" dirty="0"/>
              <a:t>Place preposition </a:t>
            </a:r>
            <a:r>
              <a:rPr lang="en-AU" b="1" i="1" dirty="0"/>
              <a:t>nuo (off) </a:t>
            </a:r>
            <a:r>
              <a:rPr lang="en-AU" dirty="0"/>
              <a:t>+ genitive case</a:t>
            </a:r>
          </a:p>
        </p:txBody>
      </p:sp>
      <p:sp>
        <p:nvSpPr>
          <p:cNvPr id="8" name="TextBox 7">
            <a:extLst>
              <a:ext uri="{FF2B5EF4-FFF2-40B4-BE49-F238E27FC236}">
                <a16:creationId xmlns:a16="http://schemas.microsoft.com/office/drawing/2014/main" id="{3BD25D2F-957E-C6B0-67B9-E7EFE2C02EB6}"/>
              </a:ext>
            </a:extLst>
          </p:cNvPr>
          <p:cNvSpPr txBox="1"/>
          <p:nvPr/>
        </p:nvSpPr>
        <p:spPr>
          <a:xfrm>
            <a:off x="378402" y="3375099"/>
            <a:ext cx="2272738" cy="646331"/>
          </a:xfrm>
          <a:prstGeom prst="rect">
            <a:avLst/>
          </a:prstGeom>
          <a:noFill/>
        </p:spPr>
        <p:txBody>
          <a:bodyPr wrap="none" rtlCol="0">
            <a:spAutoFit/>
          </a:bodyPr>
          <a:lstStyle/>
          <a:p>
            <a:r>
              <a:rPr lang="lt-LT" dirty="0"/>
              <a:t>Kilimas guli </a:t>
            </a:r>
            <a:r>
              <a:rPr lang="lt-LT" b="1" dirty="0"/>
              <a:t>po stalu</a:t>
            </a:r>
            <a:r>
              <a:rPr lang="lt-LT" dirty="0"/>
              <a:t>.</a:t>
            </a:r>
          </a:p>
          <a:p>
            <a:r>
              <a:rPr lang="lt-LT" dirty="0"/>
              <a:t>Pažiūrėk </a:t>
            </a:r>
            <a:r>
              <a:rPr lang="lt-LT" b="1" dirty="0"/>
              <a:t>po lova</a:t>
            </a:r>
            <a:r>
              <a:rPr lang="lt-LT" dirty="0"/>
              <a:t>.</a:t>
            </a:r>
          </a:p>
        </p:txBody>
      </p:sp>
      <p:pic>
        <p:nvPicPr>
          <p:cNvPr id="11" name="Picture 10" descr="A close-up of a table&#10;&#10;Description automatically generated">
            <a:extLst>
              <a:ext uri="{FF2B5EF4-FFF2-40B4-BE49-F238E27FC236}">
                <a16:creationId xmlns:a16="http://schemas.microsoft.com/office/drawing/2014/main" id="{85197965-9EC5-7D7F-729C-3FF6C958A8D6}"/>
              </a:ext>
            </a:extLst>
          </p:cNvPr>
          <p:cNvPicPr>
            <a:picLocks noChangeAspect="1"/>
          </p:cNvPicPr>
          <p:nvPr/>
        </p:nvPicPr>
        <p:blipFill>
          <a:blip r:embed="rId4"/>
          <a:stretch>
            <a:fillRect/>
          </a:stretch>
        </p:blipFill>
        <p:spPr>
          <a:xfrm>
            <a:off x="5778075" y="2159729"/>
            <a:ext cx="4673600" cy="1193800"/>
          </a:xfrm>
          <a:prstGeom prst="rect">
            <a:avLst/>
          </a:prstGeom>
        </p:spPr>
      </p:pic>
      <p:pic>
        <p:nvPicPr>
          <p:cNvPr id="15" name="Picture 14" descr="A close-up of a chart&#10;&#10;Description automatically generated">
            <a:extLst>
              <a:ext uri="{FF2B5EF4-FFF2-40B4-BE49-F238E27FC236}">
                <a16:creationId xmlns:a16="http://schemas.microsoft.com/office/drawing/2014/main" id="{BF2DA9D2-13F5-2661-CF90-2F3A13A5D26B}"/>
              </a:ext>
            </a:extLst>
          </p:cNvPr>
          <p:cNvPicPr>
            <a:picLocks noChangeAspect="1"/>
          </p:cNvPicPr>
          <p:nvPr/>
        </p:nvPicPr>
        <p:blipFill>
          <a:blip r:embed="rId5"/>
          <a:stretch>
            <a:fillRect/>
          </a:stretch>
        </p:blipFill>
        <p:spPr>
          <a:xfrm>
            <a:off x="5778075" y="3251092"/>
            <a:ext cx="4678200" cy="813600"/>
          </a:xfrm>
          <a:prstGeom prst="rect">
            <a:avLst/>
          </a:prstGeom>
        </p:spPr>
      </p:pic>
      <p:sp>
        <p:nvSpPr>
          <p:cNvPr id="16" name="TextBox 15">
            <a:extLst>
              <a:ext uri="{FF2B5EF4-FFF2-40B4-BE49-F238E27FC236}">
                <a16:creationId xmlns:a16="http://schemas.microsoft.com/office/drawing/2014/main" id="{A57B321D-195C-9623-F87E-C860FFB33D95}"/>
              </a:ext>
            </a:extLst>
          </p:cNvPr>
          <p:cNvSpPr txBox="1"/>
          <p:nvPr/>
        </p:nvSpPr>
        <p:spPr>
          <a:xfrm>
            <a:off x="5927103" y="4075560"/>
            <a:ext cx="3051861" cy="646331"/>
          </a:xfrm>
          <a:prstGeom prst="rect">
            <a:avLst/>
          </a:prstGeom>
          <a:noFill/>
        </p:spPr>
        <p:txBody>
          <a:bodyPr wrap="none" rtlCol="0">
            <a:spAutoFit/>
          </a:bodyPr>
          <a:lstStyle/>
          <a:p>
            <a:r>
              <a:rPr lang="lt-LT" dirty="0"/>
              <a:t>Nuimk drabužius </a:t>
            </a:r>
            <a:r>
              <a:rPr lang="lt-LT" b="1" dirty="0"/>
              <a:t>nuo kėdės</a:t>
            </a:r>
            <a:r>
              <a:rPr lang="lt-LT" dirty="0"/>
              <a:t>.</a:t>
            </a:r>
          </a:p>
          <a:p>
            <a:r>
              <a:rPr lang="lt-LT" dirty="0"/>
              <a:t>Nuvalyk dulkes </a:t>
            </a:r>
            <a:r>
              <a:rPr lang="lt-LT" b="1" dirty="0"/>
              <a:t>nuo stalo</a:t>
            </a:r>
            <a:r>
              <a:rPr lang="lt-LT" dirty="0"/>
              <a:t>.</a:t>
            </a:r>
          </a:p>
        </p:txBody>
      </p:sp>
      <p:sp>
        <p:nvSpPr>
          <p:cNvPr id="17" name="TextBox 16">
            <a:extLst>
              <a:ext uri="{FF2B5EF4-FFF2-40B4-BE49-F238E27FC236}">
                <a16:creationId xmlns:a16="http://schemas.microsoft.com/office/drawing/2014/main" id="{4AF12722-B61D-BD53-393E-2839FAA99AE2}"/>
              </a:ext>
            </a:extLst>
          </p:cNvPr>
          <p:cNvSpPr txBox="1"/>
          <p:nvPr/>
        </p:nvSpPr>
        <p:spPr>
          <a:xfrm>
            <a:off x="7429402" y="4918548"/>
            <a:ext cx="2554738" cy="1477328"/>
          </a:xfrm>
          <a:prstGeom prst="rect">
            <a:avLst/>
          </a:prstGeom>
          <a:noFill/>
        </p:spPr>
        <p:txBody>
          <a:bodyPr wrap="none" rtlCol="0">
            <a:spAutoFit/>
          </a:bodyPr>
          <a:lstStyle/>
          <a:p>
            <a:r>
              <a:rPr lang="lt-LT" dirty="0"/>
              <a:t>nuvalyti dulkes – to dust</a:t>
            </a:r>
          </a:p>
          <a:p>
            <a:r>
              <a:rPr lang="lt-LT" dirty="0"/>
              <a:t>nuimti – </a:t>
            </a:r>
            <a:r>
              <a:rPr lang="en-AU" dirty="0"/>
              <a:t>to take off</a:t>
            </a:r>
          </a:p>
          <a:p>
            <a:r>
              <a:rPr lang="lt-LT" dirty="0"/>
              <a:t>išsiurbti</a:t>
            </a:r>
            <a:r>
              <a:rPr lang="en-AU" dirty="0"/>
              <a:t> – to vacuum</a:t>
            </a:r>
          </a:p>
          <a:p>
            <a:r>
              <a:rPr lang="lt-LT" dirty="0"/>
              <a:t>išplauti</a:t>
            </a:r>
            <a:r>
              <a:rPr lang="en-AU" dirty="0"/>
              <a:t> – to wash up</a:t>
            </a:r>
          </a:p>
          <a:p>
            <a:r>
              <a:rPr lang="lt-LT" dirty="0"/>
              <a:t>išvalyti</a:t>
            </a:r>
            <a:r>
              <a:rPr lang="en-AU" dirty="0"/>
              <a:t> – to clean up</a:t>
            </a:r>
          </a:p>
        </p:txBody>
      </p:sp>
      <p:pic>
        <p:nvPicPr>
          <p:cNvPr id="19" name="Picture 18" descr="A screenshot of a test&#10;&#10;Description automatically generated">
            <a:extLst>
              <a:ext uri="{FF2B5EF4-FFF2-40B4-BE49-F238E27FC236}">
                <a16:creationId xmlns:a16="http://schemas.microsoft.com/office/drawing/2014/main" id="{2DD616EA-665D-5050-48F0-C5F9D8F9E591}"/>
              </a:ext>
            </a:extLst>
          </p:cNvPr>
          <p:cNvPicPr>
            <a:picLocks noChangeAspect="1"/>
          </p:cNvPicPr>
          <p:nvPr/>
        </p:nvPicPr>
        <p:blipFill>
          <a:blip r:embed="rId6"/>
          <a:stretch>
            <a:fillRect/>
          </a:stretch>
        </p:blipFill>
        <p:spPr>
          <a:xfrm>
            <a:off x="719503" y="3975180"/>
            <a:ext cx="4711700" cy="2527300"/>
          </a:xfrm>
          <a:prstGeom prst="rect">
            <a:avLst/>
          </a:prstGeom>
        </p:spPr>
      </p:pic>
    </p:spTree>
    <p:extLst>
      <p:ext uri="{BB962C8B-B14F-4D97-AF65-F5344CB8AC3E}">
        <p14:creationId xmlns:p14="http://schemas.microsoft.com/office/powerpoint/2010/main" val="26897119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A3D7C7-AFF0-5853-A7ED-DF9D02536276}"/>
              </a:ext>
            </a:extLst>
          </p:cNvPr>
          <p:cNvSpPr>
            <a:spLocks noGrp="1"/>
          </p:cNvSpPr>
          <p:nvPr>
            <p:ph type="title"/>
          </p:nvPr>
        </p:nvSpPr>
        <p:spPr>
          <a:xfrm>
            <a:off x="556532" y="643467"/>
            <a:ext cx="11210925" cy="744836"/>
          </a:xfrm>
        </p:spPr>
        <p:txBody>
          <a:bodyPr vert="horz" lIns="91440" tIns="45720" rIns="91440" bIns="45720" rtlCol="0" anchor="ctr">
            <a:normAutofit fontScale="90000"/>
          </a:bodyPr>
          <a:lstStyle/>
          <a:p>
            <a:pPr algn="ctr">
              <a:spcBef>
                <a:spcPct val="0"/>
              </a:spcBef>
            </a:pPr>
            <a:br>
              <a:rPr lang="en-US" sz="3200" b="1" dirty="0">
                <a:solidFill>
                  <a:schemeClr val="bg1"/>
                </a:solidFill>
              </a:rPr>
            </a:br>
            <a:r>
              <a:rPr lang="en-US" sz="3200" b="1" dirty="0">
                <a:solidFill>
                  <a:schemeClr val="bg1"/>
                </a:solidFill>
              </a:rPr>
              <a:t>Kartojimo u</a:t>
            </a:r>
            <a:r>
              <a:rPr lang="en-US" sz="3200" b="1" kern="1200" dirty="0">
                <a:solidFill>
                  <a:schemeClr val="bg1"/>
                </a:solidFill>
                <a:latin typeface="+mj-lt"/>
                <a:ea typeface="+mj-ea"/>
                <a:cs typeface="+mj-cs"/>
              </a:rPr>
              <a:t>žduotis</a:t>
            </a:r>
            <a:br>
              <a:rPr lang="en-US" sz="3200" b="1" kern="1200" dirty="0">
                <a:solidFill>
                  <a:schemeClr val="bg1"/>
                </a:solidFill>
                <a:latin typeface="+mj-lt"/>
                <a:ea typeface="+mj-ea"/>
                <a:cs typeface="+mj-cs"/>
              </a:rPr>
            </a:br>
            <a:endParaRPr lang="en-US" sz="3200" b="1" kern="1200" dirty="0">
              <a:solidFill>
                <a:schemeClr val="bg1"/>
              </a:solidFill>
              <a:latin typeface="+mj-lt"/>
              <a:ea typeface="+mj-ea"/>
              <a:cs typeface="+mj-cs"/>
            </a:endParaRPr>
          </a:p>
        </p:txBody>
      </p:sp>
      <p:sp>
        <p:nvSpPr>
          <p:cNvPr id="8" name="TextBox 7">
            <a:extLst>
              <a:ext uri="{FF2B5EF4-FFF2-40B4-BE49-F238E27FC236}">
                <a16:creationId xmlns:a16="http://schemas.microsoft.com/office/drawing/2014/main" id="{875FC2F5-3CF7-27A5-421F-03AF2BB0A6CC}"/>
              </a:ext>
            </a:extLst>
          </p:cNvPr>
          <p:cNvSpPr txBox="1"/>
          <p:nvPr/>
        </p:nvSpPr>
        <p:spPr>
          <a:xfrm>
            <a:off x="2768600" y="1143000"/>
            <a:ext cx="184731" cy="369332"/>
          </a:xfrm>
          <a:prstGeom prst="rect">
            <a:avLst/>
          </a:prstGeom>
          <a:noFill/>
        </p:spPr>
        <p:txBody>
          <a:bodyPr wrap="none" rtlCol="0">
            <a:spAutoFit/>
          </a:bodyPr>
          <a:lstStyle/>
          <a:p>
            <a:endParaRPr lang="lt-LT" dirty="0"/>
          </a:p>
        </p:txBody>
      </p:sp>
      <p:sp>
        <p:nvSpPr>
          <p:cNvPr id="9" name="TextBox 8">
            <a:extLst>
              <a:ext uri="{FF2B5EF4-FFF2-40B4-BE49-F238E27FC236}">
                <a16:creationId xmlns:a16="http://schemas.microsoft.com/office/drawing/2014/main" id="{3404B5E3-ABA9-2033-64E0-9BC5FE41E334}"/>
              </a:ext>
            </a:extLst>
          </p:cNvPr>
          <p:cNvSpPr txBox="1"/>
          <p:nvPr/>
        </p:nvSpPr>
        <p:spPr>
          <a:xfrm>
            <a:off x="12128500" y="1206500"/>
            <a:ext cx="184731" cy="369332"/>
          </a:xfrm>
          <a:prstGeom prst="rect">
            <a:avLst/>
          </a:prstGeom>
          <a:noFill/>
        </p:spPr>
        <p:txBody>
          <a:bodyPr wrap="none" rtlCol="0">
            <a:spAutoFit/>
          </a:bodyPr>
          <a:lstStyle/>
          <a:p>
            <a:endParaRPr lang="lt-LT" dirty="0"/>
          </a:p>
        </p:txBody>
      </p:sp>
      <p:sp>
        <p:nvSpPr>
          <p:cNvPr id="11" name="TextBox 10">
            <a:extLst>
              <a:ext uri="{FF2B5EF4-FFF2-40B4-BE49-F238E27FC236}">
                <a16:creationId xmlns:a16="http://schemas.microsoft.com/office/drawing/2014/main" id="{451BF6F7-9138-5AC0-F7E3-FA53275216AF}"/>
              </a:ext>
            </a:extLst>
          </p:cNvPr>
          <p:cNvSpPr txBox="1"/>
          <p:nvPr/>
        </p:nvSpPr>
        <p:spPr>
          <a:xfrm>
            <a:off x="11176000" y="406400"/>
            <a:ext cx="184731" cy="369332"/>
          </a:xfrm>
          <a:prstGeom prst="rect">
            <a:avLst/>
          </a:prstGeom>
          <a:noFill/>
        </p:spPr>
        <p:txBody>
          <a:bodyPr wrap="none" rtlCol="0">
            <a:spAutoFit/>
          </a:bodyPr>
          <a:lstStyle/>
          <a:p>
            <a:endParaRPr lang="lt-LT" dirty="0"/>
          </a:p>
        </p:txBody>
      </p:sp>
      <p:pic>
        <p:nvPicPr>
          <p:cNvPr id="5" name="Picture 4">
            <a:extLst>
              <a:ext uri="{FF2B5EF4-FFF2-40B4-BE49-F238E27FC236}">
                <a16:creationId xmlns:a16="http://schemas.microsoft.com/office/drawing/2014/main" id="{5834AF83-3458-1383-B989-6F2A3925B79E}"/>
              </a:ext>
            </a:extLst>
          </p:cNvPr>
          <p:cNvPicPr>
            <a:picLocks noChangeAspect="1"/>
          </p:cNvPicPr>
          <p:nvPr/>
        </p:nvPicPr>
        <p:blipFill>
          <a:blip r:embed="rId2"/>
          <a:stretch>
            <a:fillRect/>
          </a:stretch>
        </p:blipFill>
        <p:spPr>
          <a:xfrm>
            <a:off x="2184343" y="2006513"/>
            <a:ext cx="7955302" cy="3708487"/>
          </a:xfrm>
          <a:prstGeom prst="rect">
            <a:avLst/>
          </a:prstGeom>
        </p:spPr>
      </p:pic>
    </p:spTree>
    <p:extLst>
      <p:ext uri="{BB962C8B-B14F-4D97-AF65-F5344CB8AC3E}">
        <p14:creationId xmlns:p14="http://schemas.microsoft.com/office/powerpoint/2010/main" val="34542758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A3D7C7-AFF0-5853-A7ED-DF9D02536276}"/>
              </a:ext>
            </a:extLst>
          </p:cNvPr>
          <p:cNvSpPr>
            <a:spLocks noGrp="1"/>
          </p:cNvSpPr>
          <p:nvPr>
            <p:ph type="title"/>
          </p:nvPr>
        </p:nvSpPr>
        <p:spPr>
          <a:xfrm>
            <a:off x="556532" y="643467"/>
            <a:ext cx="11210925" cy="744836"/>
          </a:xfrm>
        </p:spPr>
        <p:txBody>
          <a:bodyPr vert="horz" lIns="91440" tIns="45720" rIns="91440" bIns="45720" rtlCol="0" anchor="ctr">
            <a:normAutofit fontScale="90000"/>
          </a:bodyPr>
          <a:lstStyle/>
          <a:p>
            <a:pPr algn="ctr">
              <a:spcBef>
                <a:spcPct val="0"/>
              </a:spcBef>
            </a:pPr>
            <a:r>
              <a:rPr lang="en-US" sz="3200" b="1" dirty="0">
                <a:solidFill>
                  <a:schemeClr val="bg1"/>
                </a:solidFill>
              </a:rPr>
              <a:t> </a:t>
            </a:r>
            <a:br>
              <a:rPr lang="en-US" sz="3200" b="1" dirty="0">
                <a:solidFill>
                  <a:schemeClr val="bg1"/>
                </a:solidFill>
              </a:rPr>
            </a:br>
            <a:r>
              <a:rPr lang="lt-LT" sz="3200" b="1" dirty="0">
                <a:solidFill>
                  <a:schemeClr val="bg1"/>
                </a:solidFill>
              </a:rPr>
              <a:t>U</a:t>
            </a:r>
            <a:r>
              <a:rPr lang="lt-LT" sz="3200" b="1" kern="1200" dirty="0">
                <a:solidFill>
                  <a:schemeClr val="bg1"/>
                </a:solidFill>
                <a:latin typeface="+mj-lt"/>
                <a:ea typeface="+mj-ea"/>
                <a:cs typeface="+mj-cs"/>
              </a:rPr>
              <a:t>žduotis su prielinksniais</a:t>
            </a:r>
            <a:br>
              <a:rPr lang="lt-LT" sz="3200" b="1" kern="1200" dirty="0">
                <a:solidFill>
                  <a:schemeClr val="bg1"/>
                </a:solidFill>
                <a:latin typeface="+mj-lt"/>
                <a:ea typeface="+mj-ea"/>
                <a:cs typeface="+mj-cs"/>
              </a:rPr>
            </a:br>
            <a:endParaRPr lang="lt-LT" sz="3200" b="1" kern="1200" dirty="0">
              <a:solidFill>
                <a:srgbClr val="FF0000"/>
              </a:solidFill>
              <a:latin typeface="+mj-lt"/>
              <a:ea typeface="+mj-ea"/>
              <a:cs typeface="+mj-cs"/>
            </a:endParaRPr>
          </a:p>
        </p:txBody>
      </p:sp>
      <p:sp>
        <p:nvSpPr>
          <p:cNvPr id="8" name="TextBox 7">
            <a:extLst>
              <a:ext uri="{FF2B5EF4-FFF2-40B4-BE49-F238E27FC236}">
                <a16:creationId xmlns:a16="http://schemas.microsoft.com/office/drawing/2014/main" id="{875FC2F5-3CF7-27A5-421F-03AF2BB0A6CC}"/>
              </a:ext>
            </a:extLst>
          </p:cNvPr>
          <p:cNvSpPr txBox="1"/>
          <p:nvPr/>
        </p:nvSpPr>
        <p:spPr>
          <a:xfrm>
            <a:off x="2768600" y="1143000"/>
            <a:ext cx="184731" cy="369332"/>
          </a:xfrm>
          <a:prstGeom prst="rect">
            <a:avLst/>
          </a:prstGeom>
          <a:noFill/>
        </p:spPr>
        <p:txBody>
          <a:bodyPr wrap="none" rtlCol="0">
            <a:spAutoFit/>
          </a:bodyPr>
          <a:lstStyle/>
          <a:p>
            <a:endParaRPr lang="lt-LT" dirty="0"/>
          </a:p>
        </p:txBody>
      </p:sp>
      <p:sp>
        <p:nvSpPr>
          <p:cNvPr id="9" name="TextBox 8">
            <a:extLst>
              <a:ext uri="{FF2B5EF4-FFF2-40B4-BE49-F238E27FC236}">
                <a16:creationId xmlns:a16="http://schemas.microsoft.com/office/drawing/2014/main" id="{3404B5E3-ABA9-2033-64E0-9BC5FE41E334}"/>
              </a:ext>
            </a:extLst>
          </p:cNvPr>
          <p:cNvSpPr txBox="1"/>
          <p:nvPr/>
        </p:nvSpPr>
        <p:spPr>
          <a:xfrm>
            <a:off x="12128500" y="1206500"/>
            <a:ext cx="184731" cy="369332"/>
          </a:xfrm>
          <a:prstGeom prst="rect">
            <a:avLst/>
          </a:prstGeom>
          <a:noFill/>
        </p:spPr>
        <p:txBody>
          <a:bodyPr wrap="none" rtlCol="0">
            <a:spAutoFit/>
          </a:bodyPr>
          <a:lstStyle/>
          <a:p>
            <a:endParaRPr lang="lt-LT" dirty="0"/>
          </a:p>
        </p:txBody>
      </p:sp>
      <p:sp>
        <p:nvSpPr>
          <p:cNvPr id="11" name="TextBox 10">
            <a:extLst>
              <a:ext uri="{FF2B5EF4-FFF2-40B4-BE49-F238E27FC236}">
                <a16:creationId xmlns:a16="http://schemas.microsoft.com/office/drawing/2014/main" id="{451BF6F7-9138-5AC0-F7E3-FA53275216AF}"/>
              </a:ext>
            </a:extLst>
          </p:cNvPr>
          <p:cNvSpPr txBox="1"/>
          <p:nvPr/>
        </p:nvSpPr>
        <p:spPr>
          <a:xfrm>
            <a:off x="11176000" y="406400"/>
            <a:ext cx="184731" cy="369332"/>
          </a:xfrm>
          <a:prstGeom prst="rect">
            <a:avLst/>
          </a:prstGeom>
          <a:noFill/>
        </p:spPr>
        <p:txBody>
          <a:bodyPr wrap="none" rtlCol="0">
            <a:spAutoFit/>
          </a:bodyPr>
          <a:lstStyle/>
          <a:p>
            <a:endParaRPr lang="lt-LT" dirty="0"/>
          </a:p>
        </p:txBody>
      </p:sp>
      <p:pic>
        <p:nvPicPr>
          <p:cNvPr id="4" name="Picture 3" descr="A white text box with black text&#10;&#10;Description automatically generated">
            <a:extLst>
              <a:ext uri="{FF2B5EF4-FFF2-40B4-BE49-F238E27FC236}">
                <a16:creationId xmlns:a16="http://schemas.microsoft.com/office/drawing/2014/main" id="{CBA9D9AC-B1BD-C7A1-4999-41A8DB099DC0}"/>
              </a:ext>
            </a:extLst>
          </p:cNvPr>
          <p:cNvPicPr>
            <a:picLocks noChangeAspect="1"/>
          </p:cNvPicPr>
          <p:nvPr/>
        </p:nvPicPr>
        <p:blipFill>
          <a:blip r:embed="rId2"/>
          <a:stretch>
            <a:fillRect/>
          </a:stretch>
        </p:blipFill>
        <p:spPr>
          <a:xfrm>
            <a:off x="3226457" y="1670202"/>
            <a:ext cx="5739085" cy="4544331"/>
          </a:xfrm>
          <a:prstGeom prst="rect">
            <a:avLst/>
          </a:prstGeom>
        </p:spPr>
      </p:pic>
    </p:spTree>
    <p:extLst>
      <p:ext uri="{BB962C8B-B14F-4D97-AF65-F5344CB8AC3E}">
        <p14:creationId xmlns:p14="http://schemas.microsoft.com/office/powerpoint/2010/main" val="12615961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A3D7C7-AFF0-5853-A7ED-DF9D02536276}"/>
              </a:ext>
            </a:extLst>
          </p:cNvPr>
          <p:cNvSpPr>
            <a:spLocks noGrp="1"/>
          </p:cNvSpPr>
          <p:nvPr>
            <p:ph type="title"/>
          </p:nvPr>
        </p:nvSpPr>
        <p:spPr>
          <a:xfrm>
            <a:off x="556532" y="643467"/>
            <a:ext cx="11210925" cy="744836"/>
          </a:xfrm>
        </p:spPr>
        <p:txBody>
          <a:bodyPr vert="horz" lIns="91440" tIns="45720" rIns="91440" bIns="45720" rtlCol="0" anchor="ctr">
            <a:normAutofit fontScale="90000"/>
          </a:bodyPr>
          <a:lstStyle/>
          <a:p>
            <a:pPr algn="ctr">
              <a:spcBef>
                <a:spcPct val="0"/>
              </a:spcBef>
            </a:pPr>
            <a:r>
              <a:rPr lang="en-US" sz="3200" b="1" dirty="0">
                <a:solidFill>
                  <a:schemeClr val="bg1"/>
                </a:solidFill>
              </a:rPr>
              <a:t> </a:t>
            </a:r>
            <a:br>
              <a:rPr lang="en-US" sz="3200" b="1" dirty="0">
                <a:solidFill>
                  <a:schemeClr val="bg1"/>
                </a:solidFill>
              </a:rPr>
            </a:br>
            <a:r>
              <a:rPr lang="lt-LT" sz="3200" b="1" dirty="0">
                <a:solidFill>
                  <a:schemeClr val="bg1"/>
                </a:solidFill>
              </a:rPr>
              <a:t>Skaitymo užduotis</a:t>
            </a:r>
            <a:br>
              <a:rPr lang="lt-LT" sz="3200" b="1" kern="1200" dirty="0">
                <a:solidFill>
                  <a:schemeClr val="bg1"/>
                </a:solidFill>
                <a:latin typeface="+mj-lt"/>
                <a:ea typeface="+mj-ea"/>
                <a:cs typeface="+mj-cs"/>
              </a:rPr>
            </a:br>
            <a:endParaRPr lang="lt-LT" sz="3200" b="1" kern="1200" dirty="0">
              <a:solidFill>
                <a:srgbClr val="FF0000"/>
              </a:solidFill>
              <a:latin typeface="+mj-lt"/>
              <a:ea typeface="+mj-ea"/>
              <a:cs typeface="+mj-cs"/>
            </a:endParaRPr>
          </a:p>
        </p:txBody>
      </p:sp>
      <p:sp>
        <p:nvSpPr>
          <p:cNvPr id="8" name="TextBox 7">
            <a:extLst>
              <a:ext uri="{FF2B5EF4-FFF2-40B4-BE49-F238E27FC236}">
                <a16:creationId xmlns:a16="http://schemas.microsoft.com/office/drawing/2014/main" id="{875FC2F5-3CF7-27A5-421F-03AF2BB0A6CC}"/>
              </a:ext>
            </a:extLst>
          </p:cNvPr>
          <p:cNvSpPr txBox="1"/>
          <p:nvPr/>
        </p:nvSpPr>
        <p:spPr>
          <a:xfrm>
            <a:off x="2768600" y="1143000"/>
            <a:ext cx="184731" cy="369332"/>
          </a:xfrm>
          <a:prstGeom prst="rect">
            <a:avLst/>
          </a:prstGeom>
          <a:noFill/>
        </p:spPr>
        <p:txBody>
          <a:bodyPr wrap="none" rtlCol="0">
            <a:spAutoFit/>
          </a:bodyPr>
          <a:lstStyle/>
          <a:p>
            <a:endParaRPr lang="lt-LT" dirty="0"/>
          </a:p>
        </p:txBody>
      </p:sp>
      <p:sp>
        <p:nvSpPr>
          <p:cNvPr id="9" name="TextBox 8">
            <a:extLst>
              <a:ext uri="{FF2B5EF4-FFF2-40B4-BE49-F238E27FC236}">
                <a16:creationId xmlns:a16="http://schemas.microsoft.com/office/drawing/2014/main" id="{3404B5E3-ABA9-2033-64E0-9BC5FE41E334}"/>
              </a:ext>
            </a:extLst>
          </p:cNvPr>
          <p:cNvSpPr txBox="1"/>
          <p:nvPr/>
        </p:nvSpPr>
        <p:spPr>
          <a:xfrm>
            <a:off x="12128500" y="1206500"/>
            <a:ext cx="184731" cy="369332"/>
          </a:xfrm>
          <a:prstGeom prst="rect">
            <a:avLst/>
          </a:prstGeom>
          <a:noFill/>
        </p:spPr>
        <p:txBody>
          <a:bodyPr wrap="none" rtlCol="0">
            <a:spAutoFit/>
          </a:bodyPr>
          <a:lstStyle/>
          <a:p>
            <a:endParaRPr lang="lt-LT" dirty="0"/>
          </a:p>
        </p:txBody>
      </p:sp>
      <p:sp>
        <p:nvSpPr>
          <p:cNvPr id="11" name="TextBox 10">
            <a:extLst>
              <a:ext uri="{FF2B5EF4-FFF2-40B4-BE49-F238E27FC236}">
                <a16:creationId xmlns:a16="http://schemas.microsoft.com/office/drawing/2014/main" id="{451BF6F7-9138-5AC0-F7E3-FA53275216AF}"/>
              </a:ext>
            </a:extLst>
          </p:cNvPr>
          <p:cNvSpPr txBox="1"/>
          <p:nvPr/>
        </p:nvSpPr>
        <p:spPr>
          <a:xfrm>
            <a:off x="11176000" y="406400"/>
            <a:ext cx="184731" cy="369332"/>
          </a:xfrm>
          <a:prstGeom prst="rect">
            <a:avLst/>
          </a:prstGeom>
          <a:noFill/>
        </p:spPr>
        <p:txBody>
          <a:bodyPr wrap="none" rtlCol="0">
            <a:spAutoFit/>
          </a:bodyPr>
          <a:lstStyle/>
          <a:p>
            <a:endParaRPr lang="lt-LT" dirty="0"/>
          </a:p>
        </p:txBody>
      </p:sp>
      <p:pic>
        <p:nvPicPr>
          <p:cNvPr id="5" name="Picture 4" descr="A screenshot of a paper&#10;&#10;Description automatically generated">
            <a:extLst>
              <a:ext uri="{FF2B5EF4-FFF2-40B4-BE49-F238E27FC236}">
                <a16:creationId xmlns:a16="http://schemas.microsoft.com/office/drawing/2014/main" id="{0E26E03D-D349-3689-9933-E9EC231EAE4F}"/>
              </a:ext>
            </a:extLst>
          </p:cNvPr>
          <p:cNvPicPr>
            <a:picLocks noChangeAspect="1"/>
          </p:cNvPicPr>
          <p:nvPr/>
        </p:nvPicPr>
        <p:blipFill>
          <a:blip r:embed="rId2"/>
          <a:stretch>
            <a:fillRect/>
          </a:stretch>
        </p:blipFill>
        <p:spPr>
          <a:xfrm>
            <a:off x="3331138" y="1396588"/>
            <a:ext cx="5529723" cy="5287441"/>
          </a:xfrm>
          <a:prstGeom prst="rect">
            <a:avLst/>
          </a:prstGeom>
        </p:spPr>
      </p:pic>
      <p:sp>
        <p:nvSpPr>
          <p:cNvPr id="6" name="TextBox 5">
            <a:extLst>
              <a:ext uri="{FF2B5EF4-FFF2-40B4-BE49-F238E27FC236}">
                <a16:creationId xmlns:a16="http://schemas.microsoft.com/office/drawing/2014/main" id="{EE4AAE51-519C-4DAE-AA45-4FA56B539AF5}"/>
              </a:ext>
            </a:extLst>
          </p:cNvPr>
          <p:cNvSpPr txBox="1"/>
          <p:nvPr/>
        </p:nvSpPr>
        <p:spPr>
          <a:xfrm>
            <a:off x="926275" y="1888177"/>
            <a:ext cx="1327608" cy="369332"/>
          </a:xfrm>
          <a:prstGeom prst="rect">
            <a:avLst/>
          </a:prstGeom>
          <a:noFill/>
        </p:spPr>
        <p:txBody>
          <a:bodyPr wrap="none" rtlCol="0">
            <a:spAutoFit/>
          </a:bodyPr>
          <a:lstStyle/>
          <a:p>
            <a:r>
              <a:rPr lang="lt-LT" b="1" dirty="0"/>
              <a:t>SKELBIMAI</a:t>
            </a:r>
          </a:p>
        </p:txBody>
      </p:sp>
      <p:sp>
        <p:nvSpPr>
          <p:cNvPr id="7" name="TextBox 6">
            <a:extLst>
              <a:ext uri="{FF2B5EF4-FFF2-40B4-BE49-F238E27FC236}">
                <a16:creationId xmlns:a16="http://schemas.microsoft.com/office/drawing/2014/main" id="{C91531F8-3ADE-6608-7AF0-AF97601E3459}"/>
              </a:ext>
            </a:extLst>
          </p:cNvPr>
          <p:cNvSpPr txBox="1"/>
          <p:nvPr/>
        </p:nvSpPr>
        <p:spPr>
          <a:xfrm>
            <a:off x="776747" y="2257509"/>
            <a:ext cx="1626664" cy="369332"/>
          </a:xfrm>
          <a:prstGeom prst="rect">
            <a:avLst/>
          </a:prstGeom>
          <a:noFill/>
        </p:spPr>
        <p:txBody>
          <a:bodyPr wrap="none" rtlCol="0">
            <a:spAutoFit/>
          </a:bodyPr>
          <a:lstStyle/>
          <a:p>
            <a:r>
              <a:rPr lang="lt-LT" dirty="0"/>
              <a:t>skelbimas - ad</a:t>
            </a:r>
          </a:p>
        </p:txBody>
      </p:sp>
    </p:spTree>
    <p:extLst>
      <p:ext uri="{BB962C8B-B14F-4D97-AF65-F5344CB8AC3E}">
        <p14:creationId xmlns:p14="http://schemas.microsoft.com/office/powerpoint/2010/main" val="17990410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A3D7C7-AFF0-5853-A7ED-DF9D02536276}"/>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lt-LT" sz="3200" b="1" kern="1200">
                <a:solidFill>
                  <a:schemeClr val="bg1"/>
                </a:solidFill>
                <a:latin typeface="+mj-lt"/>
                <a:ea typeface="+mj-ea"/>
                <a:cs typeface="+mj-cs"/>
              </a:rPr>
              <a:t>Žodynėlis</a:t>
            </a:r>
            <a:endParaRPr lang="lt-LT" sz="3200" b="1" kern="1200" dirty="0">
              <a:solidFill>
                <a:schemeClr val="bg1"/>
              </a:solidFill>
              <a:latin typeface="+mj-lt"/>
              <a:ea typeface="+mj-ea"/>
              <a:cs typeface="+mj-cs"/>
            </a:endParaRPr>
          </a:p>
        </p:txBody>
      </p:sp>
      <p:sp>
        <p:nvSpPr>
          <p:cNvPr id="8" name="TextBox 7">
            <a:extLst>
              <a:ext uri="{FF2B5EF4-FFF2-40B4-BE49-F238E27FC236}">
                <a16:creationId xmlns:a16="http://schemas.microsoft.com/office/drawing/2014/main" id="{875FC2F5-3CF7-27A5-421F-03AF2BB0A6CC}"/>
              </a:ext>
            </a:extLst>
          </p:cNvPr>
          <p:cNvSpPr txBox="1"/>
          <p:nvPr/>
        </p:nvSpPr>
        <p:spPr>
          <a:xfrm>
            <a:off x="2768600" y="1143000"/>
            <a:ext cx="184731" cy="369332"/>
          </a:xfrm>
          <a:prstGeom prst="rect">
            <a:avLst/>
          </a:prstGeom>
          <a:noFill/>
        </p:spPr>
        <p:txBody>
          <a:bodyPr wrap="none" rtlCol="0">
            <a:spAutoFit/>
          </a:bodyPr>
          <a:lstStyle/>
          <a:p>
            <a:endParaRPr lang="lt-LT" dirty="0"/>
          </a:p>
        </p:txBody>
      </p:sp>
      <p:sp>
        <p:nvSpPr>
          <p:cNvPr id="9" name="TextBox 8">
            <a:extLst>
              <a:ext uri="{FF2B5EF4-FFF2-40B4-BE49-F238E27FC236}">
                <a16:creationId xmlns:a16="http://schemas.microsoft.com/office/drawing/2014/main" id="{3404B5E3-ABA9-2033-64E0-9BC5FE41E334}"/>
              </a:ext>
            </a:extLst>
          </p:cNvPr>
          <p:cNvSpPr txBox="1"/>
          <p:nvPr/>
        </p:nvSpPr>
        <p:spPr>
          <a:xfrm>
            <a:off x="12128500" y="1206500"/>
            <a:ext cx="184731" cy="369332"/>
          </a:xfrm>
          <a:prstGeom prst="rect">
            <a:avLst/>
          </a:prstGeom>
          <a:noFill/>
        </p:spPr>
        <p:txBody>
          <a:bodyPr wrap="none" rtlCol="0">
            <a:spAutoFit/>
          </a:bodyPr>
          <a:lstStyle/>
          <a:p>
            <a:endParaRPr lang="lt-LT" dirty="0"/>
          </a:p>
        </p:txBody>
      </p:sp>
      <p:sp>
        <p:nvSpPr>
          <p:cNvPr id="11" name="TextBox 10">
            <a:extLst>
              <a:ext uri="{FF2B5EF4-FFF2-40B4-BE49-F238E27FC236}">
                <a16:creationId xmlns:a16="http://schemas.microsoft.com/office/drawing/2014/main" id="{451BF6F7-9138-5AC0-F7E3-FA53275216AF}"/>
              </a:ext>
            </a:extLst>
          </p:cNvPr>
          <p:cNvSpPr txBox="1"/>
          <p:nvPr/>
        </p:nvSpPr>
        <p:spPr>
          <a:xfrm>
            <a:off x="11176000" y="406400"/>
            <a:ext cx="184731" cy="369332"/>
          </a:xfrm>
          <a:prstGeom prst="rect">
            <a:avLst/>
          </a:prstGeom>
          <a:noFill/>
        </p:spPr>
        <p:txBody>
          <a:bodyPr wrap="none" rtlCol="0">
            <a:spAutoFit/>
          </a:bodyPr>
          <a:lstStyle/>
          <a:p>
            <a:endParaRPr lang="lt-LT" dirty="0"/>
          </a:p>
        </p:txBody>
      </p:sp>
      <p:sp>
        <p:nvSpPr>
          <p:cNvPr id="14" name="TextBox 13">
            <a:extLst>
              <a:ext uri="{FF2B5EF4-FFF2-40B4-BE49-F238E27FC236}">
                <a16:creationId xmlns:a16="http://schemas.microsoft.com/office/drawing/2014/main" id="{556FA2F4-E2D1-BE3F-48D2-3C339BBB6C7B}"/>
              </a:ext>
            </a:extLst>
          </p:cNvPr>
          <p:cNvSpPr txBox="1"/>
          <p:nvPr/>
        </p:nvSpPr>
        <p:spPr>
          <a:xfrm>
            <a:off x="7316617" y="2885114"/>
            <a:ext cx="4583573" cy="2523768"/>
          </a:xfrm>
          <a:prstGeom prst="rect">
            <a:avLst/>
          </a:prstGeom>
          <a:noFill/>
        </p:spPr>
        <p:txBody>
          <a:bodyPr wrap="square" rtlCol="0">
            <a:spAutoFit/>
          </a:bodyPr>
          <a:lstStyle/>
          <a:p>
            <a:r>
              <a:rPr lang="lt-LT" sz="1400" b="1" dirty="0"/>
              <a:t>sutvarkyti, sutvarko, sutvarkė </a:t>
            </a:r>
            <a:r>
              <a:rPr lang="en-US" sz="1400" b="1" dirty="0"/>
              <a:t>(+acc) – to tidy up</a:t>
            </a:r>
          </a:p>
          <a:p>
            <a:r>
              <a:rPr lang="lt-LT" sz="1400" b="1" dirty="0"/>
              <a:t>pataisyti, pataiso, pataisė </a:t>
            </a:r>
            <a:r>
              <a:rPr lang="en-US" sz="1400" b="1" dirty="0"/>
              <a:t>(+acc) - to fix</a:t>
            </a:r>
          </a:p>
          <a:p>
            <a:r>
              <a:rPr lang="lt-LT" sz="1400" b="1" dirty="0"/>
              <a:t>reikėtų</a:t>
            </a:r>
            <a:r>
              <a:rPr lang="en-US" sz="1400" b="1" dirty="0"/>
              <a:t> – should </a:t>
            </a:r>
          </a:p>
          <a:p>
            <a:r>
              <a:rPr lang="lt-LT" sz="1400" b="1" dirty="0"/>
              <a:t>valymo priemonės </a:t>
            </a:r>
            <a:r>
              <a:rPr lang="en-US" sz="1400" b="1" dirty="0"/>
              <a:t>– cleaning supplies</a:t>
            </a:r>
          </a:p>
          <a:p>
            <a:endParaRPr lang="en-US" sz="1400" b="1" dirty="0"/>
          </a:p>
          <a:p>
            <a:r>
              <a:rPr lang="lt-LT" sz="1400" b="1" dirty="0"/>
              <a:t>Man reikėtų sutvarkyti kambarį.</a:t>
            </a:r>
          </a:p>
          <a:p>
            <a:r>
              <a:rPr lang="lt-LT" sz="1400" b="1" dirty="0"/>
              <a:t>Man reikėtų apsikirpti.</a:t>
            </a:r>
          </a:p>
          <a:p>
            <a:r>
              <a:rPr lang="lt-LT" sz="1400" b="1" dirty="0"/>
              <a:t>Man reikėtų pataisyti mašiną.</a:t>
            </a:r>
          </a:p>
          <a:p>
            <a:endParaRPr lang="lt-LT" sz="1400" b="1" dirty="0"/>
          </a:p>
          <a:p>
            <a:endParaRPr lang="lt-LT" sz="1600" b="1" dirty="0"/>
          </a:p>
          <a:p>
            <a:pPr algn="ctr"/>
            <a:endParaRPr lang="lt-LT" sz="1600" dirty="0"/>
          </a:p>
        </p:txBody>
      </p:sp>
      <p:pic>
        <p:nvPicPr>
          <p:cNvPr id="4" name="Picture 3" descr="A white background with black text&#10;&#10;Description automatically generated">
            <a:extLst>
              <a:ext uri="{FF2B5EF4-FFF2-40B4-BE49-F238E27FC236}">
                <a16:creationId xmlns:a16="http://schemas.microsoft.com/office/drawing/2014/main" id="{14EF1790-E748-5C4B-5551-83D81544FF7C}"/>
              </a:ext>
            </a:extLst>
          </p:cNvPr>
          <p:cNvPicPr>
            <a:picLocks noChangeAspect="1"/>
          </p:cNvPicPr>
          <p:nvPr/>
        </p:nvPicPr>
        <p:blipFill>
          <a:blip r:embed="rId3"/>
          <a:stretch>
            <a:fillRect/>
          </a:stretch>
        </p:blipFill>
        <p:spPr>
          <a:xfrm>
            <a:off x="381439" y="2885114"/>
            <a:ext cx="6935178" cy="1938867"/>
          </a:xfrm>
          <a:prstGeom prst="rect">
            <a:avLst/>
          </a:prstGeom>
        </p:spPr>
      </p:pic>
    </p:spTree>
    <p:extLst>
      <p:ext uri="{BB962C8B-B14F-4D97-AF65-F5344CB8AC3E}">
        <p14:creationId xmlns:p14="http://schemas.microsoft.com/office/powerpoint/2010/main" val="17209047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A3D7C7-AFF0-5853-A7ED-DF9D02536276}"/>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lt-LT" sz="3200" b="1" kern="1200">
                <a:solidFill>
                  <a:schemeClr val="bg1"/>
                </a:solidFill>
                <a:latin typeface="+mj-lt"/>
                <a:ea typeface="+mj-ea"/>
                <a:cs typeface="+mj-cs"/>
              </a:rPr>
              <a:t>Žodynėlis</a:t>
            </a:r>
            <a:endParaRPr lang="lt-LT" sz="3200" b="1" kern="1200" dirty="0">
              <a:solidFill>
                <a:schemeClr val="bg1"/>
              </a:solidFill>
              <a:latin typeface="+mj-lt"/>
              <a:ea typeface="+mj-ea"/>
              <a:cs typeface="+mj-cs"/>
            </a:endParaRPr>
          </a:p>
        </p:txBody>
      </p:sp>
      <p:sp>
        <p:nvSpPr>
          <p:cNvPr id="8" name="TextBox 7">
            <a:extLst>
              <a:ext uri="{FF2B5EF4-FFF2-40B4-BE49-F238E27FC236}">
                <a16:creationId xmlns:a16="http://schemas.microsoft.com/office/drawing/2014/main" id="{875FC2F5-3CF7-27A5-421F-03AF2BB0A6CC}"/>
              </a:ext>
            </a:extLst>
          </p:cNvPr>
          <p:cNvSpPr txBox="1"/>
          <p:nvPr/>
        </p:nvSpPr>
        <p:spPr>
          <a:xfrm>
            <a:off x="2768600" y="1143000"/>
            <a:ext cx="184731" cy="369332"/>
          </a:xfrm>
          <a:prstGeom prst="rect">
            <a:avLst/>
          </a:prstGeom>
          <a:noFill/>
        </p:spPr>
        <p:txBody>
          <a:bodyPr wrap="none" rtlCol="0">
            <a:spAutoFit/>
          </a:bodyPr>
          <a:lstStyle/>
          <a:p>
            <a:endParaRPr lang="lt-LT" dirty="0"/>
          </a:p>
        </p:txBody>
      </p:sp>
      <p:sp>
        <p:nvSpPr>
          <p:cNvPr id="9" name="TextBox 8">
            <a:extLst>
              <a:ext uri="{FF2B5EF4-FFF2-40B4-BE49-F238E27FC236}">
                <a16:creationId xmlns:a16="http://schemas.microsoft.com/office/drawing/2014/main" id="{3404B5E3-ABA9-2033-64E0-9BC5FE41E334}"/>
              </a:ext>
            </a:extLst>
          </p:cNvPr>
          <p:cNvSpPr txBox="1"/>
          <p:nvPr/>
        </p:nvSpPr>
        <p:spPr>
          <a:xfrm>
            <a:off x="12128500" y="1206500"/>
            <a:ext cx="184731" cy="369332"/>
          </a:xfrm>
          <a:prstGeom prst="rect">
            <a:avLst/>
          </a:prstGeom>
          <a:noFill/>
        </p:spPr>
        <p:txBody>
          <a:bodyPr wrap="none" rtlCol="0">
            <a:spAutoFit/>
          </a:bodyPr>
          <a:lstStyle/>
          <a:p>
            <a:endParaRPr lang="lt-LT" dirty="0"/>
          </a:p>
        </p:txBody>
      </p:sp>
      <p:sp>
        <p:nvSpPr>
          <p:cNvPr id="11" name="TextBox 10">
            <a:extLst>
              <a:ext uri="{FF2B5EF4-FFF2-40B4-BE49-F238E27FC236}">
                <a16:creationId xmlns:a16="http://schemas.microsoft.com/office/drawing/2014/main" id="{451BF6F7-9138-5AC0-F7E3-FA53275216AF}"/>
              </a:ext>
            </a:extLst>
          </p:cNvPr>
          <p:cNvSpPr txBox="1"/>
          <p:nvPr/>
        </p:nvSpPr>
        <p:spPr>
          <a:xfrm>
            <a:off x="11176000" y="406400"/>
            <a:ext cx="184731" cy="369332"/>
          </a:xfrm>
          <a:prstGeom prst="rect">
            <a:avLst/>
          </a:prstGeom>
          <a:noFill/>
        </p:spPr>
        <p:txBody>
          <a:bodyPr wrap="none" rtlCol="0">
            <a:spAutoFit/>
          </a:bodyPr>
          <a:lstStyle/>
          <a:p>
            <a:endParaRPr lang="lt-LT" dirty="0"/>
          </a:p>
        </p:txBody>
      </p:sp>
      <p:sp>
        <p:nvSpPr>
          <p:cNvPr id="14" name="TextBox 13">
            <a:extLst>
              <a:ext uri="{FF2B5EF4-FFF2-40B4-BE49-F238E27FC236}">
                <a16:creationId xmlns:a16="http://schemas.microsoft.com/office/drawing/2014/main" id="{556FA2F4-E2D1-BE3F-48D2-3C339BBB6C7B}"/>
              </a:ext>
            </a:extLst>
          </p:cNvPr>
          <p:cNvSpPr txBox="1"/>
          <p:nvPr/>
        </p:nvSpPr>
        <p:spPr>
          <a:xfrm>
            <a:off x="7760073" y="3238995"/>
            <a:ext cx="4583573" cy="1231106"/>
          </a:xfrm>
          <a:prstGeom prst="rect">
            <a:avLst/>
          </a:prstGeom>
          <a:noFill/>
        </p:spPr>
        <p:txBody>
          <a:bodyPr wrap="square" rtlCol="0">
            <a:spAutoFit/>
          </a:bodyPr>
          <a:lstStyle/>
          <a:p>
            <a:r>
              <a:rPr lang="lt-LT" sz="1400" b="1" dirty="0"/>
              <a:t>meistras (m, pl. –ai) – handyman</a:t>
            </a:r>
            <a:br>
              <a:rPr lang="lt-LT" sz="1400" b="1" dirty="0"/>
            </a:br>
            <a:r>
              <a:rPr lang="lt-LT" sz="1400" b="1" dirty="0"/>
              <a:t>kaimynas (m, pl. –ai) - </a:t>
            </a:r>
            <a:r>
              <a:rPr lang="en-AU" sz="1400" b="1" dirty="0"/>
              <a:t>neighbour</a:t>
            </a:r>
          </a:p>
          <a:p>
            <a:r>
              <a:rPr lang="lt-LT" sz="1400" b="1" dirty="0"/>
              <a:t>kaimynė (f, pl. –ės)</a:t>
            </a:r>
          </a:p>
          <a:p>
            <a:endParaRPr lang="lt-LT" sz="1600" b="1" dirty="0"/>
          </a:p>
          <a:p>
            <a:pPr algn="ctr"/>
            <a:endParaRPr lang="lt-LT" sz="1600" dirty="0"/>
          </a:p>
        </p:txBody>
      </p:sp>
      <p:pic>
        <p:nvPicPr>
          <p:cNvPr id="5" name="Picture 4" descr="A white background with black text&#10;&#10;Description automatically generated">
            <a:extLst>
              <a:ext uri="{FF2B5EF4-FFF2-40B4-BE49-F238E27FC236}">
                <a16:creationId xmlns:a16="http://schemas.microsoft.com/office/drawing/2014/main" id="{D1EC0FDB-8C77-64A4-3380-7ED474710261}"/>
              </a:ext>
            </a:extLst>
          </p:cNvPr>
          <p:cNvPicPr>
            <a:picLocks noChangeAspect="1"/>
          </p:cNvPicPr>
          <p:nvPr/>
        </p:nvPicPr>
        <p:blipFill>
          <a:blip r:embed="rId3"/>
          <a:stretch>
            <a:fillRect/>
          </a:stretch>
        </p:blipFill>
        <p:spPr>
          <a:xfrm>
            <a:off x="0" y="2827989"/>
            <a:ext cx="7760073" cy="1877437"/>
          </a:xfrm>
          <a:prstGeom prst="rect">
            <a:avLst/>
          </a:prstGeom>
        </p:spPr>
      </p:pic>
    </p:spTree>
    <p:extLst>
      <p:ext uri="{BB962C8B-B14F-4D97-AF65-F5344CB8AC3E}">
        <p14:creationId xmlns:p14="http://schemas.microsoft.com/office/powerpoint/2010/main" val="35531950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A3D7C7-AFF0-5853-A7ED-DF9D02536276}"/>
              </a:ext>
            </a:extLst>
          </p:cNvPr>
          <p:cNvSpPr>
            <a:spLocks noGrp="1"/>
          </p:cNvSpPr>
          <p:nvPr>
            <p:ph type="title"/>
          </p:nvPr>
        </p:nvSpPr>
        <p:spPr>
          <a:xfrm>
            <a:off x="556532" y="643467"/>
            <a:ext cx="11210925" cy="744836"/>
          </a:xfrm>
        </p:spPr>
        <p:txBody>
          <a:bodyPr vert="horz" lIns="91440" tIns="45720" rIns="91440" bIns="45720" rtlCol="0" anchor="ctr">
            <a:normAutofit fontScale="90000"/>
          </a:bodyPr>
          <a:lstStyle/>
          <a:p>
            <a:pPr algn="ctr">
              <a:spcBef>
                <a:spcPct val="0"/>
              </a:spcBef>
            </a:pPr>
            <a:r>
              <a:rPr lang="en-US" sz="3200" b="1" dirty="0">
                <a:solidFill>
                  <a:schemeClr val="bg1"/>
                </a:solidFill>
              </a:rPr>
              <a:t> </a:t>
            </a:r>
            <a:r>
              <a:rPr lang="lt-LT" sz="3200" b="1" dirty="0">
                <a:solidFill>
                  <a:schemeClr val="bg1"/>
                </a:solidFill>
              </a:rPr>
              <a:t>Skaitymas</a:t>
            </a:r>
            <a:br>
              <a:rPr lang="lt-LT" sz="3200" b="1" dirty="0">
                <a:solidFill>
                  <a:schemeClr val="bg1"/>
                </a:solidFill>
              </a:rPr>
            </a:br>
            <a:r>
              <a:rPr lang="lt-LT" sz="2000" b="1" dirty="0">
                <a:solidFill>
                  <a:srgbClr val="FF0000"/>
                </a:solidFill>
              </a:rPr>
              <a:t>NAMŲ DARBAS</a:t>
            </a:r>
            <a:endParaRPr lang="lt-LT" sz="3200" b="1" kern="1200" dirty="0">
              <a:solidFill>
                <a:srgbClr val="FF0000"/>
              </a:solidFill>
              <a:latin typeface="+mj-lt"/>
              <a:ea typeface="+mj-ea"/>
              <a:cs typeface="+mj-cs"/>
            </a:endParaRPr>
          </a:p>
        </p:txBody>
      </p:sp>
      <p:sp>
        <p:nvSpPr>
          <p:cNvPr id="8" name="TextBox 7">
            <a:extLst>
              <a:ext uri="{FF2B5EF4-FFF2-40B4-BE49-F238E27FC236}">
                <a16:creationId xmlns:a16="http://schemas.microsoft.com/office/drawing/2014/main" id="{875FC2F5-3CF7-27A5-421F-03AF2BB0A6CC}"/>
              </a:ext>
            </a:extLst>
          </p:cNvPr>
          <p:cNvSpPr txBox="1"/>
          <p:nvPr/>
        </p:nvSpPr>
        <p:spPr>
          <a:xfrm>
            <a:off x="2768600" y="1143000"/>
            <a:ext cx="184731" cy="369332"/>
          </a:xfrm>
          <a:prstGeom prst="rect">
            <a:avLst/>
          </a:prstGeom>
          <a:noFill/>
        </p:spPr>
        <p:txBody>
          <a:bodyPr wrap="none" rtlCol="0">
            <a:spAutoFit/>
          </a:bodyPr>
          <a:lstStyle/>
          <a:p>
            <a:endParaRPr lang="lt-LT" dirty="0"/>
          </a:p>
        </p:txBody>
      </p:sp>
      <p:sp>
        <p:nvSpPr>
          <p:cNvPr id="9" name="TextBox 8">
            <a:extLst>
              <a:ext uri="{FF2B5EF4-FFF2-40B4-BE49-F238E27FC236}">
                <a16:creationId xmlns:a16="http://schemas.microsoft.com/office/drawing/2014/main" id="{3404B5E3-ABA9-2033-64E0-9BC5FE41E334}"/>
              </a:ext>
            </a:extLst>
          </p:cNvPr>
          <p:cNvSpPr txBox="1"/>
          <p:nvPr/>
        </p:nvSpPr>
        <p:spPr>
          <a:xfrm>
            <a:off x="12128500" y="1206500"/>
            <a:ext cx="184731" cy="369332"/>
          </a:xfrm>
          <a:prstGeom prst="rect">
            <a:avLst/>
          </a:prstGeom>
          <a:noFill/>
        </p:spPr>
        <p:txBody>
          <a:bodyPr wrap="none" rtlCol="0">
            <a:spAutoFit/>
          </a:bodyPr>
          <a:lstStyle/>
          <a:p>
            <a:endParaRPr lang="lt-LT" dirty="0"/>
          </a:p>
        </p:txBody>
      </p:sp>
      <p:sp>
        <p:nvSpPr>
          <p:cNvPr id="11" name="TextBox 10">
            <a:extLst>
              <a:ext uri="{FF2B5EF4-FFF2-40B4-BE49-F238E27FC236}">
                <a16:creationId xmlns:a16="http://schemas.microsoft.com/office/drawing/2014/main" id="{451BF6F7-9138-5AC0-F7E3-FA53275216AF}"/>
              </a:ext>
            </a:extLst>
          </p:cNvPr>
          <p:cNvSpPr txBox="1"/>
          <p:nvPr/>
        </p:nvSpPr>
        <p:spPr>
          <a:xfrm>
            <a:off x="11176000" y="406400"/>
            <a:ext cx="184731" cy="369332"/>
          </a:xfrm>
          <a:prstGeom prst="rect">
            <a:avLst/>
          </a:prstGeom>
          <a:noFill/>
        </p:spPr>
        <p:txBody>
          <a:bodyPr wrap="none" rtlCol="0">
            <a:spAutoFit/>
          </a:bodyPr>
          <a:lstStyle/>
          <a:p>
            <a:endParaRPr lang="lt-LT" dirty="0"/>
          </a:p>
        </p:txBody>
      </p:sp>
      <p:pic>
        <p:nvPicPr>
          <p:cNvPr id="4" name="Picture 3" descr="A text on a page&#10;&#10;Description automatically generated">
            <a:extLst>
              <a:ext uri="{FF2B5EF4-FFF2-40B4-BE49-F238E27FC236}">
                <a16:creationId xmlns:a16="http://schemas.microsoft.com/office/drawing/2014/main" id="{95F2ABF7-A0A5-AF2B-1D2B-8F6117619C91}"/>
              </a:ext>
            </a:extLst>
          </p:cNvPr>
          <p:cNvPicPr>
            <a:picLocks noChangeAspect="1"/>
          </p:cNvPicPr>
          <p:nvPr/>
        </p:nvPicPr>
        <p:blipFill>
          <a:blip r:embed="rId3"/>
          <a:stretch>
            <a:fillRect/>
          </a:stretch>
        </p:blipFill>
        <p:spPr>
          <a:xfrm>
            <a:off x="0" y="1625370"/>
            <a:ext cx="7293860" cy="4750790"/>
          </a:xfrm>
          <a:prstGeom prst="rect">
            <a:avLst/>
          </a:prstGeom>
        </p:spPr>
      </p:pic>
      <p:pic>
        <p:nvPicPr>
          <p:cNvPr id="6" name="Picture 5" descr="A list of different languages&#10;&#10;Description automatically generated">
            <a:extLst>
              <a:ext uri="{FF2B5EF4-FFF2-40B4-BE49-F238E27FC236}">
                <a16:creationId xmlns:a16="http://schemas.microsoft.com/office/drawing/2014/main" id="{0C231EE7-AE9E-1BE3-E5AC-857C11468A41}"/>
              </a:ext>
            </a:extLst>
          </p:cNvPr>
          <p:cNvPicPr>
            <a:picLocks noChangeAspect="1"/>
          </p:cNvPicPr>
          <p:nvPr/>
        </p:nvPicPr>
        <p:blipFill>
          <a:blip r:embed="rId4"/>
          <a:stretch>
            <a:fillRect/>
          </a:stretch>
        </p:blipFill>
        <p:spPr>
          <a:xfrm>
            <a:off x="6875978" y="2792482"/>
            <a:ext cx="5252522" cy="2440148"/>
          </a:xfrm>
          <a:prstGeom prst="rect">
            <a:avLst/>
          </a:prstGeom>
        </p:spPr>
      </p:pic>
    </p:spTree>
    <p:extLst>
      <p:ext uri="{BB962C8B-B14F-4D97-AF65-F5344CB8AC3E}">
        <p14:creationId xmlns:p14="http://schemas.microsoft.com/office/powerpoint/2010/main" val="1875395862"/>
      </p:ext>
    </p:extLst>
  </p:cSld>
  <p:clrMapOvr>
    <a:masterClrMapping/>
  </p:clrMapOvr>
  <p:extLst>
    <p:ext uri="{6950BFC3-D8DA-4A85-94F7-54DA5524770B}">
      <p188:commentRel xmlns:p188="http://schemas.microsoft.com/office/powerpoint/2018/8/main" r:id="rId2"/>
    </p:ext>
  </p:extLs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A3D7C7-AFF0-5853-A7ED-DF9D02536276}"/>
              </a:ext>
            </a:extLst>
          </p:cNvPr>
          <p:cNvSpPr>
            <a:spLocks noGrp="1"/>
          </p:cNvSpPr>
          <p:nvPr>
            <p:ph type="title"/>
          </p:nvPr>
        </p:nvSpPr>
        <p:spPr>
          <a:xfrm>
            <a:off x="556532" y="643467"/>
            <a:ext cx="11210925" cy="744836"/>
          </a:xfrm>
        </p:spPr>
        <p:txBody>
          <a:bodyPr vert="horz" lIns="91440" tIns="45720" rIns="91440" bIns="45720" rtlCol="0" anchor="ctr">
            <a:normAutofit fontScale="90000"/>
          </a:bodyPr>
          <a:lstStyle/>
          <a:p>
            <a:pPr algn="ctr">
              <a:spcBef>
                <a:spcPct val="0"/>
              </a:spcBef>
            </a:pPr>
            <a:r>
              <a:rPr lang="en-US" sz="3200" b="1" dirty="0">
                <a:solidFill>
                  <a:schemeClr val="bg1"/>
                </a:solidFill>
              </a:rPr>
              <a:t> </a:t>
            </a:r>
            <a:r>
              <a:rPr lang="lt-LT" sz="3200" b="1" dirty="0">
                <a:solidFill>
                  <a:schemeClr val="bg1"/>
                </a:solidFill>
              </a:rPr>
              <a:t>U</a:t>
            </a:r>
            <a:r>
              <a:rPr lang="lt-LT" sz="3200" b="1" kern="1200" dirty="0">
                <a:solidFill>
                  <a:schemeClr val="bg1"/>
                </a:solidFill>
                <a:latin typeface="+mj-lt"/>
                <a:ea typeface="+mj-ea"/>
                <a:cs typeface="+mj-cs"/>
              </a:rPr>
              <a:t>žduotis</a:t>
            </a:r>
            <a:br>
              <a:rPr lang="lt-LT" sz="3200" b="1" kern="1200" dirty="0">
                <a:solidFill>
                  <a:schemeClr val="bg1"/>
                </a:solidFill>
                <a:latin typeface="+mj-lt"/>
                <a:ea typeface="+mj-ea"/>
                <a:cs typeface="+mj-cs"/>
              </a:rPr>
            </a:br>
            <a:r>
              <a:rPr lang="lt-LT" sz="2000" b="1" dirty="0">
                <a:solidFill>
                  <a:srgbClr val="FF0000"/>
                </a:solidFill>
              </a:rPr>
              <a:t>NAMŲ DARBAS</a:t>
            </a:r>
            <a:endParaRPr lang="lt-LT" sz="3200" b="1" kern="1200" dirty="0">
              <a:solidFill>
                <a:srgbClr val="FF0000"/>
              </a:solidFill>
              <a:latin typeface="+mj-lt"/>
              <a:ea typeface="+mj-ea"/>
              <a:cs typeface="+mj-cs"/>
            </a:endParaRPr>
          </a:p>
        </p:txBody>
      </p:sp>
      <p:sp>
        <p:nvSpPr>
          <p:cNvPr id="8" name="TextBox 7">
            <a:extLst>
              <a:ext uri="{FF2B5EF4-FFF2-40B4-BE49-F238E27FC236}">
                <a16:creationId xmlns:a16="http://schemas.microsoft.com/office/drawing/2014/main" id="{875FC2F5-3CF7-27A5-421F-03AF2BB0A6CC}"/>
              </a:ext>
            </a:extLst>
          </p:cNvPr>
          <p:cNvSpPr txBox="1"/>
          <p:nvPr/>
        </p:nvSpPr>
        <p:spPr>
          <a:xfrm>
            <a:off x="2768600" y="1143000"/>
            <a:ext cx="184731" cy="369332"/>
          </a:xfrm>
          <a:prstGeom prst="rect">
            <a:avLst/>
          </a:prstGeom>
          <a:noFill/>
        </p:spPr>
        <p:txBody>
          <a:bodyPr wrap="none" rtlCol="0">
            <a:spAutoFit/>
          </a:bodyPr>
          <a:lstStyle/>
          <a:p>
            <a:endParaRPr lang="lt-LT" dirty="0"/>
          </a:p>
        </p:txBody>
      </p:sp>
      <p:sp>
        <p:nvSpPr>
          <p:cNvPr id="9" name="TextBox 8">
            <a:extLst>
              <a:ext uri="{FF2B5EF4-FFF2-40B4-BE49-F238E27FC236}">
                <a16:creationId xmlns:a16="http://schemas.microsoft.com/office/drawing/2014/main" id="{3404B5E3-ABA9-2033-64E0-9BC5FE41E334}"/>
              </a:ext>
            </a:extLst>
          </p:cNvPr>
          <p:cNvSpPr txBox="1"/>
          <p:nvPr/>
        </p:nvSpPr>
        <p:spPr>
          <a:xfrm>
            <a:off x="12128500" y="1206500"/>
            <a:ext cx="184731" cy="369332"/>
          </a:xfrm>
          <a:prstGeom prst="rect">
            <a:avLst/>
          </a:prstGeom>
          <a:noFill/>
        </p:spPr>
        <p:txBody>
          <a:bodyPr wrap="none" rtlCol="0">
            <a:spAutoFit/>
          </a:bodyPr>
          <a:lstStyle/>
          <a:p>
            <a:endParaRPr lang="lt-LT" dirty="0"/>
          </a:p>
        </p:txBody>
      </p:sp>
      <p:sp>
        <p:nvSpPr>
          <p:cNvPr id="11" name="TextBox 10">
            <a:extLst>
              <a:ext uri="{FF2B5EF4-FFF2-40B4-BE49-F238E27FC236}">
                <a16:creationId xmlns:a16="http://schemas.microsoft.com/office/drawing/2014/main" id="{451BF6F7-9138-5AC0-F7E3-FA53275216AF}"/>
              </a:ext>
            </a:extLst>
          </p:cNvPr>
          <p:cNvSpPr txBox="1"/>
          <p:nvPr/>
        </p:nvSpPr>
        <p:spPr>
          <a:xfrm>
            <a:off x="11176000" y="406400"/>
            <a:ext cx="184731" cy="369332"/>
          </a:xfrm>
          <a:prstGeom prst="rect">
            <a:avLst/>
          </a:prstGeom>
          <a:noFill/>
        </p:spPr>
        <p:txBody>
          <a:bodyPr wrap="none" rtlCol="0">
            <a:spAutoFit/>
          </a:bodyPr>
          <a:lstStyle/>
          <a:p>
            <a:endParaRPr lang="lt-LT" dirty="0"/>
          </a:p>
        </p:txBody>
      </p:sp>
      <p:pic>
        <p:nvPicPr>
          <p:cNvPr id="12" name="Picture 11" descr="A drawing of a person reading a book&#10;&#10;Description automatically generated">
            <a:extLst>
              <a:ext uri="{FF2B5EF4-FFF2-40B4-BE49-F238E27FC236}">
                <a16:creationId xmlns:a16="http://schemas.microsoft.com/office/drawing/2014/main" id="{84BE8764-FA8E-0524-8049-B810CA4269B6}"/>
              </a:ext>
            </a:extLst>
          </p:cNvPr>
          <p:cNvPicPr>
            <a:picLocks noChangeAspect="1"/>
          </p:cNvPicPr>
          <p:nvPr/>
        </p:nvPicPr>
        <p:blipFill>
          <a:blip r:embed="rId3"/>
          <a:stretch>
            <a:fillRect/>
          </a:stretch>
        </p:blipFill>
        <p:spPr>
          <a:xfrm>
            <a:off x="1" y="1575833"/>
            <a:ext cx="6952882" cy="4630416"/>
          </a:xfrm>
          <a:prstGeom prst="rect">
            <a:avLst/>
          </a:prstGeom>
        </p:spPr>
      </p:pic>
      <p:pic>
        <p:nvPicPr>
          <p:cNvPr id="14" name="Picture 13" descr="A white sheet with black text&#10;&#10;Description automatically generated">
            <a:extLst>
              <a:ext uri="{FF2B5EF4-FFF2-40B4-BE49-F238E27FC236}">
                <a16:creationId xmlns:a16="http://schemas.microsoft.com/office/drawing/2014/main" id="{6992CC3B-975A-8AD2-BF52-4DD6310B503E}"/>
              </a:ext>
            </a:extLst>
          </p:cNvPr>
          <p:cNvPicPr>
            <a:picLocks noChangeAspect="1"/>
          </p:cNvPicPr>
          <p:nvPr/>
        </p:nvPicPr>
        <p:blipFill>
          <a:blip r:embed="rId4"/>
          <a:stretch>
            <a:fillRect/>
          </a:stretch>
        </p:blipFill>
        <p:spPr>
          <a:xfrm>
            <a:off x="6640628" y="2654709"/>
            <a:ext cx="5487872" cy="2754868"/>
          </a:xfrm>
          <a:prstGeom prst="rect">
            <a:avLst/>
          </a:prstGeom>
        </p:spPr>
      </p:pic>
    </p:spTree>
    <p:extLst>
      <p:ext uri="{BB962C8B-B14F-4D97-AF65-F5344CB8AC3E}">
        <p14:creationId xmlns:p14="http://schemas.microsoft.com/office/powerpoint/2010/main" val="1229271440"/>
      </p:ext>
    </p:extLst>
  </p:cSld>
  <p:clrMapOvr>
    <a:masterClrMapping/>
  </p:clrMapOvr>
  <p:extLst>
    <p:ext uri="{6950BFC3-D8DA-4A85-94F7-54DA5524770B}">
      <p188:commentRel xmlns:p188="http://schemas.microsoft.com/office/powerpoint/2018/8/main" r:id="rId2"/>
    </p:ext>
  </p:extLs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30C239-0F3E-3219-7AC7-11221874A8CC}"/>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en-US" sz="3200" b="1" kern="1200">
                <a:solidFill>
                  <a:schemeClr val="bg1"/>
                </a:solidFill>
                <a:latin typeface="+mj-lt"/>
                <a:ea typeface="+mj-ea"/>
                <a:cs typeface="+mj-cs"/>
              </a:rPr>
              <a:t>Gramatika</a:t>
            </a:r>
          </a:p>
        </p:txBody>
      </p:sp>
      <p:sp>
        <p:nvSpPr>
          <p:cNvPr id="6" name="TextBox 5">
            <a:extLst>
              <a:ext uri="{FF2B5EF4-FFF2-40B4-BE49-F238E27FC236}">
                <a16:creationId xmlns:a16="http://schemas.microsoft.com/office/drawing/2014/main" id="{88807B15-602B-7E9C-C27F-3846D8FFF7CF}"/>
              </a:ext>
            </a:extLst>
          </p:cNvPr>
          <p:cNvSpPr txBox="1"/>
          <p:nvPr/>
        </p:nvSpPr>
        <p:spPr>
          <a:xfrm>
            <a:off x="3949791" y="1494024"/>
            <a:ext cx="8582080" cy="646331"/>
          </a:xfrm>
          <a:prstGeom prst="rect">
            <a:avLst/>
          </a:prstGeom>
          <a:noFill/>
        </p:spPr>
        <p:txBody>
          <a:bodyPr wrap="square" rtlCol="0">
            <a:spAutoFit/>
          </a:bodyPr>
          <a:lstStyle/>
          <a:p>
            <a:r>
              <a:rPr lang="lt-LT" b="1" dirty="0">
                <a:highlight>
                  <a:srgbClr val="FFFF00"/>
                </a:highlight>
              </a:rPr>
              <a:t>Šis, ši </a:t>
            </a:r>
            <a:r>
              <a:rPr lang="en-US" dirty="0">
                <a:highlight>
                  <a:srgbClr val="FFFF00"/>
                </a:highlight>
              </a:rPr>
              <a:t>– this</a:t>
            </a:r>
            <a:r>
              <a:rPr lang="en-US" dirty="0"/>
              <a:t>		</a:t>
            </a:r>
            <a:r>
              <a:rPr lang="lt-LT" b="1" dirty="0">
                <a:highlight>
                  <a:srgbClr val="FFFF00"/>
                </a:highlight>
              </a:rPr>
              <a:t>Šie, šios </a:t>
            </a:r>
            <a:r>
              <a:rPr lang="en-US" dirty="0">
                <a:highlight>
                  <a:srgbClr val="FFFF00"/>
                </a:highlight>
              </a:rPr>
              <a:t>- these</a:t>
            </a:r>
            <a:br>
              <a:rPr lang="en-US" dirty="0"/>
            </a:br>
            <a:r>
              <a:rPr lang="en-US" b="1" dirty="0">
                <a:highlight>
                  <a:srgbClr val="FFFF00"/>
                </a:highlight>
              </a:rPr>
              <a:t>Tas, ta </a:t>
            </a:r>
            <a:r>
              <a:rPr lang="en-US" dirty="0">
                <a:highlight>
                  <a:srgbClr val="FFFF00"/>
                </a:highlight>
              </a:rPr>
              <a:t>– that</a:t>
            </a:r>
            <a:r>
              <a:rPr lang="en-US" dirty="0"/>
              <a:t>		</a:t>
            </a:r>
            <a:r>
              <a:rPr lang="en-US" b="1" dirty="0">
                <a:highlight>
                  <a:srgbClr val="FFFF00"/>
                </a:highlight>
              </a:rPr>
              <a:t>Tie, tos </a:t>
            </a:r>
            <a:r>
              <a:rPr lang="en-US" dirty="0">
                <a:highlight>
                  <a:srgbClr val="FFFF00"/>
                </a:highlight>
              </a:rPr>
              <a:t>- those</a:t>
            </a:r>
            <a:endParaRPr lang="en-AU" dirty="0">
              <a:highlight>
                <a:srgbClr val="FFFF00"/>
              </a:highlight>
            </a:endParaRPr>
          </a:p>
        </p:txBody>
      </p:sp>
      <p:sp>
        <p:nvSpPr>
          <p:cNvPr id="3" name="TextBox 2">
            <a:extLst>
              <a:ext uri="{FF2B5EF4-FFF2-40B4-BE49-F238E27FC236}">
                <a16:creationId xmlns:a16="http://schemas.microsoft.com/office/drawing/2014/main" id="{AD5238C2-DBC9-2663-C316-6B1005ABD403}"/>
              </a:ext>
            </a:extLst>
          </p:cNvPr>
          <p:cNvSpPr txBox="1"/>
          <p:nvPr/>
        </p:nvSpPr>
        <p:spPr>
          <a:xfrm>
            <a:off x="3121655" y="2856546"/>
            <a:ext cx="8582080" cy="646331"/>
          </a:xfrm>
          <a:prstGeom prst="rect">
            <a:avLst/>
          </a:prstGeom>
          <a:noFill/>
        </p:spPr>
        <p:txBody>
          <a:bodyPr wrap="square" rtlCol="0">
            <a:spAutoFit/>
          </a:bodyPr>
          <a:lstStyle/>
          <a:p>
            <a:r>
              <a:rPr lang="lt-LT" b="1" dirty="0">
                <a:highlight>
                  <a:srgbClr val="FFFF00"/>
                </a:highlight>
              </a:rPr>
              <a:t>Šį, šią </a:t>
            </a:r>
            <a:r>
              <a:rPr lang="en-US" dirty="0">
                <a:highlight>
                  <a:srgbClr val="FFFF00"/>
                </a:highlight>
              </a:rPr>
              <a:t>– this (accusative)</a:t>
            </a:r>
            <a:r>
              <a:rPr lang="en-US" dirty="0"/>
              <a:t>		</a:t>
            </a:r>
            <a:r>
              <a:rPr lang="lt-LT" b="1" dirty="0">
                <a:highlight>
                  <a:srgbClr val="FFFF00"/>
                </a:highlight>
              </a:rPr>
              <a:t>Šiuos, šias </a:t>
            </a:r>
            <a:r>
              <a:rPr lang="en-US" dirty="0">
                <a:highlight>
                  <a:srgbClr val="FFFF00"/>
                </a:highlight>
              </a:rPr>
              <a:t>– these (accusative)</a:t>
            </a:r>
            <a:br>
              <a:rPr lang="en-US" dirty="0"/>
            </a:br>
            <a:r>
              <a:rPr lang="lt-LT" b="1" dirty="0">
                <a:highlight>
                  <a:srgbClr val="FFFF00"/>
                </a:highlight>
              </a:rPr>
              <a:t>Tą, tą </a:t>
            </a:r>
            <a:r>
              <a:rPr lang="en-US" dirty="0">
                <a:highlight>
                  <a:srgbClr val="FFFF00"/>
                </a:highlight>
              </a:rPr>
              <a:t>– that (accusative) </a:t>
            </a:r>
            <a:r>
              <a:rPr lang="en-US" dirty="0"/>
              <a:t>		</a:t>
            </a:r>
            <a:r>
              <a:rPr lang="lt-LT" b="1" dirty="0">
                <a:highlight>
                  <a:srgbClr val="FFFF00"/>
                </a:highlight>
              </a:rPr>
              <a:t>Tuos, tas </a:t>
            </a:r>
            <a:r>
              <a:rPr lang="en-US" dirty="0">
                <a:highlight>
                  <a:srgbClr val="FFFF00"/>
                </a:highlight>
              </a:rPr>
              <a:t>– those (accusative)</a:t>
            </a:r>
            <a:endParaRPr lang="en-AU" dirty="0">
              <a:highlight>
                <a:srgbClr val="FFFF00"/>
              </a:highlight>
            </a:endParaRPr>
          </a:p>
        </p:txBody>
      </p:sp>
      <p:sp>
        <p:nvSpPr>
          <p:cNvPr id="4" name="TextBox 3">
            <a:extLst>
              <a:ext uri="{FF2B5EF4-FFF2-40B4-BE49-F238E27FC236}">
                <a16:creationId xmlns:a16="http://schemas.microsoft.com/office/drawing/2014/main" id="{51F1D519-7720-EB2E-EE0F-D0ECC8DF9F4B}"/>
              </a:ext>
            </a:extLst>
          </p:cNvPr>
          <p:cNvSpPr txBox="1"/>
          <p:nvPr/>
        </p:nvSpPr>
        <p:spPr>
          <a:xfrm>
            <a:off x="486888" y="3630401"/>
            <a:ext cx="6925807" cy="923330"/>
          </a:xfrm>
          <a:prstGeom prst="rect">
            <a:avLst/>
          </a:prstGeom>
          <a:noFill/>
        </p:spPr>
        <p:txBody>
          <a:bodyPr wrap="none" rtlCol="0">
            <a:spAutoFit/>
          </a:bodyPr>
          <a:lstStyle/>
          <a:p>
            <a:r>
              <a:rPr lang="lt-LT" dirty="0"/>
              <a:t>Man patinka šis kambarys. / Man patinka tas kambarys.</a:t>
            </a:r>
          </a:p>
          <a:p>
            <a:r>
              <a:rPr lang="lt-LT" dirty="0"/>
              <a:t>Norėčiau išsinuomoti šį kambarį. / Norėčiau išsinuomoti tą kambarį.</a:t>
            </a:r>
          </a:p>
          <a:p>
            <a:r>
              <a:rPr lang="lt-LT" dirty="0"/>
              <a:t>Norėčiau šios sofos. / Norėčiau tos sofos.</a:t>
            </a:r>
          </a:p>
        </p:txBody>
      </p:sp>
      <p:sp>
        <p:nvSpPr>
          <p:cNvPr id="10" name="TextBox 9">
            <a:extLst>
              <a:ext uri="{FF2B5EF4-FFF2-40B4-BE49-F238E27FC236}">
                <a16:creationId xmlns:a16="http://schemas.microsoft.com/office/drawing/2014/main" id="{3C746ABD-1543-F009-8727-DE572638CE73}"/>
              </a:ext>
            </a:extLst>
          </p:cNvPr>
          <p:cNvSpPr txBox="1"/>
          <p:nvPr/>
        </p:nvSpPr>
        <p:spPr>
          <a:xfrm>
            <a:off x="3121655" y="2175285"/>
            <a:ext cx="8582080" cy="646331"/>
          </a:xfrm>
          <a:prstGeom prst="rect">
            <a:avLst/>
          </a:prstGeom>
          <a:noFill/>
        </p:spPr>
        <p:txBody>
          <a:bodyPr wrap="square" rtlCol="0">
            <a:spAutoFit/>
          </a:bodyPr>
          <a:lstStyle/>
          <a:p>
            <a:r>
              <a:rPr lang="lt-LT" b="1" dirty="0">
                <a:highlight>
                  <a:srgbClr val="FFFF00"/>
                </a:highlight>
              </a:rPr>
              <a:t>Šio, šios </a:t>
            </a:r>
            <a:r>
              <a:rPr lang="en-US" dirty="0">
                <a:highlight>
                  <a:srgbClr val="FFFF00"/>
                </a:highlight>
              </a:rPr>
              <a:t>– this (genitive)</a:t>
            </a:r>
            <a:r>
              <a:rPr lang="en-US" dirty="0"/>
              <a:t>		</a:t>
            </a:r>
            <a:r>
              <a:rPr lang="lt-LT" b="1" dirty="0">
                <a:highlight>
                  <a:srgbClr val="FFFF00"/>
                </a:highlight>
              </a:rPr>
              <a:t>Šių, šių </a:t>
            </a:r>
            <a:r>
              <a:rPr lang="en-US" dirty="0">
                <a:highlight>
                  <a:srgbClr val="FFFF00"/>
                </a:highlight>
              </a:rPr>
              <a:t>- these (genitive)</a:t>
            </a:r>
            <a:br>
              <a:rPr lang="en-US" dirty="0"/>
            </a:br>
            <a:r>
              <a:rPr lang="en-US" b="1" dirty="0">
                <a:highlight>
                  <a:srgbClr val="FFFF00"/>
                </a:highlight>
              </a:rPr>
              <a:t>To, tos </a:t>
            </a:r>
            <a:r>
              <a:rPr lang="en-US" dirty="0">
                <a:highlight>
                  <a:srgbClr val="FFFF00"/>
                </a:highlight>
              </a:rPr>
              <a:t>– that (genitive) </a:t>
            </a:r>
            <a:r>
              <a:rPr lang="en-US" dirty="0"/>
              <a:t>		</a:t>
            </a:r>
            <a:r>
              <a:rPr lang="lt-LT" b="1" dirty="0">
                <a:highlight>
                  <a:srgbClr val="FFFF00"/>
                </a:highlight>
              </a:rPr>
              <a:t>Tų, tų </a:t>
            </a:r>
            <a:r>
              <a:rPr lang="en-US" dirty="0">
                <a:highlight>
                  <a:srgbClr val="FFFF00"/>
                </a:highlight>
              </a:rPr>
              <a:t>- those (genitive)</a:t>
            </a:r>
            <a:endParaRPr lang="en-AU" dirty="0">
              <a:highlight>
                <a:srgbClr val="FFFF00"/>
              </a:highlight>
            </a:endParaRPr>
          </a:p>
        </p:txBody>
      </p:sp>
      <p:sp>
        <p:nvSpPr>
          <p:cNvPr id="12" name="TextBox 11">
            <a:extLst>
              <a:ext uri="{FF2B5EF4-FFF2-40B4-BE49-F238E27FC236}">
                <a16:creationId xmlns:a16="http://schemas.microsoft.com/office/drawing/2014/main" id="{FAA737AE-4D7F-C327-9006-B48085997D59}"/>
              </a:ext>
            </a:extLst>
          </p:cNvPr>
          <p:cNvSpPr txBox="1"/>
          <p:nvPr/>
        </p:nvSpPr>
        <p:spPr>
          <a:xfrm>
            <a:off x="556531" y="4681255"/>
            <a:ext cx="10515659" cy="1754326"/>
          </a:xfrm>
          <a:prstGeom prst="rect">
            <a:avLst/>
          </a:prstGeom>
          <a:noFill/>
        </p:spPr>
        <p:txBody>
          <a:bodyPr wrap="square" rtlCol="0">
            <a:spAutoFit/>
          </a:bodyPr>
          <a:lstStyle/>
          <a:p>
            <a:pPr marL="342900" indent="-342900">
              <a:buAutoNum type="arabicPeriod"/>
            </a:pPr>
            <a:r>
              <a:rPr lang="en-AU" dirty="0"/>
              <a:t>This wardrobe is next to that sofa. / </a:t>
            </a:r>
            <a:r>
              <a:rPr lang="lt-LT" dirty="0">
                <a:solidFill>
                  <a:srgbClr val="FF0000"/>
                </a:solidFill>
              </a:rPr>
              <a:t>Ši</a:t>
            </a:r>
            <a:r>
              <a:rPr lang="lt-LT" dirty="0"/>
              <a:t> spinta yra šalia/prie </a:t>
            </a:r>
            <a:r>
              <a:rPr lang="lt-LT" dirty="0">
                <a:solidFill>
                  <a:srgbClr val="FF0000"/>
                </a:solidFill>
              </a:rPr>
              <a:t>tos</a:t>
            </a:r>
            <a:r>
              <a:rPr lang="lt-LT" dirty="0"/>
              <a:t> sofos.</a:t>
            </a:r>
          </a:p>
          <a:p>
            <a:pPr marL="342900" indent="-342900">
              <a:buAutoNum type="arabicPeriod"/>
            </a:pPr>
            <a:r>
              <a:rPr lang="en-AU" dirty="0"/>
              <a:t>That table is next to this window. / </a:t>
            </a:r>
            <a:r>
              <a:rPr lang="lt-LT" dirty="0">
                <a:solidFill>
                  <a:srgbClr val="FF0000"/>
                </a:solidFill>
              </a:rPr>
              <a:t>Tas</a:t>
            </a:r>
            <a:r>
              <a:rPr lang="lt-LT" dirty="0"/>
              <a:t> stalas yra prie </a:t>
            </a:r>
            <a:r>
              <a:rPr lang="lt-LT" dirty="0">
                <a:solidFill>
                  <a:srgbClr val="FF0000"/>
                </a:solidFill>
              </a:rPr>
              <a:t>šio</a:t>
            </a:r>
            <a:r>
              <a:rPr lang="lt-LT" dirty="0"/>
              <a:t> lango.</a:t>
            </a:r>
          </a:p>
          <a:p>
            <a:pPr marL="342900" indent="-342900">
              <a:buAutoNum type="arabicPeriod"/>
            </a:pPr>
            <a:r>
              <a:rPr lang="en-AU" dirty="0"/>
              <a:t>This computer is on that table. / </a:t>
            </a:r>
            <a:r>
              <a:rPr lang="lt-LT" dirty="0">
                <a:solidFill>
                  <a:srgbClr val="FF0000"/>
                </a:solidFill>
              </a:rPr>
              <a:t>Šis</a:t>
            </a:r>
            <a:r>
              <a:rPr lang="lt-LT" dirty="0"/>
              <a:t> kompiuteris yra ant </a:t>
            </a:r>
            <a:r>
              <a:rPr lang="lt-LT" dirty="0">
                <a:solidFill>
                  <a:srgbClr val="FF0000"/>
                </a:solidFill>
              </a:rPr>
              <a:t>to</a:t>
            </a:r>
            <a:r>
              <a:rPr lang="lt-LT" dirty="0"/>
              <a:t> stalo.</a:t>
            </a:r>
          </a:p>
          <a:p>
            <a:pPr marL="342900" indent="-342900">
              <a:buAutoNum type="arabicPeriod"/>
            </a:pPr>
            <a:r>
              <a:rPr lang="en-AU" dirty="0"/>
              <a:t>These phones are on that TV. / </a:t>
            </a:r>
            <a:r>
              <a:rPr lang="lt-LT" dirty="0">
                <a:solidFill>
                  <a:srgbClr val="FF0000"/>
                </a:solidFill>
              </a:rPr>
              <a:t>Šie</a:t>
            </a:r>
            <a:r>
              <a:rPr lang="lt-LT" dirty="0"/>
              <a:t> telefonai yra ant </a:t>
            </a:r>
            <a:r>
              <a:rPr lang="lt-LT" dirty="0">
                <a:solidFill>
                  <a:srgbClr val="FF0000"/>
                </a:solidFill>
              </a:rPr>
              <a:t>to</a:t>
            </a:r>
            <a:r>
              <a:rPr lang="lt-LT" dirty="0"/>
              <a:t> televizoriaus. </a:t>
            </a:r>
            <a:endParaRPr lang="en-AU" dirty="0"/>
          </a:p>
          <a:p>
            <a:pPr marL="342900" indent="-342900">
              <a:buAutoNum type="arabicPeriod"/>
            </a:pPr>
            <a:r>
              <a:rPr lang="en-AU" dirty="0"/>
              <a:t>I need to dust off those books. / </a:t>
            </a:r>
            <a:r>
              <a:rPr lang="lt-LT" dirty="0"/>
              <a:t>Man reikia nuvalyti dulkes nuo </a:t>
            </a:r>
            <a:r>
              <a:rPr lang="lt-LT" dirty="0">
                <a:solidFill>
                  <a:srgbClr val="FF0000"/>
                </a:solidFill>
              </a:rPr>
              <a:t>tų</a:t>
            </a:r>
            <a:r>
              <a:rPr lang="lt-LT" dirty="0"/>
              <a:t> knygų. </a:t>
            </a:r>
            <a:endParaRPr lang="en-AU" dirty="0"/>
          </a:p>
          <a:p>
            <a:pPr marL="342900" indent="-342900">
              <a:buAutoNum type="arabicPeriod"/>
            </a:pPr>
            <a:r>
              <a:rPr lang="en-AU" dirty="0"/>
              <a:t>You need to vacuum that room. / </a:t>
            </a:r>
            <a:r>
              <a:rPr lang="lt-LT" dirty="0"/>
              <a:t>Tau reikia išsiurbti </a:t>
            </a:r>
            <a:r>
              <a:rPr lang="lt-LT" dirty="0">
                <a:solidFill>
                  <a:srgbClr val="FF0000"/>
                </a:solidFill>
              </a:rPr>
              <a:t>tą</a:t>
            </a:r>
            <a:r>
              <a:rPr lang="lt-LT" dirty="0"/>
              <a:t> kambarį. </a:t>
            </a:r>
            <a:endParaRPr lang="en-AU" dirty="0"/>
          </a:p>
        </p:txBody>
      </p:sp>
    </p:spTree>
    <p:extLst>
      <p:ext uri="{BB962C8B-B14F-4D97-AF65-F5344CB8AC3E}">
        <p14:creationId xmlns:p14="http://schemas.microsoft.com/office/powerpoint/2010/main" val="1703464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415600" y="479233"/>
            <a:ext cx="11360800" cy="763600"/>
          </a:xfrm>
          <a:prstGeom prst="rect">
            <a:avLst/>
          </a:prstGeom>
        </p:spPr>
        <p:txBody>
          <a:bodyPr spcFirstLastPara="1" vert="horz" wrap="square" lIns="121900" tIns="121900" rIns="121900" bIns="121900" rtlCol="0" anchor="t" anchorCtr="0">
            <a:noAutofit/>
          </a:bodyPr>
          <a:lstStyle/>
          <a:p>
            <a:pPr algn="ctr"/>
            <a:r>
              <a:rPr lang="lt" sz="3600" b="1" dirty="0"/>
              <a:t>Liepiamoji nuosaka (imperative)</a:t>
            </a:r>
            <a:endParaRPr sz="3600" b="1" dirty="0"/>
          </a:p>
        </p:txBody>
      </p:sp>
      <p:sp>
        <p:nvSpPr>
          <p:cNvPr id="61" name="Google Shape;61;p14"/>
          <p:cNvSpPr txBox="1">
            <a:spLocks noGrp="1"/>
          </p:cNvSpPr>
          <p:nvPr>
            <p:ph type="body" idx="1"/>
          </p:nvPr>
        </p:nvSpPr>
        <p:spPr>
          <a:xfrm>
            <a:off x="415600" y="1571638"/>
            <a:ext cx="11360800" cy="4957600"/>
          </a:xfrm>
          <a:prstGeom prst="rect">
            <a:avLst/>
          </a:prstGeom>
        </p:spPr>
        <p:txBody>
          <a:bodyPr spcFirstLastPara="1" vert="horz" wrap="square" lIns="121900" tIns="121900" rIns="121900" bIns="121900" rtlCol="0" anchor="t" anchorCtr="0">
            <a:normAutofit/>
          </a:bodyPr>
          <a:lstStyle/>
          <a:p>
            <a:pPr indent="-474121">
              <a:buClr>
                <a:schemeClr val="dk1"/>
              </a:buClr>
              <a:buSzPts val="2000"/>
            </a:pPr>
            <a:r>
              <a:rPr lang="lt" sz="2667" dirty="0">
                <a:solidFill>
                  <a:schemeClr val="dk1"/>
                </a:solidFill>
              </a:rPr>
              <a:t>Padaroma iš bendraties - “ti”.</a:t>
            </a:r>
            <a:endParaRPr sz="2667" dirty="0">
              <a:solidFill>
                <a:schemeClr val="dk1"/>
              </a:solidFill>
            </a:endParaRPr>
          </a:p>
          <a:p>
            <a:pPr marL="0" indent="0">
              <a:spcBef>
                <a:spcPts val="1600"/>
              </a:spcBef>
              <a:buNone/>
            </a:pPr>
            <a:endParaRPr dirty="0">
              <a:solidFill>
                <a:schemeClr val="dk1"/>
              </a:solidFill>
            </a:endParaRPr>
          </a:p>
          <a:p>
            <a:pPr marL="0" indent="0">
              <a:spcBef>
                <a:spcPts val="1600"/>
              </a:spcBef>
              <a:buNone/>
            </a:pPr>
            <a:endParaRPr dirty="0">
              <a:solidFill>
                <a:schemeClr val="dk1"/>
              </a:solidFill>
            </a:endParaRPr>
          </a:p>
          <a:p>
            <a:pPr marL="0" indent="0">
              <a:spcBef>
                <a:spcPts val="1600"/>
              </a:spcBef>
              <a:buNone/>
            </a:pPr>
            <a:endParaRPr dirty="0">
              <a:solidFill>
                <a:schemeClr val="dk1"/>
              </a:solidFill>
            </a:endParaRPr>
          </a:p>
          <a:p>
            <a:pPr marL="0" indent="0">
              <a:spcBef>
                <a:spcPts val="1600"/>
              </a:spcBef>
              <a:buNone/>
            </a:pPr>
            <a:endParaRPr sz="2667" dirty="0">
              <a:solidFill>
                <a:schemeClr val="dk1"/>
              </a:solidFill>
            </a:endParaRPr>
          </a:p>
          <a:p>
            <a:pPr marL="0" indent="0">
              <a:spcBef>
                <a:spcPts val="1600"/>
              </a:spcBef>
              <a:spcAft>
                <a:spcPts val="1600"/>
              </a:spcAft>
              <a:buNone/>
            </a:pPr>
            <a:r>
              <a:rPr lang="lt" sz="2667" dirty="0">
                <a:solidFill>
                  <a:schemeClr val="dk1"/>
                </a:solidFill>
              </a:rPr>
              <a:t>Dainuo</a:t>
            </a:r>
            <a:r>
              <a:rPr lang="lt" sz="2667" dirty="0">
                <a:solidFill>
                  <a:srgbClr val="FF0000"/>
                </a:solidFill>
              </a:rPr>
              <a:t>ti</a:t>
            </a:r>
            <a:r>
              <a:rPr lang="lt" sz="2667" dirty="0">
                <a:solidFill>
                  <a:schemeClr val="dk1"/>
                </a:solidFill>
              </a:rPr>
              <a:t>: tu dainuo</a:t>
            </a:r>
            <a:r>
              <a:rPr lang="lt" sz="2667" dirty="0">
                <a:solidFill>
                  <a:srgbClr val="980000"/>
                </a:solidFill>
              </a:rPr>
              <a:t>k</a:t>
            </a:r>
            <a:r>
              <a:rPr lang="lt" sz="2667" dirty="0">
                <a:solidFill>
                  <a:schemeClr val="dk1"/>
                </a:solidFill>
              </a:rPr>
              <a:t>! </a:t>
            </a:r>
            <a:r>
              <a:rPr lang="lt" sz="2667" dirty="0">
                <a:solidFill>
                  <a:srgbClr val="980000"/>
                </a:solidFill>
              </a:rPr>
              <a:t>Tegu</a:t>
            </a:r>
            <a:r>
              <a:rPr lang="lt" sz="2667" dirty="0">
                <a:solidFill>
                  <a:schemeClr val="dk1"/>
                </a:solidFill>
              </a:rPr>
              <a:t> jis dainuoj</a:t>
            </a:r>
            <a:r>
              <a:rPr lang="lt" sz="2667" dirty="0">
                <a:solidFill>
                  <a:srgbClr val="980000"/>
                </a:solidFill>
              </a:rPr>
              <a:t>a</a:t>
            </a:r>
            <a:r>
              <a:rPr lang="lt" sz="2667" dirty="0">
                <a:solidFill>
                  <a:schemeClr val="dk1"/>
                </a:solidFill>
              </a:rPr>
              <a:t>! Mes dainuo</a:t>
            </a:r>
            <a:r>
              <a:rPr lang="lt" sz="2667" dirty="0">
                <a:solidFill>
                  <a:srgbClr val="980000"/>
                </a:solidFill>
              </a:rPr>
              <a:t>kime</a:t>
            </a:r>
            <a:r>
              <a:rPr lang="lt" sz="2667" dirty="0">
                <a:solidFill>
                  <a:schemeClr val="dk1"/>
                </a:solidFill>
              </a:rPr>
              <a:t>! Jūs dainuo</a:t>
            </a:r>
            <a:r>
              <a:rPr lang="lt" sz="2667" dirty="0">
                <a:solidFill>
                  <a:srgbClr val="980000"/>
                </a:solidFill>
              </a:rPr>
              <a:t>kite</a:t>
            </a:r>
            <a:r>
              <a:rPr lang="lt" sz="2667" dirty="0">
                <a:solidFill>
                  <a:schemeClr val="dk1"/>
                </a:solidFill>
              </a:rPr>
              <a:t>! Jie </a:t>
            </a:r>
            <a:r>
              <a:rPr lang="lt" sz="2667" dirty="0">
                <a:solidFill>
                  <a:srgbClr val="980000"/>
                </a:solidFill>
              </a:rPr>
              <a:t>tegu</a:t>
            </a:r>
            <a:r>
              <a:rPr lang="lt" sz="2667" dirty="0">
                <a:solidFill>
                  <a:schemeClr val="dk1"/>
                </a:solidFill>
              </a:rPr>
              <a:t> dainuoj</a:t>
            </a:r>
            <a:r>
              <a:rPr lang="lt" sz="2667" dirty="0">
                <a:solidFill>
                  <a:srgbClr val="980000"/>
                </a:solidFill>
              </a:rPr>
              <a:t>a</a:t>
            </a:r>
            <a:r>
              <a:rPr lang="lt" sz="2667" dirty="0">
                <a:solidFill>
                  <a:schemeClr val="dk1"/>
                </a:solidFill>
              </a:rPr>
              <a:t>!</a:t>
            </a:r>
            <a:endParaRPr sz="2667" dirty="0">
              <a:solidFill>
                <a:schemeClr val="dk1"/>
              </a:solidFill>
            </a:endParaRPr>
          </a:p>
        </p:txBody>
      </p:sp>
      <p:graphicFrame>
        <p:nvGraphicFramePr>
          <p:cNvPr id="62" name="Google Shape;62;p14"/>
          <p:cNvGraphicFramePr/>
          <p:nvPr/>
        </p:nvGraphicFramePr>
        <p:xfrm>
          <a:off x="1270000" y="2218968"/>
          <a:ext cx="9652000" cy="1965840"/>
        </p:xfrm>
        <a:graphic>
          <a:graphicData uri="http://schemas.openxmlformats.org/drawingml/2006/table">
            <a:tbl>
              <a:tblPr>
                <a:noFill/>
              </a:tblPr>
              <a:tblGrid>
                <a:gridCol w="4826000">
                  <a:extLst>
                    <a:ext uri="{9D8B030D-6E8A-4147-A177-3AD203B41FA5}">
                      <a16:colId xmlns:a16="http://schemas.microsoft.com/office/drawing/2014/main" val="20000"/>
                    </a:ext>
                  </a:extLst>
                </a:gridCol>
                <a:gridCol w="4826000">
                  <a:extLst>
                    <a:ext uri="{9D8B030D-6E8A-4147-A177-3AD203B41FA5}">
                      <a16:colId xmlns:a16="http://schemas.microsoft.com/office/drawing/2014/main" val="20001"/>
                    </a:ext>
                  </a:extLst>
                </a:gridCol>
              </a:tblGrid>
              <a:tr h="651281">
                <a:tc>
                  <a:txBody>
                    <a:bodyPr/>
                    <a:lstStyle/>
                    <a:p>
                      <a:pPr marL="0" lvl="0" indent="0" algn="l" rtl="0">
                        <a:spcBef>
                          <a:spcPts val="0"/>
                        </a:spcBef>
                        <a:spcAft>
                          <a:spcPts val="0"/>
                        </a:spcAft>
                        <a:buNone/>
                      </a:pPr>
                      <a:r>
                        <a:rPr lang="lt" sz="2700" dirty="0"/>
                        <a:t>Aš ---</a:t>
                      </a:r>
                      <a:endParaRPr sz="2700" dirty="0"/>
                    </a:p>
                  </a:txBody>
                  <a:tcPr marL="121900" marR="121900" marT="121900" marB="121900"/>
                </a:tc>
                <a:tc>
                  <a:txBody>
                    <a:bodyPr/>
                    <a:lstStyle/>
                    <a:p>
                      <a:pPr marL="0" lvl="0" indent="0" algn="l" rtl="0">
                        <a:spcBef>
                          <a:spcPts val="0"/>
                        </a:spcBef>
                        <a:spcAft>
                          <a:spcPts val="0"/>
                        </a:spcAft>
                        <a:buNone/>
                      </a:pPr>
                      <a:r>
                        <a:rPr lang="lt" sz="2700" dirty="0"/>
                        <a:t>Mes -&gt; -</a:t>
                      </a:r>
                      <a:r>
                        <a:rPr lang="lt" sz="2700" dirty="0" err="1"/>
                        <a:t>kime</a:t>
                      </a:r>
                      <a:endParaRPr sz="2700" dirty="0" err="1"/>
                    </a:p>
                  </a:txBody>
                  <a:tcPr marL="121900" marR="121900" marT="121900" marB="121900"/>
                </a:tc>
                <a:extLst>
                  <a:ext uri="{0D108BD9-81ED-4DB2-BD59-A6C34878D82A}">
                    <a16:rowId xmlns:a16="http://schemas.microsoft.com/office/drawing/2014/main" val="10000"/>
                  </a:ext>
                </a:extLst>
              </a:tr>
              <a:tr h="650200">
                <a:tc>
                  <a:txBody>
                    <a:bodyPr/>
                    <a:lstStyle/>
                    <a:p>
                      <a:pPr marL="0" lvl="0" indent="0" algn="l" rtl="0">
                        <a:spcBef>
                          <a:spcPts val="0"/>
                        </a:spcBef>
                        <a:spcAft>
                          <a:spcPts val="0"/>
                        </a:spcAft>
                        <a:buNone/>
                      </a:pPr>
                      <a:r>
                        <a:rPr lang="lt" sz="2700" dirty="0">
                          <a:highlight>
                            <a:srgbClr val="FFFF00"/>
                          </a:highlight>
                        </a:rPr>
                        <a:t>Tu  -&gt; -k</a:t>
                      </a:r>
                      <a:endParaRPr sz="2700" dirty="0">
                        <a:highlight>
                          <a:srgbClr val="FFFF00"/>
                        </a:highlight>
                      </a:endParaRPr>
                    </a:p>
                  </a:txBody>
                  <a:tcPr marL="121900" marR="121900" marT="121900" marB="121900"/>
                </a:tc>
                <a:tc>
                  <a:txBody>
                    <a:bodyPr/>
                    <a:lstStyle/>
                    <a:p>
                      <a:pPr marL="0" lvl="0" indent="0" algn="l" rtl="0">
                        <a:spcBef>
                          <a:spcPts val="0"/>
                        </a:spcBef>
                        <a:spcAft>
                          <a:spcPts val="0"/>
                        </a:spcAft>
                        <a:buNone/>
                      </a:pPr>
                      <a:r>
                        <a:rPr lang="lt" sz="2700" dirty="0">
                          <a:highlight>
                            <a:srgbClr val="FFFF00"/>
                          </a:highlight>
                        </a:rPr>
                        <a:t>Jūs -&gt; -</a:t>
                      </a:r>
                      <a:r>
                        <a:rPr lang="lt" sz="2700" err="1">
                          <a:highlight>
                            <a:srgbClr val="FFFF00"/>
                          </a:highlight>
                        </a:rPr>
                        <a:t>kite</a:t>
                      </a:r>
                      <a:endParaRPr sz="2700" err="1">
                        <a:highlight>
                          <a:srgbClr val="FFFF00"/>
                        </a:highlight>
                      </a:endParaRPr>
                    </a:p>
                  </a:txBody>
                  <a:tcPr marL="121900" marR="121900" marT="121900" marB="121900"/>
                </a:tc>
                <a:extLst>
                  <a:ext uri="{0D108BD9-81ED-4DB2-BD59-A6C34878D82A}">
                    <a16:rowId xmlns:a16="http://schemas.microsoft.com/office/drawing/2014/main" val="10001"/>
                  </a:ext>
                </a:extLst>
              </a:tr>
              <a:tr h="650200">
                <a:tc>
                  <a:txBody>
                    <a:bodyPr/>
                    <a:lstStyle/>
                    <a:p>
                      <a:pPr marL="0" lvl="0" indent="0" algn="l" rtl="0">
                        <a:spcBef>
                          <a:spcPts val="0"/>
                        </a:spcBef>
                        <a:spcAft>
                          <a:spcPts val="0"/>
                        </a:spcAft>
                        <a:buNone/>
                      </a:pPr>
                      <a:r>
                        <a:rPr lang="lt" sz="2700" dirty="0"/>
                        <a:t>Jis, ji -&gt; tegu -a, -i, -o</a:t>
                      </a:r>
                      <a:endParaRPr sz="2700" dirty="0"/>
                    </a:p>
                  </a:txBody>
                  <a:tcPr marL="121900" marR="121900" marT="121900" marB="121900"/>
                </a:tc>
                <a:tc>
                  <a:txBody>
                    <a:bodyPr/>
                    <a:lstStyle/>
                    <a:p>
                      <a:pPr marL="0" lvl="0" indent="0" algn="l" rtl="0">
                        <a:spcBef>
                          <a:spcPts val="0"/>
                        </a:spcBef>
                        <a:spcAft>
                          <a:spcPts val="0"/>
                        </a:spcAft>
                        <a:buNone/>
                      </a:pPr>
                      <a:r>
                        <a:rPr lang="lt" sz="2700" dirty="0"/>
                        <a:t>Jie, jos </a:t>
                      </a:r>
                      <a:r>
                        <a:rPr lang="lt" sz="2700" dirty="0">
                          <a:solidFill>
                            <a:schemeClr val="dk1"/>
                          </a:solidFill>
                        </a:rPr>
                        <a:t>-&gt; tegu -a, -i, -o</a:t>
                      </a:r>
                      <a:endParaRPr sz="2700" dirty="0"/>
                    </a:p>
                  </a:txBody>
                  <a:tcPr marL="121900" marR="121900" marT="121900" marB="12190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9365323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A3D7C7-AFF0-5853-A7ED-DF9D02536276}"/>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en-US" sz="3200" b="1" dirty="0">
                <a:solidFill>
                  <a:schemeClr val="bg1"/>
                </a:solidFill>
              </a:rPr>
              <a:t>Klausymo u</a:t>
            </a:r>
            <a:r>
              <a:rPr lang="en-US" sz="3200" b="1" kern="1200" dirty="0">
                <a:solidFill>
                  <a:schemeClr val="bg1"/>
                </a:solidFill>
                <a:latin typeface="+mj-lt"/>
                <a:ea typeface="+mj-ea"/>
                <a:cs typeface="+mj-cs"/>
              </a:rPr>
              <a:t>žduotis</a:t>
            </a:r>
          </a:p>
        </p:txBody>
      </p:sp>
      <p:sp>
        <p:nvSpPr>
          <p:cNvPr id="8" name="TextBox 7">
            <a:extLst>
              <a:ext uri="{FF2B5EF4-FFF2-40B4-BE49-F238E27FC236}">
                <a16:creationId xmlns:a16="http://schemas.microsoft.com/office/drawing/2014/main" id="{875FC2F5-3CF7-27A5-421F-03AF2BB0A6CC}"/>
              </a:ext>
            </a:extLst>
          </p:cNvPr>
          <p:cNvSpPr txBox="1"/>
          <p:nvPr/>
        </p:nvSpPr>
        <p:spPr>
          <a:xfrm>
            <a:off x="2768600" y="1143000"/>
            <a:ext cx="184731" cy="369332"/>
          </a:xfrm>
          <a:prstGeom prst="rect">
            <a:avLst/>
          </a:prstGeom>
          <a:noFill/>
        </p:spPr>
        <p:txBody>
          <a:bodyPr wrap="none" rtlCol="0">
            <a:spAutoFit/>
          </a:bodyPr>
          <a:lstStyle/>
          <a:p>
            <a:endParaRPr lang="lt-LT" dirty="0"/>
          </a:p>
        </p:txBody>
      </p:sp>
      <p:sp>
        <p:nvSpPr>
          <p:cNvPr id="9" name="TextBox 8">
            <a:extLst>
              <a:ext uri="{FF2B5EF4-FFF2-40B4-BE49-F238E27FC236}">
                <a16:creationId xmlns:a16="http://schemas.microsoft.com/office/drawing/2014/main" id="{3404B5E3-ABA9-2033-64E0-9BC5FE41E334}"/>
              </a:ext>
            </a:extLst>
          </p:cNvPr>
          <p:cNvSpPr txBox="1"/>
          <p:nvPr/>
        </p:nvSpPr>
        <p:spPr>
          <a:xfrm>
            <a:off x="12128500" y="1206500"/>
            <a:ext cx="184731" cy="369332"/>
          </a:xfrm>
          <a:prstGeom prst="rect">
            <a:avLst/>
          </a:prstGeom>
          <a:noFill/>
        </p:spPr>
        <p:txBody>
          <a:bodyPr wrap="none" rtlCol="0">
            <a:spAutoFit/>
          </a:bodyPr>
          <a:lstStyle/>
          <a:p>
            <a:endParaRPr lang="lt-LT" dirty="0"/>
          </a:p>
        </p:txBody>
      </p:sp>
      <p:sp>
        <p:nvSpPr>
          <p:cNvPr id="11" name="TextBox 10">
            <a:extLst>
              <a:ext uri="{FF2B5EF4-FFF2-40B4-BE49-F238E27FC236}">
                <a16:creationId xmlns:a16="http://schemas.microsoft.com/office/drawing/2014/main" id="{451BF6F7-9138-5AC0-F7E3-FA53275216AF}"/>
              </a:ext>
            </a:extLst>
          </p:cNvPr>
          <p:cNvSpPr txBox="1"/>
          <p:nvPr/>
        </p:nvSpPr>
        <p:spPr>
          <a:xfrm>
            <a:off x="11176000" y="406400"/>
            <a:ext cx="184731" cy="369332"/>
          </a:xfrm>
          <a:prstGeom prst="rect">
            <a:avLst/>
          </a:prstGeom>
          <a:noFill/>
        </p:spPr>
        <p:txBody>
          <a:bodyPr wrap="none" rtlCol="0">
            <a:spAutoFit/>
          </a:bodyPr>
          <a:lstStyle/>
          <a:p>
            <a:endParaRPr lang="lt-LT" dirty="0"/>
          </a:p>
        </p:txBody>
      </p:sp>
      <p:sp>
        <p:nvSpPr>
          <p:cNvPr id="3" name="TextBox 2">
            <a:extLst>
              <a:ext uri="{FF2B5EF4-FFF2-40B4-BE49-F238E27FC236}">
                <a16:creationId xmlns:a16="http://schemas.microsoft.com/office/drawing/2014/main" id="{EA8575E2-9B83-B7DE-955B-468B4D920864}"/>
              </a:ext>
            </a:extLst>
          </p:cNvPr>
          <p:cNvSpPr txBox="1"/>
          <p:nvPr/>
        </p:nvSpPr>
        <p:spPr>
          <a:xfrm>
            <a:off x="700644" y="2280062"/>
            <a:ext cx="9726404" cy="2308324"/>
          </a:xfrm>
          <a:prstGeom prst="rect">
            <a:avLst/>
          </a:prstGeom>
          <a:noFill/>
        </p:spPr>
        <p:txBody>
          <a:bodyPr wrap="square" rtlCol="0">
            <a:spAutoFit/>
          </a:bodyPr>
          <a:lstStyle/>
          <a:p>
            <a:r>
              <a:rPr lang="lt-LT" sz="2400" dirty="0"/>
              <a:t>1. Dabar dulkes reikia valyti nuo </a:t>
            </a:r>
            <a:r>
              <a:rPr lang="lt-LT" sz="2400" i="1" dirty="0"/>
              <a:t>lentynų, knygų.</a:t>
            </a:r>
            <a:endParaRPr lang="lt-LT" sz="2400" dirty="0"/>
          </a:p>
          <a:p>
            <a:r>
              <a:rPr lang="lt-LT" sz="2400" dirty="0"/>
              <a:t>2. Sutvarkyti namą kainuoja </a:t>
            </a:r>
            <a:r>
              <a:rPr lang="lt-LT" sz="2400" i="1" dirty="0"/>
              <a:t>šimtas penkiasdešimt eurų, šimtas septyniasdešimt eurų</a:t>
            </a:r>
            <a:r>
              <a:rPr lang="lt-LT" sz="2400" dirty="0"/>
              <a:t>.</a:t>
            </a:r>
          </a:p>
          <a:p>
            <a:r>
              <a:rPr lang="lt-LT" sz="2400" dirty="0"/>
              <a:t>3. Reikia išsiurbti </a:t>
            </a:r>
            <a:r>
              <a:rPr lang="lt-LT" sz="2400" i="1" dirty="0"/>
              <a:t>miegamąjį, svetainę</a:t>
            </a:r>
            <a:r>
              <a:rPr lang="lt-LT" sz="2400" dirty="0"/>
              <a:t>.</a:t>
            </a:r>
          </a:p>
          <a:p>
            <a:r>
              <a:rPr lang="lt-LT" sz="2400" dirty="0"/>
              <a:t>4. Neveikia </a:t>
            </a:r>
            <a:r>
              <a:rPr lang="lt-LT" sz="2400" i="1" dirty="0"/>
              <a:t>skalbyklė, džiovyklė</a:t>
            </a:r>
            <a:r>
              <a:rPr lang="lt-LT" sz="2400" dirty="0"/>
              <a:t>.</a:t>
            </a:r>
          </a:p>
          <a:p>
            <a:r>
              <a:rPr lang="lt-LT" sz="2400" dirty="0"/>
              <a:t>5. Bute nėra </a:t>
            </a:r>
            <a:r>
              <a:rPr lang="lt-LT" sz="2400" i="1" dirty="0"/>
              <a:t>šalto, karšto </a:t>
            </a:r>
            <a:r>
              <a:rPr lang="lt-LT" sz="2400" dirty="0"/>
              <a:t>vandens.</a:t>
            </a:r>
          </a:p>
        </p:txBody>
      </p:sp>
    </p:spTree>
    <p:extLst>
      <p:ext uri="{BB962C8B-B14F-4D97-AF65-F5344CB8AC3E}">
        <p14:creationId xmlns:p14="http://schemas.microsoft.com/office/powerpoint/2010/main" val="84279942"/>
      </p:ext>
    </p:extLst>
  </p:cSld>
  <p:clrMapOvr>
    <a:masterClrMapping/>
  </p:clrMapOvr>
  <p:extLst>
    <p:ext uri="{6950BFC3-D8DA-4A85-94F7-54DA5524770B}">
      <p188:commentRel xmlns:p188="http://schemas.microsoft.com/office/powerpoint/2018/8/main" r:id="rId2"/>
    </p:ext>
  </p:extLs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A3D7C7-AFF0-5853-A7ED-DF9D02536276}"/>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spcBef>
                <a:spcPct val="0"/>
              </a:spcBef>
            </a:pPr>
            <a:r>
              <a:rPr lang="lt-LT" sz="3200" b="1" dirty="0">
                <a:solidFill>
                  <a:schemeClr val="bg1"/>
                </a:solidFill>
              </a:rPr>
              <a:t>Kalbėjimo</a:t>
            </a:r>
            <a:r>
              <a:rPr lang="en-US" sz="3200" b="1" dirty="0">
                <a:solidFill>
                  <a:schemeClr val="bg1"/>
                </a:solidFill>
              </a:rPr>
              <a:t> u</a:t>
            </a:r>
            <a:r>
              <a:rPr lang="en-US" sz="3200" b="1" kern="1200" dirty="0">
                <a:solidFill>
                  <a:schemeClr val="bg1"/>
                </a:solidFill>
                <a:latin typeface="+mj-lt"/>
                <a:ea typeface="+mj-ea"/>
                <a:cs typeface="+mj-cs"/>
              </a:rPr>
              <a:t>žduotis</a:t>
            </a:r>
          </a:p>
        </p:txBody>
      </p:sp>
      <p:sp>
        <p:nvSpPr>
          <p:cNvPr id="8" name="TextBox 7">
            <a:extLst>
              <a:ext uri="{FF2B5EF4-FFF2-40B4-BE49-F238E27FC236}">
                <a16:creationId xmlns:a16="http://schemas.microsoft.com/office/drawing/2014/main" id="{875FC2F5-3CF7-27A5-421F-03AF2BB0A6CC}"/>
              </a:ext>
            </a:extLst>
          </p:cNvPr>
          <p:cNvSpPr txBox="1"/>
          <p:nvPr/>
        </p:nvSpPr>
        <p:spPr>
          <a:xfrm>
            <a:off x="2768600" y="1143000"/>
            <a:ext cx="184731" cy="369332"/>
          </a:xfrm>
          <a:prstGeom prst="rect">
            <a:avLst/>
          </a:prstGeom>
          <a:noFill/>
        </p:spPr>
        <p:txBody>
          <a:bodyPr wrap="none" rtlCol="0">
            <a:spAutoFit/>
          </a:bodyPr>
          <a:lstStyle/>
          <a:p>
            <a:endParaRPr lang="lt-LT" dirty="0"/>
          </a:p>
        </p:txBody>
      </p:sp>
      <p:sp>
        <p:nvSpPr>
          <p:cNvPr id="9" name="TextBox 8">
            <a:extLst>
              <a:ext uri="{FF2B5EF4-FFF2-40B4-BE49-F238E27FC236}">
                <a16:creationId xmlns:a16="http://schemas.microsoft.com/office/drawing/2014/main" id="{3404B5E3-ABA9-2033-64E0-9BC5FE41E334}"/>
              </a:ext>
            </a:extLst>
          </p:cNvPr>
          <p:cNvSpPr txBox="1"/>
          <p:nvPr/>
        </p:nvSpPr>
        <p:spPr>
          <a:xfrm>
            <a:off x="12128500" y="1206500"/>
            <a:ext cx="184731" cy="369332"/>
          </a:xfrm>
          <a:prstGeom prst="rect">
            <a:avLst/>
          </a:prstGeom>
          <a:noFill/>
        </p:spPr>
        <p:txBody>
          <a:bodyPr wrap="none" rtlCol="0">
            <a:spAutoFit/>
          </a:bodyPr>
          <a:lstStyle/>
          <a:p>
            <a:endParaRPr lang="lt-LT" dirty="0"/>
          </a:p>
        </p:txBody>
      </p:sp>
      <p:sp>
        <p:nvSpPr>
          <p:cNvPr id="11" name="TextBox 10">
            <a:extLst>
              <a:ext uri="{FF2B5EF4-FFF2-40B4-BE49-F238E27FC236}">
                <a16:creationId xmlns:a16="http://schemas.microsoft.com/office/drawing/2014/main" id="{451BF6F7-9138-5AC0-F7E3-FA53275216AF}"/>
              </a:ext>
            </a:extLst>
          </p:cNvPr>
          <p:cNvSpPr txBox="1"/>
          <p:nvPr/>
        </p:nvSpPr>
        <p:spPr>
          <a:xfrm>
            <a:off x="11176000" y="406400"/>
            <a:ext cx="184731" cy="369332"/>
          </a:xfrm>
          <a:prstGeom prst="rect">
            <a:avLst/>
          </a:prstGeom>
          <a:noFill/>
        </p:spPr>
        <p:txBody>
          <a:bodyPr wrap="none" rtlCol="0">
            <a:spAutoFit/>
          </a:bodyPr>
          <a:lstStyle/>
          <a:p>
            <a:endParaRPr lang="lt-LT" dirty="0"/>
          </a:p>
        </p:txBody>
      </p:sp>
      <p:pic>
        <p:nvPicPr>
          <p:cNvPr id="5" name="Picture 4" descr="A living room with a blue couch and a blue rug&#10;&#10;Description automatically generated">
            <a:extLst>
              <a:ext uri="{FF2B5EF4-FFF2-40B4-BE49-F238E27FC236}">
                <a16:creationId xmlns:a16="http://schemas.microsoft.com/office/drawing/2014/main" id="{7949CABB-7AB1-365A-C185-173FCCF4F0AA}"/>
              </a:ext>
            </a:extLst>
          </p:cNvPr>
          <p:cNvPicPr>
            <a:picLocks noChangeAspect="1"/>
          </p:cNvPicPr>
          <p:nvPr/>
        </p:nvPicPr>
        <p:blipFill>
          <a:blip r:embed="rId2"/>
          <a:stretch>
            <a:fillRect/>
          </a:stretch>
        </p:blipFill>
        <p:spPr>
          <a:xfrm>
            <a:off x="297872" y="2383354"/>
            <a:ext cx="6436119" cy="3623524"/>
          </a:xfrm>
          <a:prstGeom prst="rect">
            <a:avLst/>
          </a:prstGeom>
        </p:spPr>
      </p:pic>
      <p:sp>
        <p:nvSpPr>
          <p:cNvPr id="6" name="TextBox 5">
            <a:extLst>
              <a:ext uri="{FF2B5EF4-FFF2-40B4-BE49-F238E27FC236}">
                <a16:creationId xmlns:a16="http://schemas.microsoft.com/office/drawing/2014/main" id="{A09B5B08-A415-DAA4-D93D-0402101B8B97}"/>
              </a:ext>
            </a:extLst>
          </p:cNvPr>
          <p:cNvSpPr txBox="1"/>
          <p:nvPr/>
        </p:nvSpPr>
        <p:spPr>
          <a:xfrm>
            <a:off x="6947065" y="2486956"/>
            <a:ext cx="4820392" cy="4247317"/>
          </a:xfrm>
          <a:prstGeom prst="rect">
            <a:avLst/>
          </a:prstGeom>
          <a:noFill/>
        </p:spPr>
        <p:txBody>
          <a:bodyPr wrap="square" rtlCol="0">
            <a:spAutoFit/>
          </a:bodyPr>
          <a:lstStyle/>
          <a:p>
            <a:r>
              <a:rPr lang="lt-LT" dirty="0"/>
              <a:t>Aš matau (acc) .... </a:t>
            </a:r>
          </a:p>
          <a:p>
            <a:r>
              <a:rPr lang="lt-LT" dirty="0"/>
              <a:t>Kambaryje yra (nom) ... </a:t>
            </a:r>
          </a:p>
          <a:p>
            <a:endParaRPr lang="lt-LT" dirty="0"/>
          </a:p>
          <a:p>
            <a:r>
              <a:rPr lang="lt-LT" dirty="0"/>
              <a:t>stovi, guli, sėdi</a:t>
            </a:r>
          </a:p>
          <a:p>
            <a:endParaRPr lang="lt-LT" dirty="0"/>
          </a:p>
          <a:p>
            <a:r>
              <a:rPr lang="lt-LT" dirty="0"/>
              <a:t>durys, grindys, sofa, paveikslas, veidrodis, fotelis, lentyna, staliukas</a:t>
            </a:r>
          </a:p>
          <a:p>
            <a:endParaRPr lang="lt-LT" dirty="0"/>
          </a:p>
          <a:p>
            <a:r>
              <a:rPr lang="lt-LT" dirty="0"/>
              <a:t>raudonas, geltonas, žalias, mėlynas, oranžinis, baltas</a:t>
            </a:r>
          </a:p>
          <a:p>
            <a:endParaRPr lang="lt-LT" dirty="0"/>
          </a:p>
          <a:p>
            <a:r>
              <a:rPr lang="lt-LT" dirty="0"/>
              <a:t>ant (gen), prie (gen), po (instr)</a:t>
            </a:r>
          </a:p>
          <a:p>
            <a:endParaRPr lang="lt-LT" dirty="0"/>
          </a:p>
          <a:p>
            <a:r>
              <a:rPr lang="lt-LT" dirty="0"/>
              <a:t>Kambaryje yra žalias augalas prie sienos dešinėje.</a:t>
            </a:r>
          </a:p>
        </p:txBody>
      </p:sp>
      <p:sp>
        <p:nvSpPr>
          <p:cNvPr id="7" name="TextBox 6">
            <a:extLst>
              <a:ext uri="{FF2B5EF4-FFF2-40B4-BE49-F238E27FC236}">
                <a16:creationId xmlns:a16="http://schemas.microsoft.com/office/drawing/2014/main" id="{5EBB1285-AEA3-CCEF-10F2-6162E8D9DE70}"/>
              </a:ext>
            </a:extLst>
          </p:cNvPr>
          <p:cNvSpPr txBox="1"/>
          <p:nvPr/>
        </p:nvSpPr>
        <p:spPr>
          <a:xfrm>
            <a:off x="4374004" y="1747854"/>
            <a:ext cx="3754874" cy="369332"/>
          </a:xfrm>
          <a:prstGeom prst="rect">
            <a:avLst/>
          </a:prstGeom>
          <a:noFill/>
        </p:spPr>
        <p:txBody>
          <a:bodyPr wrap="none" rtlCol="0">
            <a:spAutoFit/>
          </a:bodyPr>
          <a:lstStyle/>
          <a:p>
            <a:r>
              <a:rPr lang="lt-LT" b="1" dirty="0"/>
              <a:t>PAPASAKOK KĄ MATAI KAMBARYJE</a:t>
            </a:r>
          </a:p>
        </p:txBody>
      </p:sp>
    </p:spTree>
    <p:extLst>
      <p:ext uri="{BB962C8B-B14F-4D97-AF65-F5344CB8AC3E}">
        <p14:creationId xmlns:p14="http://schemas.microsoft.com/office/powerpoint/2010/main" val="22539137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F8377-3C56-4181-C84B-FBA439F191D1}"/>
              </a:ext>
            </a:extLst>
          </p:cNvPr>
          <p:cNvSpPr>
            <a:spLocks noGrp="1"/>
          </p:cNvSpPr>
          <p:nvPr>
            <p:ph type="title"/>
          </p:nvPr>
        </p:nvSpPr>
        <p:spPr/>
        <p:txBody>
          <a:bodyPr>
            <a:normAutofit/>
          </a:bodyPr>
          <a:lstStyle/>
          <a:p>
            <a:pPr algn="ctr"/>
            <a:r>
              <a:rPr lang="lt-LT" sz="2800" b="1" dirty="0"/>
              <a:t>Įrašykite teisingą formą</a:t>
            </a:r>
          </a:p>
        </p:txBody>
      </p:sp>
      <p:sp>
        <p:nvSpPr>
          <p:cNvPr id="3" name="Text Placeholder 2">
            <a:extLst>
              <a:ext uri="{FF2B5EF4-FFF2-40B4-BE49-F238E27FC236}">
                <a16:creationId xmlns:a16="http://schemas.microsoft.com/office/drawing/2014/main" id="{9E30C9B9-021F-8EF0-1DC1-7BE571B5DB0B}"/>
              </a:ext>
            </a:extLst>
          </p:cNvPr>
          <p:cNvSpPr>
            <a:spLocks noGrp="1"/>
          </p:cNvSpPr>
          <p:nvPr>
            <p:ph type="body" idx="1"/>
          </p:nvPr>
        </p:nvSpPr>
        <p:spPr/>
        <p:txBody>
          <a:bodyPr>
            <a:normAutofit/>
          </a:bodyPr>
          <a:lstStyle/>
          <a:p>
            <a:pPr marL="152396" indent="0">
              <a:buNone/>
            </a:pPr>
            <a:r>
              <a:rPr lang="lt-LT" sz="2400" dirty="0"/>
              <a:t>1. Lina, įpilk (įpilti) man kavos! ​</a:t>
            </a:r>
          </a:p>
          <a:p>
            <a:pPr marL="152396" indent="0">
              <a:buNone/>
            </a:pPr>
            <a:r>
              <a:rPr lang="lt-LT" sz="2400" dirty="0"/>
              <a:t>2. Andriau, ..................... (paduoti) pyrago! ​</a:t>
            </a:r>
          </a:p>
          <a:p>
            <a:pPr marL="152396" indent="0">
              <a:buNone/>
            </a:pPr>
            <a:r>
              <a:rPr lang="lt-LT" sz="2400" dirty="0"/>
              <a:t>3. Ponia Angele, .................................. (ragauti) šokolado! ​</a:t>
            </a:r>
          </a:p>
          <a:p>
            <a:pPr marL="152396" indent="0">
              <a:buNone/>
            </a:pPr>
            <a:r>
              <a:rPr lang="lt-LT" sz="2400" dirty="0"/>
              <a:t>4. Pauliau ir Sauliau, ................................. (valgyti) vištienos! ​</a:t>
            </a:r>
          </a:p>
          <a:p>
            <a:pPr marL="152396" indent="0">
              <a:buNone/>
            </a:pPr>
            <a:r>
              <a:rPr lang="lt-LT" sz="2400" dirty="0"/>
              <a:t>5. Marija, ........................ (imti) bandelę! ​</a:t>
            </a:r>
          </a:p>
          <a:p>
            <a:pPr marL="152396" indent="0">
              <a:buNone/>
            </a:pPr>
            <a:r>
              <a:rPr lang="lt-LT" sz="2400" dirty="0"/>
              <a:t>6. Berniukai, ............................. (gerti) sulčių! ​</a:t>
            </a:r>
          </a:p>
          <a:p>
            <a:pPr marL="152396" indent="0">
              <a:buNone/>
            </a:pPr>
            <a:r>
              <a:rPr lang="lt-LT" sz="2400" dirty="0"/>
              <a:t>7. Pone Viktorai, .............................. (imti) dar vieną sumuštinį! ​</a:t>
            </a:r>
          </a:p>
          <a:p>
            <a:pPr marL="152396" indent="0">
              <a:buNone/>
            </a:pPr>
            <a:r>
              <a:rPr lang="lt-LT" sz="2400" dirty="0"/>
              <a:t>8. Pranciškau, ........................... (įdėti) man mėsos!</a:t>
            </a:r>
          </a:p>
          <a:p>
            <a:pPr marL="152396" indent="0">
              <a:buNone/>
            </a:pPr>
            <a:endParaRPr lang="lt-LT" sz="2400" dirty="0"/>
          </a:p>
        </p:txBody>
      </p:sp>
      <p:graphicFrame>
        <p:nvGraphicFramePr>
          <p:cNvPr id="4" name="Table 3">
            <a:extLst>
              <a:ext uri="{FF2B5EF4-FFF2-40B4-BE49-F238E27FC236}">
                <a16:creationId xmlns:a16="http://schemas.microsoft.com/office/drawing/2014/main" id="{50D71C09-FAAC-46BE-FF3C-6A55FBBA3E91}"/>
              </a:ext>
            </a:extLst>
          </p:cNvPr>
          <p:cNvGraphicFramePr>
            <a:graphicFrameLocks noGrp="1"/>
          </p:cNvGraphicFramePr>
          <p:nvPr>
            <p:extLst>
              <p:ext uri="{D42A27DB-BD31-4B8C-83A1-F6EECF244321}">
                <p14:modId xmlns:p14="http://schemas.microsoft.com/office/powerpoint/2010/main" val="115367837"/>
              </p:ext>
            </p:extLst>
          </p:nvPr>
        </p:nvGraphicFramePr>
        <p:xfrm>
          <a:off x="779121" y="4614073"/>
          <a:ext cx="4209568" cy="1539183"/>
        </p:xfrm>
        <a:graphic>
          <a:graphicData uri="http://schemas.openxmlformats.org/drawingml/2006/table">
            <a:tbl>
              <a:tblPr/>
              <a:tblGrid>
                <a:gridCol w="2104784">
                  <a:extLst>
                    <a:ext uri="{9D8B030D-6E8A-4147-A177-3AD203B41FA5}">
                      <a16:colId xmlns:a16="http://schemas.microsoft.com/office/drawing/2014/main" val="1037715613"/>
                    </a:ext>
                  </a:extLst>
                </a:gridCol>
                <a:gridCol w="2104784">
                  <a:extLst>
                    <a:ext uri="{9D8B030D-6E8A-4147-A177-3AD203B41FA5}">
                      <a16:colId xmlns:a16="http://schemas.microsoft.com/office/drawing/2014/main" val="3738442621"/>
                    </a:ext>
                  </a:extLst>
                </a:gridCol>
              </a:tblGrid>
              <a:tr h="513061">
                <a:tc>
                  <a:txBody>
                    <a:bodyPr/>
                    <a:lstStyle/>
                    <a:p>
                      <a:pPr algn="l" fontAlgn="base"/>
                      <a:r>
                        <a:rPr lang="lt-LT" sz="1200" b="0" i="0" u="none" strike="noStrike">
                          <a:solidFill>
                            <a:srgbClr val="000000"/>
                          </a:solidFill>
                          <a:effectLst/>
                          <a:latin typeface="Arial" panose="020B0604020202020204" pitchFamily="34" charset="0"/>
                        </a:rPr>
                        <a:t>Aš ---</a:t>
                      </a:r>
                      <a:r>
                        <a:rPr lang="lt-LT" sz="1200" b="0" i="0">
                          <a:solidFill>
                            <a:srgbClr val="000000"/>
                          </a:solidFill>
                          <a:effectLst/>
                          <a:latin typeface="Arial" panose="020B0604020202020204" pitchFamily="34" charset="0"/>
                        </a:rPr>
                        <a:t>​</a:t>
                      </a:r>
                      <a:endParaRPr lang="lt-LT" b="0" i="0">
                        <a:solidFill>
                          <a:srgbClr val="000000"/>
                        </a:solidFill>
                        <a:effectLst/>
                      </a:endParaRPr>
                    </a:p>
                  </a:txBody>
                  <a:tcPr>
                    <a:lnL w="11039" cap="flat" cmpd="sng" algn="ctr">
                      <a:solidFill>
                        <a:srgbClr val="000000"/>
                      </a:solidFill>
                      <a:prstDash val="solid"/>
                      <a:round/>
                      <a:headEnd type="none" w="med" len="med"/>
                      <a:tailEnd type="none" w="med" len="med"/>
                    </a:lnL>
                    <a:lnR w="11039" cap="flat" cmpd="sng" algn="ctr">
                      <a:solidFill>
                        <a:srgbClr val="000000"/>
                      </a:solidFill>
                      <a:prstDash val="solid"/>
                      <a:round/>
                      <a:headEnd type="none" w="med" len="med"/>
                      <a:tailEnd type="none" w="med" len="med"/>
                    </a:lnR>
                    <a:lnT w="11039" cap="flat" cmpd="sng" algn="ctr">
                      <a:solidFill>
                        <a:srgbClr val="000000"/>
                      </a:solidFill>
                      <a:prstDash val="solid"/>
                      <a:round/>
                      <a:headEnd type="none" w="med" len="med"/>
                      <a:tailEnd type="none" w="med" len="med"/>
                    </a:lnT>
                    <a:lnB w="11039" cap="flat" cmpd="sng" algn="ctr">
                      <a:solidFill>
                        <a:srgbClr val="000000"/>
                      </a:solidFill>
                      <a:prstDash val="solid"/>
                      <a:round/>
                      <a:headEnd type="none" w="med" len="med"/>
                      <a:tailEnd type="none" w="med" len="med"/>
                    </a:lnB>
                    <a:noFill/>
                  </a:tcPr>
                </a:tc>
                <a:tc>
                  <a:txBody>
                    <a:bodyPr/>
                    <a:lstStyle/>
                    <a:p>
                      <a:pPr algn="l" fontAlgn="base"/>
                      <a:r>
                        <a:rPr lang="lt-LT" sz="1200" b="0" i="0" u="none" strike="noStrike">
                          <a:solidFill>
                            <a:srgbClr val="000000"/>
                          </a:solidFill>
                          <a:effectLst/>
                          <a:latin typeface="Arial" panose="020B0604020202020204" pitchFamily="34" charset="0"/>
                        </a:rPr>
                        <a:t>Mes -&gt; -kime</a:t>
                      </a:r>
                      <a:r>
                        <a:rPr lang="lt-LT" sz="1200" b="0" i="0">
                          <a:solidFill>
                            <a:srgbClr val="000000"/>
                          </a:solidFill>
                          <a:effectLst/>
                          <a:latin typeface="Arial" panose="020B0604020202020204" pitchFamily="34" charset="0"/>
                        </a:rPr>
                        <a:t>​</a:t>
                      </a:r>
                      <a:endParaRPr lang="lt-LT" b="0" i="0">
                        <a:solidFill>
                          <a:srgbClr val="000000"/>
                        </a:solidFill>
                        <a:effectLst/>
                      </a:endParaRPr>
                    </a:p>
                  </a:txBody>
                  <a:tcPr>
                    <a:lnL w="11039" cap="flat" cmpd="sng" algn="ctr">
                      <a:solidFill>
                        <a:srgbClr val="000000"/>
                      </a:solidFill>
                      <a:prstDash val="solid"/>
                      <a:round/>
                      <a:headEnd type="none" w="med" len="med"/>
                      <a:tailEnd type="none" w="med" len="med"/>
                    </a:lnL>
                    <a:lnR w="11039" cap="flat" cmpd="sng" algn="ctr">
                      <a:solidFill>
                        <a:srgbClr val="000000"/>
                      </a:solidFill>
                      <a:prstDash val="solid"/>
                      <a:round/>
                      <a:headEnd type="none" w="med" len="med"/>
                      <a:tailEnd type="none" w="med" len="med"/>
                    </a:lnR>
                    <a:lnT w="11039" cap="flat" cmpd="sng" algn="ctr">
                      <a:solidFill>
                        <a:srgbClr val="000000"/>
                      </a:solidFill>
                      <a:prstDash val="solid"/>
                      <a:round/>
                      <a:headEnd type="none" w="med" len="med"/>
                      <a:tailEnd type="none" w="med" len="med"/>
                    </a:lnT>
                    <a:lnB w="11039"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07694757"/>
                  </a:ext>
                </a:extLst>
              </a:tr>
              <a:tr h="513061">
                <a:tc>
                  <a:txBody>
                    <a:bodyPr/>
                    <a:lstStyle/>
                    <a:p>
                      <a:pPr algn="l" fontAlgn="base"/>
                      <a:r>
                        <a:rPr lang="lt-LT" sz="1200" b="0" i="0" u="none" strike="noStrike">
                          <a:solidFill>
                            <a:srgbClr val="000000"/>
                          </a:solidFill>
                          <a:effectLst/>
                          <a:latin typeface="Arial" panose="020B0604020202020204" pitchFamily="34" charset="0"/>
                        </a:rPr>
                        <a:t>Tu  -&gt; -k</a:t>
                      </a:r>
                      <a:r>
                        <a:rPr lang="lt-LT" sz="1200" b="0" i="0">
                          <a:solidFill>
                            <a:srgbClr val="000000"/>
                          </a:solidFill>
                          <a:effectLst/>
                          <a:latin typeface="Arial" panose="020B0604020202020204" pitchFamily="34" charset="0"/>
                        </a:rPr>
                        <a:t>​</a:t>
                      </a:r>
                      <a:endParaRPr lang="lt-LT" b="0" i="0">
                        <a:solidFill>
                          <a:srgbClr val="000000"/>
                        </a:solidFill>
                        <a:effectLst/>
                      </a:endParaRPr>
                    </a:p>
                  </a:txBody>
                  <a:tcPr>
                    <a:lnL w="11039" cap="flat" cmpd="sng" algn="ctr">
                      <a:solidFill>
                        <a:srgbClr val="000000"/>
                      </a:solidFill>
                      <a:prstDash val="solid"/>
                      <a:round/>
                      <a:headEnd type="none" w="med" len="med"/>
                      <a:tailEnd type="none" w="med" len="med"/>
                    </a:lnL>
                    <a:lnR w="11039" cap="flat" cmpd="sng" algn="ctr">
                      <a:solidFill>
                        <a:srgbClr val="000000"/>
                      </a:solidFill>
                      <a:prstDash val="solid"/>
                      <a:round/>
                      <a:headEnd type="none" w="med" len="med"/>
                      <a:tailEnd type="none" w="med" len="med"/>
                    </a:lnR>
                    <a:lnT w="11039" cap="flat" cmpd="sng" algn="ctr">
                      <a:solidFill>
                        <a:srgbClr val="000000"/>
                      </a:solidFill>
                      <a:prstDash val="solid"/>
                      <a:round/>
                      <a:headEnd type="none" w="med" len="med"/>
                      <a:tailEnd type="none" w="med" len="med"/>
                    </a:lnT>
                    <a:lnB w="11039" cap="flat" cmpd="sng" algn="ctr">
                      <a:solidFill>
                        <a:srgbClr val="000000"/>
                      </a:solidFill>
                      <a:prstDash val="solid"/>
                      <a:round/>
                      <a:headEnd type="none" w="med" len="med"/>
                      <a:tailEnd type="none" w="med" len="med"/>
                    </a:lnB>
                    <a:noFill/>
                  </a:tcPr>
                </a:tc>
                <a:tc>
                  <a:txBody>
                    <a:bodyPr/>
                    <a:lstStyle/>
                    <a:p>
                      <a:pPr algn="l" fontAlgn="base"/>
                      <a:r>
                        <a:rPr lang="lt-LT" sz="1200" b="0" i="0" u="none" strike="noStrike">
                          <a:solidFill>
                            <a:srgbClr val="000000"/>
                          </a:solidFill>
                          <a:effectLst/>
                          <a:latin typeface="Arial" panose="020B0604020202020204" pitchFamily="34" charset="0"/>
                        </a:rPr>
                        <a:t>Jūs -&gt; -kite</a:t>
                      </a:r>
                      <a:r>
                        <a:rPr lang="lt-LT" sz="1200" b="0" i="0">
                          <a:solidFill>
                            <a:srgbClr val="000000"/>
                          </a:solidFill>
                          <a:effectLst/>
                          <a:latin typeface="Arial" panose="020B0604020202020204" pitchFamily="34" charset="0"/>
                        </a:rPr>
                        <a:t>​</a:t>
                      </a:r>
                      <a:endParaRPr lang="lt-LT" b="0" i="0">
                        <a:solidFill>
                          <a:srgbClr val="000000"/>
                        </a:solidFill>
                        <a:effectLst/>
                      </a:endParaRPr>
                    </a:p>
                  </a:txBody>
                  <a:tcPr>
                    <a:lnL w="11039" cap="flat" cmpd="sng" algn="ctr">
                      <a:solidFill>
                        <a:srgbClr val="000000"/>
                      </a:solidFill>
                      <a:prstDash val="solid"/>
                      <a:round/>
                      <a:headEnd type="none" w="med" len="med"/>
                      <a:tailEnd type="none" w="med" len="med"/>
                    </a:lnL>
                    <a:lnR w="11039" cap="flat" cmpd="sng" algn="ctr">
                      <a:solidFill>
                        <a:srgbClr val="000000"/>
                      </a:solidFill>
                      <a:prstDash val="solid"/>
                      <a:round/>
                      <a:headEnd type="none" w="med" len="med"/>
                      <a:tailEnd type="none" w="med" len="med"/>
                    </a:lnR>
                    <a:lnT w="11039" cap="flat" cmpd="sng" algn="ctr">
                      <a:solidFill>
                        <a:srgbClr val="000000"/>
                      </a:solidFill>
                      <a:prstDash val="solid"/>
                      <a:round/>
                      <a:headEnd type="none" w="med" len="med"/>
                      <a:tailEnd type="none" w="med" len="med"/>
                    </a:lnT>
                    <a:lnB w="11039"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5073087"/>
                  </a:ext>
                </a:extLst>
              </a:tr>
              <a:tr h="513061">
                <a:tc>
                  <a:txBody>
                    <a:bodyPr/>
                    <a:lstStyle/>
                    <a:p>
                      <a:pPr algn="l" fontAlgn="base"/>
                      <a:r>
                        <a:rPr lang="lt-LT" sz="1200" b="0" i="0" u="none" strike="noStrike">
                          <a:solidFill>
                            <a:srgbClr val="000000"/>
                          </a:solidFill>
                          <a:effectLst/>
                          <a:latin typeface="Arial" panose="020B0604020202020204" pitchFamily="34" charset="0"/>
                        </a:rPr>
                        <a:t>Jis, ji -&gt; tegu -a, -i, -o</a:t>
                      </a:r>
                      <a:r>
                        <a:rPr lang="lt-LT" sz="1200" b="0" i="0">
                          <a:solidFill>
                            <a:srgbClr val="000000"/>
                          </a:solidFill>
                          <a:effectLst/>
                          <a:latin typeface="Arial" panose="020B0604020202020204" pitchFamily="34" charset="0"/>
                        </a:rPr>
                        <a:t>​</a:t>
                      </a:r>
                      <a:endParaRPr lang="lt-LT" b="0" i="0">
                        <a:solidFill>
                          <a:srgbClr val="000000"/>
                        </a:solidFill>
                        <a:effectLst/>
                      </a:endParaRPr>
                    </a:p>
                  </a:txBody>
                  <a:tcPr>
                    <a:lnL w="11039" cap="flat" cmpd="sng" algn="ctr">
                      <a:solidFill>
                        <a:srgbClr val="000000"/>
                      </a:solidFill>
                      <a:prstDash val="solid"/>
                      <a:round/>
                      <a:headEnd type="none" w="med" len="med"/>
                      <a:tailEnd type="none" w="med" len="med"/>
                    </a:lnL>
                    <a:lnR w="11039" cap="flat" cmpd="sng" algn="ctr">
                      <a:solidFill>
                        <a:srgbClr val="000000"/>
                      </a:solidFill>
                      <a:prstDash val="solid"/>
                      <a:round/>
                      <a:headEnd type="none" w="med" len="med"/>
                      <a:tailEnd type="none" w="med" len="med"/>
                    </a:lnR>
                    <a:lnT w="11039" cap="flat" cmpd="sng" algn="ctr">
                      <a:solidFill>
                        <a:srgbClr val="000000"/>
                      </a:solidFill>
                      <a:prstDash val="solid"/>
                      <a:round/>
                      <a:headEnd type="none" w="med" len="med"/>
                      <a:tailEnd type="none" w="med" len="med"/>
                    </a:lnT>
                    <a:lnB w="11039" cap="flat" cmpd="sng" algn="ctr">
                      <a:solidFill>
                        <a:srgbClr val="000000"/>
                      </a:solidFill>
                      <a:prstDash val="solid"/>
                      <a:round/>
                      <a:headEnd type="none" w="med" len="med"/>
                      <a:tailEnd type="none" w="med" len="med"/>
                    </a:lnB>
                    <a:noFill/>
                  </a:tcPr>
                </a:tc>
                <a:tc>
                  <a:txBody>
                    <a:bodyPr/>
                    <a:lstStyle/>
                    <a:p>
                      <a:pPr algn="l" fontAlgn="base"/>
                      <a:r>
                        <a:rPr lang="lt-LT" sz="1200" b="0" i="0" u="none" strike="noStrike" dirty="0">
                          <a:solidFill>
                            <a:srgbClr val="000000"/>
                          </a:solidFill>
                          <a:effectLst/>
                          <a:latin typeface="Arial" panose="020B0604020202020204" pitchFamily="34" charset="0"/>
                        </a:rPr>
                        <a:t>Jie, jos -&gt; tegu -a, -i, -o</a:t>
                      </a:r>
                      <a:r>
                        <a:rPr lang="lt-LT" sz="1200" b="0" i="0" dirty="0">
                          <a:solidFill>
                            <a:srgbClr val="000000"/>
                          </a:solidFill>
                          <a:effectLst/>
                          <a:latin typeface="Arial" panose="020B0604020202020204" pitchFamily="34" charset="0"/>
                        </a:rPr>
                        <a:t>​</a:t>
                      </a:r>
                      <a:endParaRPr lang="lt-LT" b="0" i="0" dirty="0">
                        <a:solidFill>
                          <a:srgbClr val="000000"/>
                        </a:solidFill>
                        <a:effectLst/>
                      </a:endParaRPr>
                    </a:p>
                  </a:txBody>
                  <a:tcPr>
                    <a:lnL w="11039" cap="flat" cmpd="sng" algn="ctr">
                      <a:solidFill>
                        <a:srgbClr val="000000"/>
                      </a:solidFill>
                      <a:prstDash val="solid"/>
                      <a:round/>
                      <a:headEnd type="none" w="med" len="med"/>
                      <a:tailEnd type="none" w="med" len="med"/>
                    </a:lnL>
                    <a:lnR w="11039" cap="flat" cmpd="sng" algn="ctr">
                      <a:solidFill>
                        <a:srgbClr val="000000"/>
                      </a:solidFill>
                      <a:prstDash val="solid"/>
                      <a:round/>
                      <a:headEnd type="none" w="med" len="med"/>
                      <a:tailEnd type="none" w="med" len="med"/>
                    </a:lnR>
                    <a:lnT w="11039" cap="flat" cmpd="sng" algn="ctr">
                      <a:solidFill>
                        <a:srgbClr val="000000"/>
                      </a:solidFill>
                      <a:prstDash val="solid"/>
                      <a:round/>
                      <a:headEnd type="none" w="med" len="med"/>
                      <a:tailEnd type="none" w="med" len="med"/>
                    </a:lnT>
                    <a:lnB w="11039"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96679827"/>
                  </a:ext>
                </a:extLst>
              </a:tr>
            </a:tbl>
          </a:graphicData>
        </a:graphic>
      </p:graphicFrame>
      <p:sp>
        <p:nvSpPr>
          <p:cNvPr id="5" name="Rectangle 1">
            <a:extLst>
              <a:ext uri="{FF2B5EF4-FFF2-40B4-BE49-F238E27FC236}">
                <a16:creationId xmlns:a16="http://schemas.microsoft.com/office/drawing/2014/main" id="{33653BD5-E2B5-553F-B002-60D90E7856EC}"/>
              </a:ext>
            </a:extLst>
          </p:cNvPr>
          <p:cNvSpPr>
            <a:spLocks noChangeArrowheads="1"/>
          </p:cNvSpPr>
          <p:nvPr/>
        </p:nvSpPr>
        <p:spPr bwMode="auto">
          <a:xfrm>
            <a:off x="779120" y="4312973"/>
            <a:ext cx="1417959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LT" altLang="en-LT" sz="1800" b="0" i="0" u="none" strike="noStrike" cap="none" normalizeH="0" baseline="0">
                <a:ln>
                  <a:noFill/>
                </a:ln>
                <a:solidFill>
                  <a:srgbClr val="000000"/>
                </a:solidFill>
                <a:effectLst/>
                <a:latin typeface="Times"/>
              </a:rPr>
              <a:t> </a:t>
            </a:r>
            <a:endParaRPr kumimoji="0" lang="en-LT" altLang="en-LT"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LT" altLang="en-LT"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21852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56A37-E62B-135D-6656-B02BDC3C6C8A}"/>
              </a:ext>
            </a:extLst>
          </p:cNvPr>
          <p:cNvSpPr>
            <a:spLocks noGrp="1"/>
          </p:cNvSpPr>
          <p:nvPr>
            <p:ph type="title"/>
          </p:nvPr>
        </p:nvSpPr>
        <p:spPr/>
        <p:txBody>
          <a:bodyPr>
            <a:normAutofit/>
          </a:bodyPr>
          <a:lstStyle/>
          <a:p>
            <a:pPr algn="ctr"/>
            <a:r>
              <a:rPr lang="lt-LT" sz="3600" b="1" dirty="0"/>
              <a:t>Žodynėlis</a:t>
            </a:r>
          </a:p>
        </p:txBody>
      </p:sp>
      <p:sp>
        <p:nvSpPr>
          <p:cNvPr id="3" name="Text Placeholder 2">
            <a:extLst>
              <a:ext uri="{FF2B5EF4-FFF2-40B4-BE49-F238E27FC236}">
                <a16:creationId xmlns:a16="http://schemas.microsoft.com/office/drawing/2014/main" id="{F15B5881-6F49-FC34-6102-B84C2CFF9933}"/>
              </a:ext>
            </a:extLst>
          </p:cNvPr>
          <p:cNvSpPr>
            <a:spLocks noGrp="1"/>
          </p:cNvSpPr>
          <p:nvPr>
            <p:ph type="body" idx="1"/>
          </p:nvPr>
        </p:nvSpPr>
        <p:spPr>
          <a:xfrm>
            <a:off x="415600" y="1356966"/>
            <a:ext cx="11360800" cy="5272433"/>
          </a:xfrm>
        </p:spPr>
        <p:txBody>
          <a:bodyPr>
            <a:normAutofit/>
          </a:bodyPr>
          <a:lstStyle/>
          <a:p>
            <a:pPr marL="152396" indent="0">
              <a:buNone/>
            </a:pPr>
            <a:r>
              <a:rPr lang="lt-LT" sz="2000" dirty="0"/>
              <a:t>Bendradarbis / -ė (pl. –iai, -ės) – a </a:t>
            </a:r>
            <a:r>
              <a:rPr lang="lt-LT" sz="2000" dirty="0" err="1"/>
              <a:t>co-worker</a:t>
            </a:r>
            <a:endParaRPr lang="lt-LT" sz="2000" dirty="0"/>
          </a:p>
          <a:p>
            <a:pPr marL="152396" indent="0">
              <a:buNone/>
            </a:pPr>
            <a:r>
              <a:rPr lang="lt-LT" sz="2000" dirty="0"/>
              <a:t>Pietauti (pietauja, pietavo) – to </a:t>
            </a:r>
            <a:r>
              <a:rPr lang="lt-LT" sz="2000" dirty="0" err="1"/>
              <a:t>eat</a:t>
            </a:r>
            <a:r>
              <a:rPr lang="lt-LT" sz="2000" dirty="0"/>
              <a:t> </a:t>
            </a:r>
            <a:r>
              <a:rPr lang="lt-LT" sz="2000" dirty="0" err="1"/>
              <a:t>lunch</a:t>
            </a:r>
            <a:endParaRPr lang="lt-LT" sz="2000" dirty="0"/>
          </a:p>
          <a:p>
            <a:pPr marL="152396" indent="0">
              <a:buNone/>
            </a:pPr>
            <a:r>
              <a:rPr lang="lt-LT" sz="2000" dirty="0"/>
              <a:t>Kasdien – </a:t>
            </a:r>
            <a:r>
              <a:rPr lang="lt-LT" sz="2000" dirty="0" err="1"/>
              <a:t>every</a:t>
            </a:r>
            <a:r>
              <a:rPr lang="lt-LT" sz="2000" dirty="0"/>
              <a:t> </a:t>
            </a:r>
            <a:r>
              <a:rPr lang="lt-LT" sz="2000" dirty="0" err="1"/>
              <a:t>day</a:t>
            </a:r>
            <a:endParaRPr lang="lt-LT" sz="2000" dirty="0"/>
          </a:p>
          <a:p>
            <a:pPr marL="152396" indent="0">
              <a:buNone/>
            </a:pPr>
            <a:r>
              <a:rPr lang="lt-LT" sz="2000" dirty="0"/>
              <a:t>Visada, dažnai, kartais, retai, niekada – </a:t>
            </a:r>
            <a:r>
              <a:rPr lang="lt-LT" sz="2000" dirty="0" err="1"/>
              <a:t>always</a:t>
            </a:r>
            <a:r>
              <a:rPr lang="lt-LT" sz="2000" dirty="0"/>
              <a:t>, </a:t>
            </a:r>
            <a:r>
              <a:rPr lang="lt-LT" sz="2000" dirty="0" err="1"/>
              <a:t>often</a:t>
            </a:r>
            <a:r>
              <a:rPr lang="lt-LT" sz="2000" dirty="0"/>
              <a:t>, </a:t>
            </a:r>
            <a:r>
              <a:rPr lang="lt-LT" sz="2000" dirty="0" err="1"/>
              <a:t>sometimes</a:t>
            </a:r>
            <a:r>
              <a:rPr lang="lt-LT" sz="2000" dirty="0"/>
              <a:t>, </a:t>
            </a:r>
            <a:r>
              <a:rPr lang="lt-LT" sz="2000" dirty="0" err="1"/>
              <a:t>rarely</a:t>
            </a:r>
            <a:r>
              <a:rPr lang="lt-LT" sz="2000" dirty="0"/>
              <a:t>, </a:t>
            </a:r>
            <a:r>
              <a:rPr lang="lt-LT" sz="2000" dirty="0" err="1"/>
              <a:t>never</a:t>
            </a:r>
            <a:endParaRPr lang="lt-LT" sz="2000" dirty="0"/>
          </a:p>
          <a:p>
            <a:pPr marL="152396" indent="0">
              <a:buNone/>
            </a:pPr>
            <a:r>
              <a:rPr lang="lt-LT" sz="2000" dirty="0"/>
              <a:t>Skanus / -i (pl. –</a:t>
            </a:r>
            <a:r>
              <a:rPr lang="lt-LT" sz="2000" dirty="0" err="1"/>
              <a:t>ūs</a:t>
            </a:r>
            <a:r>
              <a:rPr lang="lt-LT" sz="2000" dirty="0"/>
              <a:t>, -</a:t>
            </a:r>
            <a:r>
              <a:rPr lang="lt-LT" sz="2000" dirty="0" err="1"/>
              <a:t>ios</a:t>
            </a:r>
            <a:r>
              <a:rPr lang="lt-LT" sz="2000" dirty="0"/>
              <a:t>) – </a:t>
            </a:r>
            <a:r>
              <a:rPr lang="lt-LT" sz="2000" dirty="0" err="1"/>
              <a:t>tasty</a:t>
            </a:r>
            <a:endParaRPr lang="lt-LT" sz="2000" dirty="0"/>
          </a:p>
          <a:p>
            <a:pPr marL="152396" indent="0">
              <a:buNone/>
            </a:pPr>
            <a:r>
              <a:rPr lang="lt-LT" sz="2000" dirty="0"/>
              <a:t>Šviežias / -</a:t>
            </a:r>
            <a:r>
              <a:rPr lang="lt-LT" sz="2000" dirty="0" err="1"/>
              <a:t>ia</a:t>
            </a:r>
            <a:r>
              <a:rPr lang="lt-LT" sz="2000" dirty="0"/>
              <a:t> (pl. -i, -</a:t>
            </a:r>
            <a:r>
              <a:rPr lang="lt-LT" sz="2000" dirty="0" err="1"/>
              <a:t>ios</a:t>
            </a:r>
            <a:r>
              <a:rPr lang="lt-LT" sz="2000" dirty="0"/>
              <a:t>) – </a:t>
            </a:r>
            <a:r>
              <a:rPr lang="lt-LT" sz="2000" dirty="0" err="1"/>
              <a:t>fresh</a:t>
            </a:r>
            <a:r>
              <a:rPr lang="lt-LT" sz="2000" dirty="0"/>
              <a:t> </a:t>
            </a:r>
          </a:p>
          <a:p>
            <a:pPr marL="152396" indent="0">
              <a:buNone/>
            </a:pPr>
            <a:r>
              <a:rPr lang="lt-LT" sz="2000" dirty="0"/>
              <a:t>Galėti (gali, galėjo) – to be </a:t>
            </a:r>
            <a:r>
              <a:rPr lang="lt-LT" sz="2000" dirty="0" err="1"/>
              <a:t>able</a:t>
            </a:r>
            <a:r>
              <a:rPr lang="lt-LT" sz="2000" dirty="0"/>
              <a:t> to</a:t>
            </a:r>
            <a:br>
              <a:rPr lang="lt-LT" sz="2000" dirty="0"/>
            </a:br>
            <a:r>
              <a:rPr lang="lt-LT" sz="2000" dirty="0"/>
              <a:t>(aš galiu, tu gali, jis/ji gali, mes galime, jūs galite, jie/jos gali)</a:t>
            </a:r>
          </a:p>
          <a:p>
            <a:pPr marL="152396" indent="0">
              <a:buNone/>
            </a:pPr>
            <a:r>
              <a:rPr lang="lt-LT" sz="2000" dirty="0"/>
              <a:t>Žmogus (pl. žmonės) – a </a:t>
            </a:r>
            <a:r>
              <a:rPr lang="lt-LT" sz="2000" dirty="0" err="1"/>
              <a:t>person</a:t>
            </a:r>
            <a:r>
              <a:rPr lang="lt-LT" sz="2000" dirty="0"/>
              <a:t>, a </a:t>
            </a:r>
            <a:r>
              <a:rPr lang="lt-LT" sz="2000" dirty="0" err="1"/>
              <a:t>human</a:t>
            </a:r>
            <a:r>
              <a:rPr lang="lt-LT" sz="2000" dirty="0"/>
              <a:t> </a:t>
            </a:r>
            <a:r>
              <a:rPr lang="lt-LT" sz="2000" dirty="0" err="1"/>
              <a:t>being</a:t>
            </a:r>
            <a:endParaRPr lang="lt-LT" sz="2000" dirty="0"/>
          </a:p>
          <a:p>
            <a:pPr marL="152396" indent="0">
              <a:buNone/>
            </a:pPr>
            <a:r>
              <a:rPr lang="lt-LT" sz="2000" dirty="0"/>
              <a:t>Karštas / -a (pl. –i, -os) – </a:t>
            </a:r>
            <a:r>
              <a:rPr lang="lt-LT" sz="2000" dirty="0" err="1"/>
              <a:t>hot</a:t>
            </a:r>
            <a:r>
              <a:rPr lang="lt-LT" sz="2000" dirty="0"/>
              <a:t> </a:t>
            </a:r>
          </a:p>
          <a:p>
            <a:pPr marL="152396" indent="0">
              <a:buNone/>
            </a:pPr>
            <a:r>
              <a:rPr lang="lt-LT" sz="2000" dirty="0"/>
              <a:t>Šiltas / -a (pl. -i, -os) – </a:t>
            </a:r>
            <a:r>
              <a:rPr lang="lt-LT" sz="2000" dirty="0" err="1"/>
              <a:t>warm</a:t>
            </a:r>
            <a:endParaRPr lang="lt-LT" sz="2000" dirty="0"/>
          </a:p>
          <a:p>
            <a:pPr marL="152396" indent="0">
              <a:buNone/>
            </a:pPr>
            <a:r>
              <a:rPr lang="lt-LT" sz="2000" dirty="0"/>
              <a:t>Žolelės - </a:t>
            </a:r>
            <a:r>
              <a:rPr lang="lt-LT" sz="2000" dirty="0" err="1"/>
              <a:t>herbs</a:t>
            </a:r>
            <a:r>
              <a:rPr lang="lt-LT" sz="2000" dirty="0"/>
              <a:t> </a:t>
            </a:r>
          </a:p>
          <a:p>
            <a:pPr marL="152396" indent="0">
              <a:buNone/>
            </a:pPr>
            <a:r>
              <a:rPr lang="lt-LT" sz="2000" dirty="0"/>
              <a:t>Grietinė – </a:t>
            </a:r>
            <a:r>
              <a:rPr lang="lt-LT" sz="2000" dirty="0" err="1"/>
              <a:t>sour</a:t>
            </a:r>
            <a:r>
              <a:rPr lang="lt-LT" sz="2000" dirty="0"/>
              <a:t> </a:t>
            </a:r>
            <a:r>
              <a:rPr lang="lt-LT" sz="2000" dirty="0" err="1"/>
              <a:t>cream</a:t>
            </a:r>
            <a:r>
              <a:rPr lang="lt-LT" sz="2000" dirty="0"/>
              <a:t> </a:t>
            </a:r>
          </a:p>
          <a:p>
            <a:pPr marL="152396" indent="0">
              <a:buNone/>
            </a:pPr>
            <a:r>
              <a:rPr lang="lt-LT" sz="2000" dirty="0"/>
              <a:t>(Pa)ragauti (ragauja, ragavo) – to </a:t>
            </a:r>
            <a:r>
              <a:rPr lang="lt-LT" sz="2000" dirty="0" err="1"/>
              <a:t>taste</a:t>
            </a:r>
            <a:endParaRPr lang="lt-LT" sz="2000" dirty="0"/>
          </a:p>
          <a:p>
            <a:pPr marL="152396" indent="0">
              <a:buNone/>
            </a:pPr>
            <a:r>
              <a:rPr lang="lt-LT" sz="2000" dirty="0"/>
              <a:t>(aš ragauju, tu ragauji, jis/ji ragauja, mes ragaujame, jūs ragaujate, jie/jos ragauja)</a:t>
            </a:r>
          </a:p>
          <a:p>
            <a:pPr marL="152396" indent="0">
              <a:buNone/>
            </a:pPr>
            <a:r>
              <a:rPr lang="lt-LT" sz="2000" dirty="0"/>
              <a:t>Kai – </a:t>
            </a:r>
            <a:r>
              <a:rPr lang="lt-LT" sz="2000" dirty="0" err="1"/>
              <a:t>when</a:t>
            </a:r>
            <a:endParaRPr lang="lt-LT" sz="2000" dirty="0"/>
          </a:p>
          <a:p>
            <a:pPr marL="152396" indent="0">
              <a:buNone/>
            </a:pPr>
            <a:endParaRPr lang="lt-LT" sz="2400" dirty="0"/>
          </a:p>
        </p:txBody>
      </p:sp>
    </p:spTree>
    <p:extLst>
      <p:ext uri="{BB962C8B-B14F-4D97-AF65-F5344CB8AC3E}">
        <p14:creationId xmlns:p14="http://schemas.microsoft.com/office/powerpoint/2010/main" val="40358321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1612</TotalTime>
  <Words>3638</Words>
  <Application>Microsoft Macintosh PowerPoint</Application>
  <PresentationFormat>Widescreen</PresentationFormat>
  <Paragraphs>611</Paragraphs>
  <Slides>71</Slides>
  <Notes>35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71</vt:i4>
      </vt:variant>
    </vt:vector>
  </HeadingPairs>
  <TitlesOfParts>
    <vt:vector size="76" baseType="lpstr">
      <vt:lpstr>Aptos</vt:lpstr>
      <vt:lpstr>Aptos Display</vt:lpstr>
      <vt:lpstr>Arial</vt:lpstr>
      <vt:lpstr>Times</vt:lpstr>
      <vt:lpstr>Office Theme</vt:lpstr>
      <vt:lpstr>LITHUANIAN COURSE A1.2</vt:lpstr>
      <vt:lpstr>Būsimasis laikas (future tense)</vt:lpstr>
      <vt:lpstr> Būtasis laikas (past tense) -o tipas eiti - eina - ėjo </vt:lpstr>
      <vt:lpstr>Būtasis laikas (past tense) -o tipas  būti - yra - buvo </vt:lpstr>
      <vt:lpstr>Būtasis laikas (past tense) -ė tipas gerti - geria - gėrė </vt:lpstr>
      <vt:lpstr>Būsimasis ar būtasis laikas? </vt:lpstr>
      <vt:lpstr>Liepiamoji nuosaka (imperative)</vt:lpstr>
      <vt:lpstr>Įrašykite teisingą formą</vt:lpstr>
      <vt:lpstr>Žodynėlis</vt:lpstr>
      <vt:lpstr>Mano mėgstamiausia kepyklėlė (My favourite little bakery)</vt:lpstr>
      <vt:lpstr>Atsakykite į klausimus NAMŲ DARBAS</vt:lpstr>
      <vt:lpstr>Instrumental case  (singular)</vt:lpstr>
      <vt:lpstr>Instrumental case  (plural)</vt:lpstr>
      <vt:lpstr>PowerPoint Presentation</vt:lpstr>
      <vt:lpstr>Gramatika</vt:lpstr>
      <vt:lpstr>Užduotis</vt:lpstr>
      <vt:lpstr>Žodynėlis</vt:lpstr>
      <vt:lpstr>Užduotis</vt:lpstr>
      <vt:lpstr>Užduotis</vt:lpstr>
      <vt:lpstr>Klausymo užduotis</vt:lpstr>
      <vt:lpstr>Transportas Lietuvoje</vt:lpstr>
      <vt:lpstr>PowerPoint Presentation</vt:lpstr>
      <vt:lpstr>Gramatika</vt:lpstr>
      <vt:lpstr>Kaip nueiti?  NAMŲ DARBAS</vt:lpstr>
      <vt:lpstr>Užduotis</vt:lpstr>
      <vt:lpstr>Užduotis</vt:lpstr>
      <vt:lpstr>Klausymo užduotis</vt:lpstr>
      <vt:lpstr>Pakartokime</vt:lpstr>
      <vt:lpstr>Pakartokime</vt:lpstr>
      <vt:lpstr>Gramatika</vt:lpstr>
      <vt:lpstr>Užduotis</vt:lpstr>
      <vt:lpstr>Gramatika</vt:lpstr>
      <vt:lpstr>Skaitymas NAMŲ DARBAS</vt:lpstr>
      <vt:lpstr>Užduotis</vt:lpstr>
      <vt:lpstr>Žodynėlis</vt:lpstr>
      <vt:lpstr>Dative case  (singular)</vt:lpstr>
      <vt:lpstr>Dative case  (plural)</vt:lpstr>
      <vt:lpstr>Gramatika</vt:lpstr>
      <vt:lpstr>Žodynėlis</vt:lpstr>
      <vt:lpstr>Žodynėlis</vt:lpstr>
      <vt:lpstr>Užduotis NAMŲ DARBAS</vt:lpstr>
      <vt:lpstr>Užduotis</vt:lpstr>
      <vt:lpstr>Klausymo užduotis</vt:lpstr>
      <vt:lpstr> Skaitymas </vt:lpstr>
      <vt:lpstr>Užduotis</vt:lpstr>
      <vt:lpstr>Atsakykite į klausimus</vt:lpstr>
      <vt:lpstr>Gramatika</vt:lpstr>
      <vt:lpstr>Gramatika</vt:lpstr>
      <vt:lpstr>Gramatika</vt:lpstr>
      <vt:lpstr>Kartojimo užduotis</vt:lpstr>
      <vt:lpstr>Žodynėlis</vt:lpstr>
      <vt:lpstr>Žodynėlis</vt:lpstr>
      <vt:lpstr>Žodynėlis</vt:lpstr>
      <vt:lpstr>Žodynėlis</vt:lpstr>
      <vt:lpstr>Gramatika</vt:lpstr>
      <vt:lpstr>Kartojimo užduotis</vt:lpstr>
      <vt:lpstr>Atsakykite į klausimus</vt:lpstr>
      <vt:lpstr> Užduotis </vt:lpstr>
      <vt:lpstr> Atsakykite į klausimus </vt:lpstr>
      <vt:lpstr>Klausymo užduotis</vt:lpstr>
      <vt:lpstr>Gramatika</vt:lpstr>
      <vt:lpstr> Kartojimo užduotis </vt:lpstr>
      <vt:lpstr>  Užduotis su prielinksniais </vt:lpstr>
      <vt:lpstr>  Skaitymo užduotis </vt:lpstr>
      <vt:lpstr>Žodynėlis</vt:lpstr>
      <vt:lpstr>Žodynėlis</vt:lpstr>
      <vt:lpstr> Skaitymas NAMŲ DARBAS</vt:lpstr>
      <vt:lpstr> Užduotis NAMŲ DARBAS</vt:lpstr>
      <vt:lpstr>Gramatika</vt:lpstr>
      <vt:lpstr>Klausymo užduotis</vt:lpstr>
      <vt:lpstr>Kalbėjimo užduotis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LITHUANIAN COURSE A1.2</dc:title>
  <dc:creator>Aleksandr Poniatajev</dc:creator>
  <cp:lastModifiedBy>Aleksandr Poniatajev</cp:lastModifiedBy>
  <cp:revision>13</cp:revision>
  <dcterms:created xsi:type="dcterms:W3CDTF">2024-03-12T20:15:26Z</dcterms:created>
  <dcterms:modified xsi:type="dcterms:W3CDTF">2024-04-17T20:54:14Z</dcterms:modified>
</cp:coreProperties>
</file>