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2071053-2763-4103-8F55-DB3C3911DF32}">
  <a:tblStyle styleId="{42071053-2763-4103-8F55-DB3C3911DF3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bac37036f7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bac37036f7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8ee08a8569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8ee08a8569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bac37036f7_0_3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bac37036f7_0_3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bac37036f7_0_4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bac37036f7_0_4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bac37036f7_0_4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bac37036f7_0_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bac37036f7_0_6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bac37036f7_0_6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bac37036f7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bac37036f7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bac37036f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bac37036f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bac37036f7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bac37036f7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bac37036f7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bac37036f7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8ee08a85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8ee08a85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bac37036f7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bac37036f7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bac37036f7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bac37036f7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bac37036f7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bac37036f7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l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l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body"/>
          </p:nvPr>
        </p:nvSpPr>
        <p:spPr>
          <a:xfrm>
            <a:off x="311700" y="201700"/>
            <a:ext cx="8520600" cy="43671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1200"/>
              </a:spcAft>
              <a:buNone/>
            </a:pPr>
            <a:r>
              <a:rPr lang="lt">
                <a:solidFill>
                  <a:schemeClr val="dk1"/>
                </a:solidFill>
              </a:rPr>
              <a:t>1. Prašom išsiurbti po ……</a:t>
            </a:r>
            <a:r>
              <a:rPr lang="lt">
                <a:solidFill>
                  <a:srgbClr val="980000"/>
                </a:solidFill>
              </a:rPr>
              <a:t>sofa</a:t>
            </a:r>
            <a:r>
              <a:rPr lang="lt">
                <a:solidFill>
                  <a:schemeClr val="dk1"/>
                </a:solidFill>
              </a:rPr>
              <a:t>…… (sofa). 2. Man skauda ……</a:t>
            </a:r>
            <a:r>
              <a:rPr lang="lt">
                <a:solidFill>
                  <a:srgbClr val="980000"/>
                </a:solidFill>
              </a:rPr>
              <a:t>galvą</a:t>
            </a:r>
            <a:r>
              <a:rPr lang="lt">
                <a:solidFill>
                  <a:schemeClr val="dk1"/>
                </a:solidFill>
              </a:rPr>
              <a:t>……. (galva). 3. Man neskauda ……</a:t>
            </a:r>
            <a:r>
              <a:rPr lang="lt">
                <a:solidFill>
                  <a:srgbClr val="980000"/>
                </a:solidFill>
              </a:rPr>
              <a:t>pilvo</a:t>
            </a:r>
            <a:r>
              <a:rPr lang="lt">
                <a:solidFill>
                  <a:schemeClr val="dk1"/>
                </a:solidFill>
              </a:rPr>
              <a:t>……. (pilvas). 4. Ar tu alergiškas ……</a:t>
            </a:r>
            <a:r>
              <a:rPr lang="lt">
                <a:solidFill>
                  <a:srgbClr val="980000"/>
                </a:solidFill>
              </a:rPr>
              <a:t>braškėms</a:t>
            </a:r>
            <a:r>
              <a:rPr lang="lt">
                <a:solidFill>
                  <a:schemeClr val="dk1"/>
                </a:solidFill>
              </a:rPr>
              <a:t>……. (braškės)? 5. Jis serga ……</a:t>
            </a:r>
            <a:r>
              <a:rPr lang="lt">
                <a:solidFill>
                  <a:srgbClr val="980000"/>
                </a:solidFill>
              </a:rPr>
              <a:t>gripu</a:t>
            </a:r>
            <a:r>
              <a:rPr lang="lt">
                <a:solidFill>
                  <a:schemeClr val="dk1"/>
                </a:solidFill>
              </a:rPr>
              <a:t>…….. (gripas). 6. Prieš …</a:t>
            </a:r>
            <a:r>
              <a:rPr lang="lt">
                <a:solidFill>
                  <a:srgbClr val="980000"/>
                </a:solidFill>
              </a:rPr>
              <a:t>savaitę</a:t>
            </a:r>
            <a:r>
              <a:rPr lang="lt">
                <a:solidFill>
                  <a:schemeClr val="dk1"/>
                </a:solidFill>
              </a:rPr>
              <a:t>…….. (savaitė) važiavau į komandiruotę. 7. Ar galėčiau atvažiuoti po ……</a:t>
            </a:r>
            <a:r>
              <a:rPr lang="lt">
                <a:solidFill>
                  <a:srgbClr val="980000"/>
                </a:solidFill>
              </a:rPr>
              <a:t>valandos</a:t>
            </a:r>
            <a:r>
              <a:rPr lang="lt">
                <a:solidFill>
                  <a:schemeClr val="dk1"/>
                </a:solidFill>
              </a:rPr>
              <a:t>……. (valanda)? 8. Raktai yra ant ……</a:t>
            </a:r>
            <a:r>
              <a:rPr lang="lt">
                <a:solidFill>
                  <a:srgbClr val="980000"/>
                </a:solidFill>
              </a:rPr>
              <a:t>stalo</a:t>
            </a:r>
            <a:r>
              <a:rPr lang="lt">
                <a:solidFill>
                  <a:schemeClr val="dk1"/>
                </a:solidFill>
              </a:rPr>
              <a:t>……… (stalas). 9. Vonioje nėra ……</a:t>
            </a:r>
            <a:r>
              <a:rPr lang="lt">
                <a:solidFill>
                  <a:srgbClr val="980000"/>
                </a:solidFill>
              </a:rPr>
              <a:t>vandens</a:t>
            </a:r>
            <a:r>
              <a:rPr lang="lt">
                <a:solidFill>
                  <a:schemeClr val="dk1"/>
                </a:solidFill>
              </a:rPr>
              <a:t>…… (vanduo). 10. Mes studijuojame ……</a:t>
            </a:r>
            <a:r>
              <a:rPr lang="lt">
                <a:solidFill>
                  <a:srgbClr val="980000"/>
                </a:solidFill>
              </a:rPr>
              <a:t>antroje</a:t>
            </a:r>
            <a:r>
              <a:rPr lang="lt">
                <a:solidFill>
                  <a:schemeClr val="dk1"/>
                </a:solidFill>
              </a:rPr>
              <a:t>….. (antra) auditorijoje. 11. Žiemą jie slidinėja ……</a:t>
            </a:r>
            <a:r>
              <a:rPr lang="lt">
                <a:solidFill>
                  <a:srgbClr val="980000"/>
                </a:solidFill>
              </a:rPr>
              <a:t>kalnuose</a:t>
            </a:r>
            <a:r>
              <a:rPr lang="lt">
                <a:solidFill>
                  <a:schemeClr val="dk1"/>
                </a:solidFill>
              </a:rPr>
              <a:t>….. (kalnai). 12. Gal tu nori eiti su ……</a:t>
            </a:r>
            <a:r>
              <a:rPr lang="lt">
                <a:solidFill>
                  <a:srgbClr val="980000"/>
                </a:solidFill>
              </a:rPr>
              <a:t>manimi</a:t>
            </a:r>
            <a:r>
              <a:rPr lang="lt">
                <a:solidFill>
                  <a:schemeClr val="dk1"/>
                </a:solidFill>
              </a:rPr>
              <a:t>… (aš) į kavinę?</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lt"/>
              <a:t>Tariamoji nuosaka (Subjunctive mood)</a:t>
            </a:r>
            <a:endParaRPr/>
          </a:p>
        </p:txBody>
      </p:sp>
      <p:sp>
        <p:nvSpPr>
          <p:cNvPr id="103" name="Google Shape;103;p22"/>
          <p:cNvSpPr txBox="1"/>
          <p:nvPr>
            <p:ph idx="1" type="body"/>
          </p:nvPr>
        </p:nvSpPr>
        <p:spPr>
          <a:xfrm>
            <a:off x="311700" y="1313600"/>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lt">
                <a:solidFill>
                  <a:schemeClr val="dk1"/>
                </a:solidFill>
              </a:rPr>
              <a:t>Ar tu ……</a:t>
            </a:r>
            <a:r>
              <a:rPr lang="lt">
                <a:solidFill>
                  <a:srgbClr val="980000"/>
                </a:solidFill>
              </a:rPr>
              <a:t>n</a:t>
            </a:r>
            <a:r>
              <a:rPr lang="lt">
                <a:solidFill>
                  <a:srgbClr val="980000"/>
                </a:solidFill>
              </a:rPr>
              <a:t>orėtum</a:t>
            </a:r>
            <a:r>
              <a:rPr lang="lt">
                <a:solidFill>
                  <a:schemeClr val="dk1"/>
                </a:solidFill>
              </a:rPr>
              <a:t>……. (norėti) picos vakarienei?</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Aš ……</a:t>
            </a:r>
            <a:r>
              <a:rPr lang="lt">
                <a:solidFill>
                  <a:srgbClr val="980000"/>
                </a:solidFill>
              </a:rPr>
              <a:t>skaityčiau</a:t>
            </a:r>
            <a:r>
              <a:rPr lang="lt">
                <a:solidFill>
                  <a:schemeClr val="dk1"/>
                </a:solidFill>
              </a:rPr>
              <a:t>…….. (skaityti) knygą, bet dabar turiu tvarkytis.</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Mes ……</a:t>
            </a:r>
            <a:r>
              <a:rPr lang="lt">
                <a:solidFill>
                  <a:srgbClr val="980000"/>
                </a:solidFill>
              </a:rPr>
              <a:t>važiuotume</a:t>
            </a:r>
            <a:r>
              <a:rPr lang="lt">
                <a:solidFill>
                  <a:schemeClr val="dk1"/>
                </a:solidFill>
              </a:rPr>
              <a:t>………. (važiuoti) prie jūros, bet esame užsiėmę.</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Jis ……</a:t>
            </a:r>
            <a:r>
              <a:rPr lang="lt">
                <a:solidFill>
                  <a:srgbClr val="980000"/>
                </a:solidFill>
              </a:rPr>
              <a:t>norėtų</a:t>
            </a:r>
            <a:r>
              <a:rPr lang="lt">
                <a:solidFill>
                  <a:schemeClr val="dk1"/>
                </a:solidFill>
              </a:rPr>
              <a:t>……… (norėti) ledų, bet lauke šalta.</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Ar jūs ……</a:t>
            </a:r>
            <a:r>
              <a:rPr lang="lt">
                <a:solidFill>
                  <a:srgbClr val="980000"/>
                </a:solidFill>
              </a:rPr>
              <a:t>galėtumėte</a:t>
            </a:r>
            <a:r>
              <a:rPr lang="lt">
                <a:solidFill>
                  <a:schemeClr val="dk1"/>
                </a:solidFill>
              </a:rPr>
              <a:t>…………. (galėti) man padėti?</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Ar ji …</a:t>
            </a:r>
            <a:r>
              <a:rPr lang="lt">
                <a:solidFill>
                  <a:srgbClr val="980000"/>
                </a:solidFill>
              </a:rPr>
              <a:t>valgytų</a:t>
            </a:r>
            <a:r>
              <a:rPr lang="lt">
                <a:solidFill>
                  <a:schemeClr val="dk1"/>
                </a:solidFill>
              </a:rPr>
              <a:t>…………. (valgyti) pietus, jei aš ……</a:t>
            </a:r>
            <a:r>
              <a:rPr lang="lt">
                <a:solidFill>
                  <a:srgbClr val="980000"/>
                </a:solidFill>
              </a:rPr>
              <a:t>gaminčiau</a:t>
            </a:r>
            <a:r>
              <a:rPr lang="lt">
                <a:solidFill>
                  <a:schemeClr val="dk1"/>
                </a:solidFill>
              </a:rPr>
              <a:t>…….. (gaminti)?</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Jos ……</a:t>
            </a:r>
            <a:r>
              <a:rPr lang="lt">
                <a:solidFill>
                  <a:srgbClr val="980000"/>
                </a:solidFill>
              </a:rPr>
              <a:t>žiūrėtų</a:t>
            </a:r>
            <a:r>
              <a:rPr lang="lt">
                <a:solidFill>
                  <a:schemeClr val="dk1"/>
                </a:solidFill>
              </a:rPr>
              <a:t>…… (žiūrėti) tą filmą, jei ……</a:t>
            </a:r>
            <a:r>
              <a:rPr lang="lt">
                <a:solidFill>
                  <a:srgbClr val="980000"/>
                </a:solidFill>
              </a:rPr>
              <a:t>galvotų</a:t>
            </a:r>
            <a:r>
              <a:rPr lang="lt">
                <a:solidFill>
                  <a:schemeClr val="dk1"/>
                </a:solidFill>
              </a:rPr>
              <a:t>……. (galvoti), kad jis įdomus.</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Mes ………</a:t>
            </a:r>
            <a:r>
              <a:rPr lang="lt">
                <a:solidFill>
                  <a:srgbClr val="980000"/>
                </a:solidFill>
              </a:rPr>
              <a:t>gertume</a:t>
            </a:r>
            <a:r>
              <a:rPr lang="lt">
                <a:solidFill>
                  <a:schemeClr val="dk1"/>
                </a:solidFill>
              </a:rPr>
              <a:t>……. (gerti) arbatą, jei jos ……</a:t>
            </a:r>
            <a:r>
              <a:rPr lang="lt">
                <a:solidFill>
                  <a:srgbClr val="980000"/>
                </a:solidFill>
              </a:rPr>
              <a:t>turėtume</a:t>
            </a:r>
            <a:r>
              <a:rPr lang="lt">
                <a:solidFill>
                  <a:schemeClr val="dk1"/>
                </a:solidFill>
              </a:rPr>
              <a:t>…… (turėti).</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3"/>
          <p:cNvSpPr txBox="1"/>
          <p:nvPr>
            <p:ph idx="1" type="body"/>
          </p:nvPr>
        </p:nvSpPr>
        <p:spPr>
          <a:xfrm>
            <a:off x="311700" y="75650"/>
            <a:ext cx="8520600" cy="5067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lt">
                <a:solidFill>
                  <a:schemeClr val="dk1"/>
                </a:solidFill>
              </a:rPr>
              <a:t>Monika: 1973-02-21</a:t>
            </a:r>
            <a:endParaRPr>
              <a:solidFill>
                <a:schemeClr val="dk1"/>
              </a:solidFill>
            </a:endParaRPr>
          </a:p>
          <a:p>
            <a:pPr indent="0" lvl="0" marL="0" rtl="0" algn="l">
              <a:spcBef>
                <a:spcPts val="1200"/>
              </a:spcBef>
              <a:spcAft>
                <a:spcPts val="0"/>
              </a:spcAft>
              <a:buNone/>
            </a:pPr>
            <a:r>
              <a:rPr lang="lt">
                <a:solidFill>
                  <a:schemeClr val="dk1"/>
                </a:solidFill>
              </a:rPr>
              <a:t>Lukas: 2003-08-07 </a:t>
            </a:r>
            <a:r>
              <a:rPr lang="lt">
                <a:solidFill>
                  <a:srgbClr val="980000"/>
                </a:solidFill>
              </a:rPr>
              <a:t>du tūkstančiai treti</a:t>
            </a:r>
            <a:endParaRPr>
              <a:solidFill>
                <a:srgbClr val="980000"/>
              </a:solidFill>
            </a:endParaRPr>
          </a:p>
          <a:p>
            <a:pPr indent="0" lvl="0" marL="0" rtl="0" algn="l">
              <a:spcBef>
                <a:spcPts val="1200"/>
              </a:spcBef>
              <a:spcAft>
                <a:spcPts val="0"/>
              </a:spcAft>
              <a:buNone/>
            </a:pPr>
            <a:r>
              <a:rPr lang="lt">
                <a:solidFill>
                  <a:schemeClr val="dk1"/>
                </a:solidFill>
              </a:rPr>
              <a:t>Ieva: 2000-12-12 </a:t>
            </a:r>
            <a:r>
              <a:rPr lang="lt">
                <a:solidFill>
                  <a:srgbClr val="980000"/>
                </a:solidFill>
              </a:rPr>
              <a:t>dutūkstantieji</a:t>
            </a:r>
            <a:endParaRPr>
              <a:solidFill>
                <a:srgbClr val="980000"/>
              </a:solidFill>
            </a:endParaRPr>
          </a:p>
          <a:p>
            <a:pPr indent="0" lvl="0" marL="0" rtl="0" algn="l">
              <a:spcBef>
                <a:spcPts val="1200"/>
              </a:spcBef>
              <a:spcAft>
                <a:spcPts val="0"/>
              </a:spcAft>
              <a:buNone/>
            </a:pPr>
            <a:r>
              <a:rPr lang="lt">
                <a:solidFill>
                  <a:schemeClr val="dk1"/>
                </a:solidFill>
              </a:rPr>
              <a:t>Darius: 1986-04-25</a:t>
            </a:r>
            <a:endParaRPr>
              <a:solidFill>
                <a:schemeClr val="dk1"/>
              </a:solidFill>
            </a:endParaRPr>
          </a:p>
          <a:p>
            <a:pPr indent="0" lvl="0" marL="0" rtl="0" algn="l">
              <a:spcBef>
                <a:spcPts val="1200"/>
              </a:spcBef>
              <a:spcAft>
                <a:spcPts val="0"/>
              </a:spcAft>
              <a:buNone/>
            </a:pPr>
            <a:r>
              <a:rPr lang="lt">
                <a:solidFill>
                  <a:schemeClr val="dk1"/>
                </a:solidFill>
              </a:rPr>
              <a:t>Karolina: 1999-01-14</a:t>
            </a:r>
            <a:endParaRPr>
              <a:solidFill>
                <a:schemeClr val="dk1"/>
              </a:solidFill>
            </a:endParaRPr>
          </a:p>
          <a:p>
            <a:pPr indent="0" lvl="0" marL="0" rtl="0" algn="l">
              <a:spcBef>
                <a:spcPts val="1200"/>
              </a:spcBef>
              <a:spcAft>
                <a:spcPts val="0"/>
              </a:spcAft>
              <a:buNone/>
            </a:pPr>
            <a:r>
              <a:rPr lang="lt">
                <a:solidFill>
                  <a:schemeClr val="dk1"/>
                </a:solidFill>
              </a:rPr>
              <a:t>Kasparas: 1983-03-28</a:t>
            </a:r>
            <a:endParaRPr>
              <a:solidFill>
                <a:schemeClr val="dk1"/>
              </a:solidFill>
            </a:endParaRPr>
          </a:p>
          <a:p>
            <a:pPr indent="0" lvl="0" marL="0" rtl="0" algn="l">
              <a:spcBef>
                <a:spcPts val="1200"/>
              </a:spcBef>
              <a:spcAft>
                <a:spcPts val="0"/>
              </a:spcAft>
              <a:buNone/>
            </a:pPr>
            <a:r>
              <a:rPr lang="lt">
                <a:solidFill>
                  <a:schemeClr val="dk1"/>
                </a:solidFill>
              </a:rPr>
              <a:t>Milda: 1974-07-15</a:t>
            </a:r>
            <a:endParaRPr>
              <a:solidFill>
                <a:schemeClr val="dk1"/>
              </a:solidFill>
            </a:endParaRPr>
          </a:p>
          <a:p>
            <a:pPr indent="0" lvl="0" marL="0" rtl="0" algn="l">
              <a:spcBef>
                <a:spcPts val="1200"/>
              </a:spcBef>
              <a:spcAft>
                <a:spcPts val="0"/>
              </a:spcAft>
              <a:buNone/>
            </a:pPr>
            <a:r>
              <a:rPr lang="lt">
                <a:solidFill>
                  <a:schemeClr val="dk1"/>
                </a:solidFill>
              </a:rPr>
              <a:t>Nojus: 1952-05-31</a:t>
            </a:r>
            <a:endParaRPr>
              <a:solidFill>
                <a:schemeClr val="dk1"/>
              </a:solidFill>
            </a:endParaRPr>
          </a:p>
          <a:p>
            <a:pPr indent="0" lvl="0" marL="0" rtl="0" algn="l">
              <a:spcBef>
                <a:spcPts val="1200"/>
              </a:spcBef>
              <a:spcAft>
                <a:spcPts val="0"/>
              </a:spcAft>
              <a:buNone/>
            </a:pPr>
            <a:r>
              <a:rPr lang="lt">
                <a:solidFill>
                  <a:schemeClr val="dk1"/>
                </a:solidFill>
              </a:rPr>
              <a:t>Daiva: 1997-09-23</a:t>
            </a:r>
            <a:endParaRPr>
              <a:solidFill>
                <a:schemeClr val="dk1"/>
              </a:solidFill>
            </a:endParaRPr>
          </a:p>
          <a:p>
            <a:pPr indent="0" lvl="0" marL="0" rtl="0" algn="l">
              <a:spcBef>
                <a:spcPts val="1200"/>
              </a:spcBef>
              <a:spcAft>
                <a:spcPts val="0"/>
              </a:spcAft>
              <a:buNone/>
            </a:pPr>
            <a:r>
              <a:rPr lang="lt">
                <a:solidFill>
                  <a:schemeClr val="dk1"/>
                </a:solidFill>
              </a:rPr>
              <a:t>Matas: 2005-06-13</a:t>
            </a:r>
            <a:endParaRPr>
              <a:solidFill>
                <a:schemeClr val="dk1"/>
              </a:solidFill>
            </a:endParaRPr>
          </a:p>
          <a:p>
            <a:pPr indent="0" lvl="0" marL="0" rtl="0" algn="l">
              <a:spcBef>
                <a:spcPts val="1200"/>
              </a:spcBef>
              <a:spcAft>
                <a:spcPts val="0"/>
              </a:spcAft>
              <a:buNone/>
            </a:pPr>
            <a:r>
              <a:rPr lang="lt">
                <a:solidFill>
                  <a:schemeClr val="dk1"/>
                </a:solidFill>
              </a:rPr>
              <a:t>Dovilė: 2004-11-24</a:t>
            </a:r>
            <a:endParaRPr>
              <a:solidFill>
                <a:schemeClr val="dk1"/>
              </a:solidFill>
            </a:endParaRPr>
          </a:p>
          <a:p>
            <a:pPr indent="0" lvl="0" marL="0" rtl="0" algn="l">
              <a:spcBef>
                <a:spcPts val="1200"/>
              </a:spcBef>
              <a:spcAft>
                <a:spcPts val="1200"/>
              </a:spcAft>
              <a:buNone/>
            </a:pPr>
            <a:r>
              <a:rPr lang="lt">
                <a:solidFill>
                  <a:schemeClr val="dk1"/>
                </a:solidFill>
              </a:rPr>
              <a:t>Deividas: 1980-10-21</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24"/>
          <p:cNvPicPr preferRelativeResize="0"/>
          <p:nvPr/>
        </p:nvPicPr>
        <p:blipFill>
          <a:blip r:embed="rId3">
            <a:alphaModFix/>
          </a:blip>
          <a:stretch>
            <a:fillRect/>
          </a:stretch>
        </p:blipFill>
        <p:spPr>
          <a:xfrm>
            <a:off x="0" y="2"/>
            <a:ext cx="9127142" cy="51434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5"/>
          <p:cNvSpPr txBox="1"/>
          <p:nvPr>
            <p:ph idx="1" type="body"/>
          </p:nvPr>
        </p:nvSpPr>
        <p:spPr>
          <a:xfrm>
            <a:off x="311700" y="141450"/>
            <a:ext cx="8520600" cy="483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lt">
                <a:solidFill>
                  <a:schemeClr val="dk1"/>
                </a:solidFill>
              </a:rPr>
              <a:t>1. Ar jiems patinka ………… (keliauti)?</a:t>
            </a:r>
            <a:endParaRPr>
              <a:solidFill>
                <a:schemeClr val="dk1"/>
              </a:solidFill>
            </a:endParaRPr>
          </a:p>
          <a:p>
            <a:pPr indent="0" lvl="0" marL="0" rtl="0" algn="l">
              <a:spcBef>
                <a:spcPts val="1200"/>
              </a:spcBef>
              <a:spcAft>
                <a:spcPts val="0"/>
              </a:spcAft>
              <a:buNone/>
            </a:pPr>
            <a:r>
              <a:rPr lang="lt">
                <a:solidFill>
                  <a:schemeClr val="dk1"/>
                </a:solidFill>
              </a:rPr>
              <a:t>2. Pasakyk ………… (mama), kad eini į kiną.</a:t>
            </a:r>
            <a:endParaRPr>
              <a:solidFill>
                <a:schemeClr val="dk1"/>
              </a:solidFill>
            </a:endParaRPr>
          </a:p>
          <a:p>
            <a:pPr indent="0" lvl="0" marL="0" rtl="0" algn="l">
              <a:spcBef>
                <a:spcPts val="1200"/>
              </a:spcBef>
              <a:spcAft>
                <a:spcPts val="0"/>
              </a:spcAft>
              <a:buNone/>
            </a:pPr>
            <a:r>
              <a:rPr lang="lt">
                <a:solidFill>
                  <a:schemeClr val="dk1"/>
                </a:solidFill>
              </a:rPr>
              <a:t>3. Lina yra alergiška ………… (riešutai).</a:t>
            </a:r>
            <a:endParaRPr>
              <a:solidFill>
                <a:schemeClr val="dk1"/>
              </a:solidFill>
            </a:endParaRPr>
          </a:p>
          <a:p>
            <a:pPr indent="0" lvl="0" marL="0" rtl="0" algn="l">
              <a:spcBef>
                <a:spcPts val="1200"/>
              </a:spcBef>
              <a:spcAft>
                <a:spcPts val="0"/>
              </a:spcAft>
              <a:buNone/>
            </a:pPr>
            <a:r>
              <a:rPr lang="lt">
                <a:solidFill>
                  <a:schemeClr val="dk1"/>
                </a:solidFill>
              </a:rPr>
              <a:t>4. Labai tau ačiū ………… (pagalba).</a:t>
            </a:r>
            <a:endParaRPr>
              <a:solidFill>
                <a:schemeClr val="dk1"/>
              </a:solidFill>
            </a:endParaRPr>
          </a:p>
          <a:p>
            <a:pPr indent="0" lvl="0" marL="0" rtl="0" algn="l">
              <a:spcBef>
                <a:spcPts val="1200"/>
              </a:spcBef>
              <a:spcAft>
                <a:spcPts val="0"/>
              </a:spcAft>
              <a:buNone/>
            </a:pPr>
            <a:r>
              <a:rPr lang="lt">
                <a:solidFill>
                  <a:schemeClr val="dk1"/>
                </a:solidFill>
              </a:rPr>
              <a:t>5. Jis dabar serga ……….. (gripas).</a:t>
            </a:r>
            <a:endParaRPr>
              <a:solidFill>
                <a:schemeClr val="dk1"/>
              </a:solidFill>
            </a:endParaRPr>
          </a:p>
          <a:p>
            <a:pPr indent="0" lvl="0" marL="0" rtl="0" algn="l">
              <a:spcBef>
                <a:spcPts val="1200"/>
              </a:spcBef>
              <a:spcAft>
                <a:spcPts val="0"/>
              </a:spcAft>
              <a:buNone/>
            </a:pPr>
            <a:r>
              <a:rPr lang="lt">
                <a:solidFill>
                  <a:schemeClr val="dk1"/>
                </a:solidFill>
              </a:rPr>
              <a:t>6. Jai reikia ………… (pasakyti), kad tu vėluosi.</a:t>
            </a:r>
            <a:endParaRPr>
              <a:solidFill>
                <a:schemeClr val="dk1"/>
              </a:solidFill>
            </a:endParaRPr>
          </a:p>
          <a:p>
            <a:pPr indent="0" lvl="0" marL="0" rtl="0" algn="l">
              <a:spcBef>
                <a:spcPts val="1200"/>
              </a:spcBef>
              <a:spcAft>
                <a:spcPts val="0"/>
              </a:spcAft>
              <a:buNone/>
            </a:pPr>
            <a:r>
              <a:rPr lang="lt">
                <a:solidFill>
                  <a:schemeClr val="dk1"/>
                </a:solidFill>
              </a:rPr>
              <a:t>7. Per Kalėdas gavau ………. (dovanos).</a:t>
            </a:r>
            <a:endParaRPr>
              <a:solidFill>
                <a:schemeClr val="dk1"/>
              </a:solidFill>
            </a:endParaRPr>
          </a:p>
          <a:p>
            <a:pPr indent="0" lvl="0" marL="0" rtl="0" algn="l">
              <a:spcBef>
                <a:spcPts val="1200"/>
              </a:spcBef>
              <a:spcAft>
                <a:spcPts val="0"/>
              </a:spcAft>
              <a:buNone/>
            </a:pPr>
            <a:r>
              <a:rPr lang="lt">
                <a:solidFill>
                  <a:schemeClr val="dk1"/>
                </a:solidFill>
              </a:rPr>
              <a:t>8. Su gimtadieniu! Linkiu tau daug ……….. (geri draugai).</a:t>
            </a:r>
            <a:endParaRPr>
              <a:solidFill>
                <a:schemeClr val="dk1"/>
              </a:solidFill>
            </a:endParaRPr>
          </a:p>
          <a:p>
            <a:pPr indent="0" lvl="0" marL="0" rtl="0" algn="l">
              <a:spcBef>
                <a:spcPts val="1200"/>
              </a:spcBef>
              <a:spcAft>
                <a:spcPts val="0"/>
              </a:spcAft>
              <a:buNone/>
            </a:pPr>
            <a:r>
              <a:rPr lang="lt">
                <a:solidFill>
                  <a:schemeClr val="dk1"/>
                </a:solidFill>
              </a:rPr>
              <a:t>9. Ar jūs švenčiate ………… (Kalėdos)?</a:t>
            </a:r>
            <a:endParaRPr>
              <a:solidFill>
                <a:schemeClr val="dk1"/>
              </a:solidFill>
            </a:endParaRPr>
          </a:p>
          <a:p>
            <a:pPr indent="0" lvl="0" marL="0" rtl="0" algn="l">
              <a:spcBef>
                <a:spcPts val="1200"/>
              </a:spcBef>
              <a:spcAft>
                <a:spcPts val="1200"/>
              </a:spcAft>
              <a:buNone/>
            </a:pPr>
            <a:r>
              <a:rPr lang="lt">
                <a:solidFill>
                  <a:schemeClr val="dk1"/>
                </a:solidFill>
              </a:rPr>
              <a:t>10. Nauji metai būna ……….. (sausio pirma).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6"/>
          <p:cNvSpPr txBox="1"/>
          <p:nvPr>
            <p:ph idx="1" type="body"/>
          </p:nvPr>
        </p:nvSpPr>
        <p:spPr>
          <a:xfrm>
            <a:off x="311700" y="141450"/>
            <a:ext cx="8520600" cy="4427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lt">
                <a:solidFill>
                  <a:schemeClr val="dk1"/>
                </a:solidFill>
              </a:rPr>
              <a:t>I work from 9 to 5.</a:t>
            </a:r>
            <a:endParaRPr>
              <a:solidFill>
                <a:schemeClr val="dk1"/>
              </a:solidFill>
            </a:endParaRPr>
          </a:p>
          <a:p>
            <a:pPr indent="0" lvl="0" marL="0" rtl="0" algn="l">
              <a:spcBef>
                <a:spcPts val="1200"/>
              </a:spcBef>
              <a:spcAft>
                <a:spcPts val="0"/>
              </a:spcAft>
              <a:buNone/>
            </a:pPr>
            <a:r>
              <a:rPr lang="lt">
                <a:solidFill>
                  <a:schemeClr val="dk1"/>
                </a:solidFill>
              </a:rPr>
              <a:t>I have vacation from June till August.</a:t>
            </a:r>
            <a:endParaRPr>
              <a:solidFill>
                <a:schemeClr val="dk1"/>
              </a:solidFill>
            </a:endParaRPr>
          </a:p>
          <a:p>
            <a:pPr indent="0" lvl="0" marL="0" rtl="0" algn="l">
              <a:spcBef>
                <a:spcPts val="1200"/>
              </a:spcBef>
              <a:spcAft>
                <a:spcPts val="0"/>
              </a:spcAft>
              <a:buNone/>
            </a:pPr>
            <a:r>
              <a:rPr lang="lt">
                <a:solidFill>
                  <a:schemeClr val="dk1"/>
                </a:solidFill>
              </a:rPr>
              <a:t>I traveled to Spain four months ago.</a:t>
            </a:r>
            <a:endParaRPr>
              <a:solidFill>
                <a:schemeClr val="dk1"/>
              </a:solidFill>
            </a:endParaRPr>
          </a:p>
          <a:p>
            <a:pPr indent="0" lvl="0" marL="0" rtl="0" algn="l">
              <a:spcBef>
                <a:spcPts val="1200"/>
              </a:spcBef>
              <a:spcAft>
                <a:spcPts val="0"/>
              </a:spcAft>
              <a:buNone/>
            </a:pPr>
            <a:r>
              <a:rPr lang="lt">
                <a:solidFill>
                  <a:schemeClr val="dk1"/>
                </a:solidFill>
              </a:rPr>
              <a:t>She needs to rent a house for (3, para).</a:t>
            </a:r>
            <a:endParaRPr>
              <a:solidFill>
                <a:schemeClr val="dk1"/>
              </a:solidFill>
            </a:endParaRPr>
          </a:p>
          <a:p>
            <a:pPr indent="0" lvl="0" marL="0" rtl="0" algn="l">
              <a:spcBef>
                <a:spcPts val="1200"/>
              </a:spcBef>
              <a:spcAft>
                <a:spcPts val="0"/>
              </a:spcAft>
              <a:buNone/>
            </a:pPr>
            <a:r>
              <a:rPr lang="lt">
                <a:solidFill>
                  <a:schemeClr val="dk1"/>
                </a:solidFill>
              </a:rPr>
              <a:t>Turn right when you walk past the store.</a:t>
            </a:r>
            <a:endParaRPr>
              <a:solidFill>
                <a:schemeClr val="dk1"/>
              </a:solidFill>
            </a:endParaRPr>
          </a:p>
          <a:p>
            <a:pPr indent="0" lvl="0" marL="0" rtl="0" algn="l">
              <a:spcBef>
                <a:spcPts val="1200"/>
              </a:spcBef>
              <a:spcAft>
                <a:spcPts val="0"/>
              </a:spcAft>
              <a:buNone/>
            </a:pPr>
            <a:r>
              <a:rPr lang="lt">
                <a:solidFill>
                  <a:schemeClr val="dk1"/>
                </a:solidFill>
              </a:rPr>
              <a:t>There were a lot of cars on the street, so Agnė drove to work for about an hour.</a:t>
            </a:r>
            <a:endParaRPr>
              <a:solidFill>
                <a:schemeClr val="dk1"/>
              </a:solidFill>
            </a:endParaRPr>
          </a:p>
          <a:p>
            <a:pPr indent="0" lvl="0" marL="0" rtl="0" algn="l">
              <a:spcBef>
                <a:spcPts val="1200"/>
              </a:spcBef>
              <a:spcAft>
                <a:spcPts val="0"/>
              </a:spcAft>
              <a:buNone/>
            </a:pPr>
            <a:r>
              <a:rPr lang="lt">
                <a:solidFill>
                  <a:schemeClr val="dk1"/>
                </a:solidFill>
              </a:rPr>
              <a:t>I have to leave home in 20 minutes.</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lt"/>
              <a:t>HOMEWORK. Translate the sentences into Lithuanian.</a:t>
            </a:r>
            <a:endParaRPr/>
          </a:p>
        </p:txBody>
      </p:sp>
      <p:sp>
        <p:nvSpPr>
          <p:cNvPr id="60" name="Google Shape;60;p14"/>
          <p:cNvSpPr txBox="1"/>
          <p:nvPr>
            <p:ph idx="1" type="body"/>
          </p:nvPr>
        </p:nvSpPr>
        <p:spPr>
          <a:xfrm>
            <a:off x="311700" y="1247300"/>
            <a:ext cx="8520600" cy="345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lt">
                <a:solidFill>
                  <a:schemeClr val="dk1"/>
                </a:solidFill>
              </a:rPr>
              <a:t>1. Do you see her? She’s my friend. </a:t>
            </a:r>
            <a:r>
              <a:rPr lang="lt">
                <a:solidFill>
                  <a:srgbClr val="980000"/>
                </a:solidFill>
              </a:rPr>
              <a:t>- Ar tu matai ją? Ji mano draugė.</a:t>
            </a:r>
            <a:endParaRPr>
              <a:solidFill>
                <a:srgbClr val="980000"/>
              </a:solidFill>
            </a:endParaRPr>
          </a:p>
          <a:p>
            <a:pPr indent="0" lvl="0" marL="0" rtl="0" algn="l">
              <a:spcBef>
                <a:spcPts val="600"/>
              </a:spcBef>
              <a:spcAft>
                <a:spcPts val="0"/>
              </a:spcAft>
              <a:buClr>
                <a:schemeClr val="dk1"/>
              </a:buClr>
              <a:buSzPts val="1100"/>
              <a:buFont typeface="Arial"/>
              <a:buNone/>
            </a:pPr>
            <a:r>
              <a:rPr lang="lt">
                <a:solidFill>
                  <a:schemeClr val="dk1"/>
                </a:solidFill>
              </a:rPr>
              <a:t>2. I invite you to the cinema on Tuesday. </a:t>
            </a:r>
            <a:r>
              <a:rPr lang="lt">
                <a:solidFill>
                  <a:srgbClr val="980000"/>
                </a:solidFill>
              </a:rPr>
              <a:t>- Antradienį kviečiu tave į kiną.</a:t>
            </a:r>
            <a:endParaRPr>
              <a:solidFill>
                <a:srgbClr val="980000"/>
              </a:solidFill>
            </a:endParaRPr>
          </a:p>
          <a:p>
            <a:pPr indent="0" lvl="0" marL="0" rtl="0" algn="l">
              <a:spcBef>
                <a:spcPts val="600"/>
              </a:spcBef>
              <a:spcAft>
                <a:spcPts val="0"/>
              </a:spcAft>
              <a:buClr>
                <a:schemeClr val="dk1"/>
              </a:buClr>
              <a:buSzPts val="1100"/>
              <a:buFont typeface="Arial"/>
              <a:buNone/>
            </a:pPr>
            <a:r>
              <a:rPr lang="lt">
                <a:solidFill>
                  <a:schemeClr val="dk1"/>
                </a:solidFill>
              </a:rPr>
              <a:t>3. We need to send him a letter. </a:t>
            </a:r>
            <a:r>
              <a:rPr lang="lt">
                <a:solidFill>
                  <a:srgbClr val="980000"/>
                </a:solidFill>
              </a:rPr>
              <a:t>- Mes turime nusiųsti jam laišką.</a:t>
            </a:r>
            <a:endParaRPr>
              <a:solidFill>
                <a:srgbClr val="980000"/>
              </a:solidFill>
            </a:endParaRPr>
          </a:p>
          <a:p>
            <a:pPr indent="0" lvl="0" marL="0" rtl="0" algn="l">
              <a:spcBef>
                <a:spcPts val="600"/>
              </a:spcBef>
              <a:spcAft>
                <a:spcPts val="0"/>
              </a:spcAft>
              <a:buClr>
                <a:schemeClr val="dk1"/>
              </a:buClr>
              <a:buSzPts val="1100"/>
              <a:buFont typeface="Arial"/>
              <a:buNone/>
            </a:pPr>
            <a:r>
              <a:rPr lang="lt">
                <a:solidFill>
                  <a:schemeClr val="dk1"/>
                </a:solidFill>
              </a:rPr>
              <a:t>4. Will you go to the shop with us? </a:t>
            </a:r>
            <a:r>
              <a:rPr lang="lt">
                <a:solidFill>
                  <a:srgbClr val="980000"/>
                </a:solidFill>
              </a:rPr>
              <a:t>- Ar tu eisi su mumis į parduotuvę?</a:t>
            </a:r>
            <a:endParaRPr>
              <a:solidFill>
                <a:srgbClr val="980000"/>
              </a:solidFill>
            </a:endParaRPr>
          </a:p>
          <a:p>
            <a:pPr indent="0" lvl="0" marL="0" rtl="0" algn="l">
              <a:spcBef>
                <a:spcPts val="600"/>
              </a:spcBef>
              <a:spcAft>
                <a:spcPts val="0"/>
              </a:spcAft>
              <a:buClr>
                <a:schemeClr val="dk1"/>
              </a:buClr>
              <a:buSzPts val="1100"/>
              <a:buFont typeface="Arial"/>
              <a:buNone/>
            </a:pPr>
            <a:r>
              <a:rPr lang="lt">
                <a:solidFill>
                  <a:schemeClr val="dk1"/>
                </a:solidFill>
              </a:rPr>
              <a:t>5. Last year she travelled with them. </a:t>
            </a:r>
            <a:r>
              <a:rPr lang="lt">
                <a:solidFill>
                  <a:srgbClr val="980000"/>
                </a:solidFill>
              </a:rPr>
              <a:t>- Prėjusiais metais ji keliavo su jais.</a:t>
            </a:r>
            <a:endParaRPr>
              <a:solidFill>
                <a:srgbClr val="980000"/>
              </a:solidFill>
            </a:endParaRPr>
          </a:p>
          <a:p>
            <a:pPr indent="0" lvl="0" marL="0" rtl="0" algn="l">
              <a:spcBef>
                <a:spcPts val="600"/>
              </a:spcBef>
              <a:spcAft>
                <a:spcPts val="0"/>
              </a:spcAft>
              <a:buClr>
                <a:schemeClr val="dk1"/>
              </a:buClr>
              <a:buSzPts val="1100"/>
              <a:buFont typeface="Arial"/>
              <a:buNone/>
            </a:pPr>
            <a:r>
              <a:rPr lang="lt">
                <a:solidFill>
                  <a:schemeClr val="dk1"/>
                </a:solidFill>
              </a:rPr>
              <a:t>6. I have a sore throat </a:t>
            </a:r>
            <a:r>
              <a:rPr lang="lt">
                <a:solidFill>
                  <a:srgbClr val="980000"/>
                </a:solidFill>
              </a:rPr>
              <a:t>- Man skauda gerklę.</a:t>
            </a:r>
            <a:endParaRPr>
              <a:solidFill>
                <a:srgbClr val="980000"/>
              </a:solidFill>
            </a:endParaRPr>
          </a:p>
          <a:p>
            <a:pPr indent="0" lvl="0" marL="0" rtl="0" algn="l">
              <a:spcBef>
                <a:spcPts val="600"/>
              </a:spcBef>
              <a:spcAft>
                <a:spcPts val="0"/>
              </a:spcAft>
              <a:buClr>
                <a:schemeClr val="dk1"/>
              </a:buClr>
              <a:buSzPts val="1100"/>
              <a:buFont typeface="Arial"/>
              <a:buNone/>
            </a:pPr>
            <a:r>
              <a:rPr lang="lt">
                <a:solidFill>
                  <a:schemeClr val="dk1"/>
                </a:solidFill>
              </a:rPr>
              <a:t>7. When will I meet you? </a:t>
            </a:r>
            <a:r>
              <a:rPr lang="lt">
                <a:solidFill>
                  <a:srgbClr val="980000"/>
                </a:solidFill>
              </a:rPr>
              <a:t>- Kada aš susitiksiu tave?</a:t>
            </a:r>
            <a:endParaRPr>
              <a:solidFill>
                <a:srgbClr val="980000"/>
              </a:solidFill>
            </a:endParaRPr>
          </a:p>
          <a:p>
            <a:pPr indent="0" lvl="0" marL="0" rtl="0" algn="l">
              <a:spcBef>
                <a:spcPts val="600"/>
              </a:spcBef>
              <a:spcAft>
                <a:spcPts val="600"/>
              </a:spcAft>
              <a:buNone/>
            </a:pPr>
            <a:r>
              <a:rPr lang="lt">
                <a:solidFill>
                  <a:schemeClr val="dk1"/>
                </a:solidFill>
              </a:rPr>
              <a:t>8. Come visit us! </a:t>
            </a:r>
            <a:r>
              <a:rPr lang="lt">
                <a:solidFill>
                  <a:srgbClr val="980000"/>
                </a:solidFill>
              </a:rPr>
              <a:t>- Užsukite pas mus į svečius!</a:t>
            </a:r>
            <a:endParaRPr sz="2400">
              <a:solidFill>
                <a:srgbClr val="98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idx="1" type="body"/>
          </p:nvPr>
        </p:nvSpPr>
        <p:spPr>
          <a:xfrm>
            <a:off x="311700" y="73675"/>
            <a:ext cx="8520600" cy="48555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lt">
                <a:solidFill>
                  <a:schemeClr val="dk1"/>
                </a:solidFill>
              </a:rPr>
              <a:t>1. Linas gyvena name prie Vilniaus. Aš gyvenu .....</a:t>
            </a:r>
            <a:r>
              <a:rPr lang="lt">
                <a:solidFill>
                  <a:srgbClr val="980000"/>
                </a:solidFill>
              </a:rPr>
              <a:t>name Vilniuje</a:t>
            </a:r>
            <a:r>
              <a:rPr lang="lt">
                <a:solidFill>
                  <a:schemeClr val="dk1"/>
                </a:solidFill>
              </a:rPr>
              <a:t>.......................... .</a:t>
            </a:r>
            <a:endParaRPr>
              <a:solidFill>
                <a:schemeClr val="dk1"/>
              </a:solidFill>
            </a:endParaRPr>
          </a:p>
          <a:p>
            <a:pPr indent="0" lvl="0" marL="0" rtl="0" algn="l">
              <a:spcBef>
                <a:spcPts val="1200"/>
              </a:spcBef>
              <a:spcAft>
                <a:spcPts val="0"/>
              </a:spcAft>
              <a:buNone/>
            </a:pPr>
            <a:r>
              <a:rPr lang="lt">
                <a:solidFill>
                  <a:schemeClr val="dk1"/>
                </a:solidFill>
              </a:rPr>
              <a:t>2. Į turgų mano draugė važiuoja autobusu. Aš važiuoju ....</a:t>
            </a:r>
            <a:r>
              <a:rPr lang="lt">
                <a:solidFill>
                  <a:srgbClr val="980000"/>
                </a:solidFill>
              </a:rPr>
              <a:t>su autobusu</a:t>
            </a:r>
            <a:r>
              <a:rPr lang="lt">
                <a:solidFill>
                  <a:schemeClr val="dk1"/>
                </a:solidFill>
              </a:rPr>
              <a:t>.............. . </a:t>
            </a:r>
            <a:endParaRPr>
              <a:solidFill>
                <a:schemeClr val="dk1"/>
              </a:solidFill>
            </a:endParaRPr>
          </a:p>
          <a:p>
            <a:pPr indent="0" lvl="0" marL="0" rtl="0" algn="l">
              <a:spcBef>
                <a:spcPts val="1200"/>
              </a:spcBef>
              <a:spcAft>
                <a:spcPts val="0"/>
              </a:spcAft>
              <a:buNone/>
            </a:pPr>
            <a:r>
              <a:rPr lang="lt">
                <a:solidFill>
                  <a:schemeClr val="dk1"/>
                </a:solidFill>
              </a:rPr>
              <a:t>3. Butą jie tvarko penktadienį. Aš butą tvarkau ..........</a:t>
            </a:r>
            <a:r>
              <a:rPr lang="lt">
                <a:solidFill>
                  <a:srgbClr val="980000"/>
                </a:solidFill>
              </a:rPr>
              <a:t>irgi penktadienį</a:t>
            </a:r>
            <a:r>
              <a:rPr lang="lt">
                <a:solidFill>
                  <a:schemeClr val="dk1"/>
                </a:solidFill>
              </a:rPr>
              <a:t>................... .</a:t>
            </a:r>
            <a:endParaRPr>
              <a:solidFill>
                <a:schemeClr val="dk1"/>
              </a:solidFill>
            </a:endParaRPr>
          </a:p>
          <a:p>
            <a:pPr indent="0" lvl="0" marL="0" rtl="0" algn="l">
              <a:spcBef>
                <a:spcPts val="1200"/>
              </a:spcBef>
              <a:spcAft>
                <a:spcPts val="0"/>
              </a:spcAft>
              <a:buNone/>
            </a:pPr>
            <a:r>
              <a:rPr lang="lt">
                <a:solidFill>
                  <a:schemeClr val="dk1"/>
                </a:solidFill>
              </a:rPr>
              <a:t>4. Apsipirkti ji dažnai važiuoja su šeima. Aš važiuoju apsipirkti su ...</a:t>
            </a:r>
            <a:r>
              <a:rPr lang="lt">
                <a:solidFill>
                  <a:srgbClr val="980000"/>
                </a:solidFill>
              </a:rPr>
              <a:t>savo broliu</a:t>
            </a:r>
            <a:r>
              <a:rPr lang="lt">
                <a:solidFill>
                  <a:schemeClr val="dk1"/>
                </a:solidFill>
              </a:rPr>
              <a:t>..... . </a:t>
            </a:r>
            <a:endParaRPr>
              <a:solidFill>
                <a:schemeClr val="dk1"/>
              </a:solidFill>
            </a:endParaRPr>
          </a:p>
          <a:p>
            <a:pPr indent="0" lvl="0" marL="0" rtl="0" algn="l">
              <a:spcBef>
                <a:spcPts val="1200"/>
              </a:spcBef>
              <a:spcAft>
                <a:spcPts val="0"/>
              </a:spcAft>
              <a:buNone/>
            </a:pPr>
            <a:r>
              <a:rPr lang="lt">
                <a:solidFill>
                  <a:schemeClr val="dk1"/>
                </a:solidFill>
              </a:rPr>
              <a:t>5. Jai trisdešimt dveji metai. Man .........</a:t>
            </a:r>
            <a:r>
              <a:rPr lang="lt">
                <a:solidFill>
                  <a:srgbClr val="980000"/>
                </a:solidFill>
              </a:rPr>
              <a:t>dvidešimt ketveri</a:t>
            </a:r>
            <a:r>
              <a:rPr lang="lt">
                <a:solidFill>
                  <a:schemeClr val="dk1"/>
                </a:solidFill>
              </a:rPr>
              <a:t>.......................... . </a:t>
            </a:r>
            <a:endParaRPr>
              <a:solidFill>
                <a:schemeClr val="dk1"/>
              </a:solidFill>
            </a:endParaRPr>
          </a:p>
          <a:p>
            <a:pPr indent="0" lvl="0" marL="0" rtl="0" algn="l">
              <a:spcBef>
                <a:spcPts val="1200"/>
              </a:spcBef>
              <a:spcAft>
                <a:spcPts val="0"/>
              </a:spcAft>
              <a:buNone/>
            </a:pPr>
            <a:r>
              <a:rPr lang="lt">
                <a:solidFill>
                  <a:schemeClr val="dk1"/>
                </a:solidFill>
              </a:rPr>
              <a:t>6. Jo gimtadienis yra sausio šeštą dieną. Mano gimtadienis yra ....</a:t>
            </a:r>
            <a:r>
              <a:rPr lang="lt">
                <a:solidFill>
                  <a:srgbClr val="980000"/>
                </a:solidFill>
              </a:rPr>
              <a:t>vasario dvidešimt šeštą dieną</a:t>
            </a:r>
            <a:r>
              <a:rPr lang="lt">
                <a:solidFill>
                  <a:schemeClr val="dk1"/>
                </a:solidFill>
              </a:rPr>
              <a:t>.................. . </a:t>
            </a:r>
            <a:endParaRPr>
              <a:solidFill>
                <a:schemeClr val="dk1"/>
              </a:solidFill>
            </a:endParaRPr>
          </a:p>
          <a:p>
            <a:pPr indent="0" lvl="0" marL="0" rtl="0" algn="l">
              <a:spcBef>
                <a:spcPts val="1200"/>
              </a:spcBef>
              <a:spcAft>
                <a:spcPts val="0"/>
              </a:spcAft>
              <a:buNone/>
            </a:pPr>
            <a:r>
              <a:rPr lang="lt">
                <a:solidFill>
                  <a:schemeClr val="dk1"/>
                </a:solidFill>
              </a:rPr>
              <a:t>7. Jis dirba biure. Aš dirbu ........</a:t>
            </a:r>
            <a:r>
              <a:rPr lang="lt">
                <a:solidFill>
                  <a:srgbClr val="980000"/>
                </a:solidFill>
              </a:rPr>
              <a:t>ofise</a:t>
            </a:r>
            <a:r>
              <a:rPr lang="lt">
                <a:solidFill>
                  <a:schemeClr val="dk1"/>
                </a:solidFill>
              </a:rPr>
              <a:t>.......................................................... . </a:t>
            </a:r>
            <a:endParaRPr>
              <a:solidFill>
                <a:schemeClr val="dk1"/>
              </a:solidFill>
            </a:endParaRPr>
          </a:p>
          <a:p>
            <a:pPr indent="0" lvl="0" marL="0" rtl="0" algn="l">
              <a:spcBef>
                <a:spcPts val="1200"/>
              </a:spcBef>
              <a:spcAft>
                <a:spcPts val="0"/>
              </a:spcAft>
              <a:buNone/>
            </a:pPr>
            <a:r>
              <a:rPr lang="lt">
                <a:solidFill>
                  <a:schemeClr val="dk1"/>
                </a:solidFill>
              </a:rPr>
              <a:t>8. Ji atostogauja žiemą. Aš atostogauju ............</a:t>
            </a:r>
            <a:r>
              <a:rPr lang="lt">
                <a:solidFill>
                  <a:srgbClr val="980000"/>
                </a:solidFill>
              </a:rPr>
              <a:t>vasarą</a:t>
            </a:r>
            <a:r>
              <a:rPr lang="lt">
                <a:solidFill>
                  <a:schemeClr val="dk1"/>
                </a:solidFill>
              </a:rPr>
              <a:t>.............................. . </a:t>
            </a:r>
            <a:endParaRPr>
              <a:solidFill>
                <a:schemeClr val="dk1"/>
              </a:solidFill>
            </a:endParaRPr>
          </a:p>
          <a:p>
            <a:pPr indent="0" lvl="0" marL="0" rtl="0" algn="l">
              <a:spcBef>
                <a:spcPts val="1200"/>
              </a:spcBef>
              <a:spcAft>
                <a:spcPts val="0"/>
              </a:spcAft>
              <a:buNone/>
            </a:pPr>
            <a:r>
              <a:rPr lang="lt">
                <a:solidFill>
                  <a:schemeClr val="dk1"/>
                </a:solidFill>
              </a:rPr>
              <a:t>9. Jie mėgsta bėgioti. Aš mėgstu .............</a:t>
            </a:r>
            <a:r>
              <a:rPr lang="lt">
                <a:solidFill>
                  <a:srgbClr val="980000"/>
                </a:solidFill>
              </a:rPr>
              <a:t>miegoti</a:t>
            </a:r>
            <a:r>
              <a:rPr lang="lt">
                <a:solidFill>
                  <a:schemeClr val="dk1"/>
                </a:solidFill>
              </a:rPr>
              <a:t>........................................ . </a:t>
            </a:r>
            <a:endParaRPr>
              <a:solidFill>
                <a:schemeClr val="dk1"/>
              </a:solidFill>
            </a:endParaRPr>
          </a:p>
          <a:p>
            <a:pPr indent="0" lvl="0" marL="0" rtl="0" algn="l">
              <a:spcBef>
                <a:spcPts val="1200"/>
              </a:spcBef>
              <a:spcAft>
                <a:spcPts val="1200"/>
              </a:spcAft>
              <a:buNone/>
            </a:pPr>
            <a:r>
              <a:rPr lang="lt">
                <a:solidFill>
                  <a:schemeClr val="dk1"/>
                </a:solidFill>
              </a:rPr>
              <a:t>10. Jai patinka Kalėdos. Man patinka ..................</a:t>
            </a:r>
            <a:r>
              <a:rPr lang="lt">
                <a:solidFill>
                  <a:srgbClr val="980000"/>
                </a:solidFill>
              </a:rPr>
              <a:t>gimtadienis</a:t>
            </a:r>
            <a:r>
              <a:rPr lang="lt">
                <a:solidFill>
                  <a:schemeClr val="dk1"/>
                </a:solidFill>
              </a:rPr>
              <a:t>...................... .</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AutoNum type="arabicPeriod"/>
            </a:pPr>
            <a:r>
              <a:rPr lang="lt">
                <a:solidFill>
                  <a:schemeClr val="dk1"/>
                </a:solidFill>
              </a:rPr>
              <a:t>Koks tavo adresas? </a:t>
            </a:r>
            <a:endParaRPr>
              <a:solidFill>
                <a:schemeClr val="dk1"/>
              </a:solidFill>
            </a:endParaRPr>
          </a:p>
          <a:p>
            <a:pPr indent="-342900" lvl="0" marL="457200" rtl="0" algn="l">
              <a:spcBef>
                <a:spcPts val="0"/>
              </a:spcBef>
              <a:spcAft>
                <a:spcPts val="0"/>
              </a:spcAft>
              <a:buClr>
                <a:schemeClr val="dk1"/>
              </a:buClr>
              <a:buSzPts val="1800"/>
              <a:buAutoNum type="arabicPeriod"/>
            </a:pPr>
            <a:r>
              <a:rPr lang="lt">
                <a:solidFill>
                  <a:schemeClr val="dk1"/>
                </a:solidFill>
              </a:rPr>
              <a:t>Kelintame aukšte tu gyveni?</a:t>
            </a:r>
            <a:endParaRPr>
              <a:solidFill>
                <a:schemeClr val="dk1"/>
              </a:solidFill>
            </a:endParaRPr>
          </a:p>
          <a:p>
            <a:pPr indent="-342900" lvl="0" marL="457200" rtl="0" algn="l">
              <a:spcBef>
                <a:spcPts val="0"/>
              </a:spcBef>
              <a:spcAft>
                <a:spcPts val="0"/>
              </a:spcAft>
              <a:buClr>
                <a:schemeClr val="dk1"/>
              </a:buClr>
              <a:buSzPts val="1800"/>
              <a:buAutoNum type="arabicPeriod"/>
            </a:pPr>
            <a:r>
              <a:rPr lang="lt">
                <a:solidFill>
                  <a:schemeClr val="dk1"/>
                </a:solidFill>
              </a:rPr>
              <a:t>Kuo jis groja? </a:t>
            </a:r>
            <a:r>
              <a:rPr lang="lt">
                <a:solidFill>
                  <a:srgbClr val="980000"/>
                </a:solidFill>
              </a:rPr>
              <a:t>gitara, pianinu</a:t>
            </a:r>
            <a:endParaRPr>
              <a:solidFill>
                <a:srgbClr val="980000"/>
              </a:solidFill>
            </a:endParaRPr>
          </a:p>
          <a:p>
            <a:pPr indent="-342900" lvl="0" marL="457200" rtl="0" algn="l">
              <a:spcBef>
                <a:spcPts val="0"/>
              </a:spcBef>
              <a:spcAft>
                <a:spcPts val="0"/>
              </a:spcAft>
              <a:buClr>
                <a:schemeClr val="dk1"/>
              </a:buClr>
              <a:buSzPts val="1800"/>
              <a:buAutoNum type="arabicPeriod"/>
            </a:pPr>
            <a:r>
              <a:rPr lang="lt">
                <a:solidFill>
                  <a:schemeClr val="dk1"/>
                </a:solidFill>
              </a:rPr>
              <a:t>Ką jūs skaitote?</a:t>
            </a:r>
            <a:endParaRPr>
              <a:solidFill>
                <a:schemeClr val="dk1"/>
              </a:solidFill>
            </a:endParaRPr>
          </a:p>
          <a:p>
            <a:pPr indent="-342900" lvl="0" marL="457200" rtl="0" algn="l">
              <a:spcBef>
                <a:spcPts val="0"/>
              </a:spcBef>
              <a:spcAft>
                <a:spcPts val="0"/>
              </a:spcAft>
              <a:buClr>
                <a:schemeClr val="dk1"/>
              </a:buClr>
              <a:buSzPts val="1800"/>
              <a:buAutoNum type="arabicPeriod"/>
            </a:pPr>
            <a:r>
              <a:rPr lang="lt">
                <a:solidFill>
                  <a:schemeClr val="dk1"/>
                </a:solidFill>
              </a:rPr>
              <a:t>Ko mums reikia?</a:t>
            </a:r>
            <a:endParaRPr>
              <a:solidFill>
                <a:schemeClr val="dk1"/>
              </a:solidFill>
            </a:endParaRPr>
          </a:p>
          <a:p>
            <a:pPr indent="-342900" lvl="0" marL="457200" rtl="0" algn="l">
              <a:spcBef>
                <a:spcPts val="0"/>
              </a:spcBef>
              <a:spcAft>
                <a:spcPts val="0"/>
              </a:spcAft>
              <a:buClr>
                <a:schemeClr val="dk1"/>
              </a:buClr>
              <a:buSzPts val="1800"/>
              <a:buAutoNum type="arabicPeriod"/>
            </a:pPr>
            <a:r>
              <a:rPr lang="lt">
                <a:solidFill>
                  <a:schemeClr val="dk1"/>
                </a:solidFill>
              </a:rPr>
              <a:t>Kas tau tinka ir kas netinka? </a:t>
            </a:r>
            <a:r>
              <a:rPr lang="lt">
                <a:solidFill>
                  <a:srgbClr val="980000"/>
                </a:solidFill>
              </a:rPr>
              <a:t>fits, suits you</a:t>
            </a:r>
            <a:endParaRPr>
              <a:solidFill>
                <a:srgbClr val="980000"/>
              </a:solidFill>
            </a:endParaRPr>
          </a:p>
          <a:p>
            <a:pPr indent="-342900" lvl="0" marL="457200" rtl="0" algn="l">
              <a:spcBef>
                <a:spcPts val="0"/>
              </a:spcBef>
              <a:spcAft>
                <a:spcPts val="0"/>
              </a:spcAft>
              <a:buClr>
                <a:schemeClr val="dk1"/>
              </a:buClr>
              <a:buSzPts val="1800"/>
              <a:buAutoNum type="arabicPeriod"/>
            </a:pPr>
            <a:r>
              <a:rPr lang="lt">
                <a:solidFill>
                  <a:schemeClr val="dk1"/>
                </a:solidFill>
              </a:rPr>
              <a:t>Kas atsitiko?</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1200"/>
              </a:spcAft>
              <a:buNone/>
            </a:pPr>
            <a:r>
              <a:rPr lang="lt">
                <a:solidFill>
                  <a:schemeClr val="dk1"/>
                </a:solidFill>
              </a:rPr>
              <a:t>1. Ar jūs dabar ………….. (išlipti)? 2. Kaip tu paprastai …………… (važiuoti) namo? 3. Į universitetą vakar mes ………….. (eiti) pėsčiomis. 4. Romai, …………. (atidaryti) langą. 5. Ar galite ………… (sutvarkyti) butą šiandien? 6. Vakar buvau turguje ir ………… (nusipirkti) naują striukę. 7. Žiemą ji dažnai …………. (sirgti). 8. Kitą savaitę mes ……….. (rašyti) testą. 9. Ar tu …………. (mokytis) lietuvių kalbos? 10. Aną šeštadienį jūs ………….. (žaisti) futbolą. 11. Aš mėgstu …………. (skaityti). </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1200"/>
              </a:spcAft>
              <a:buNone/>
            </a:pPr>
            <a:r>
              <a:rPr lang="lt">
                <a:solidFill>
                  <a:schemeClr val="dk1"/>
                </a:solidFill>
              </a:rPr>
              <a:t>1. Ar jūs dabar …</a:t>
            </a:r>
            <a:r>
              <a:rPr lang="lt">
                <a:solidFill>
                  <a:srgbClr val="980000"/>
                </a:solidFill>
              </a:rPr>
              <a:t>išlipsite</a:t>
            </a:r>
            <a:r>
              <a:rPr lang="lt">
                <a:solidFill>
                  <a:schemeClr val="dk1"/>
                </a:solidFill>
              </a:rPr>
              <a:t>……….. (išlipti)? 2. Kaip tu paprastai ……</a:t>
            </a:r>
            <a:r>
              <a:rPr lang="lt">
                <a:solidFill>
                  <a:srgbClr val="980000"/>
                </a:solidFill>
              </a:rPr>
              <a:t>važiuoji</a:t>
            </a:r>
            <a:r>
              <a:rPr lang="lt">
                <a:solidFill>
                  <a:schemeClr val="dk1"/>
                </a:solidFill>
              </a:rPr>
              <a:t>……… (važiuoti) namo? 3. Į universitetą vakar mes ……</a:t>
            </a:r>
            <a:r>
              <a:rPr lang="lt">
                <a:solidFill>
                  <a:srgbClr val="980000"/>
                </a:solidFill>
              </a:rPr>
              <a:t>ėjome</a:t>
            </a:r>
            <a:r>
              <a:rPr lang="lt">
                <a:solidFill>
                  <a:schemeClr val="dk1"/>
                </a:solidFill>
              </a:rPr>
              <a:t>…….. (eiti) pėsčiomis. 4. Romai, ……</a:t>
            </a:r>
            <a:r>
              <a:rPr lang="lt">
                <a:solidFill>
                  <a:srgbClr val="980000"/>
                </a:solidFill>
              </a:rPr>
              <a:t>atidaryk</a:t>
            </a:r>
            <a:r>
              <a:rPr lang="lt">
                <a:solidFill>
                  <a:schemeClr val="dk1"/>
                </a:solidFill>
              </a:rPr>
              <a:t>……. (atidaryti) langą. 5. Ar galite ……</a:t>
            </a:r>
            <a:r>
              <a:rPr lang="lt">
                <a:solidFill>
                  <a:srgbClr val="980000"/>
                </a:solidFill>
              </a:rPr>
              <a:t>sutvarkyti</a:t>
            </a:r>
            <a:r>
              <a:rPr lang="lt">
                <a:solidFill>
                  <a:schemeClr val="dk1"/>
                </a:solidFill>
              </a:rPr>
              <a:t>…… (sutvarkyti) butą šiandien? 6. Vakar buvau turguje ir ……</a:t>
            </a:r>
            <a:r>
              <a:rPr lang="lt">
                <a:solidFill>
                  <a:srgbClr val="980000"/>
                </a:solidFill>
              </a:rPr>
              <a:t>nusipirkau</a:t>
            </a:r>
            <a:r>
              <a:rPr lang="lt">
                <a:solidFill>
                  <a:schemeClr val="dk1"/>
                </a:solidFill>
              </a:rPr>
              <a:t>…… (nusipirkti) naują striukę. 7. Žiemą ji dažnai ……</a:t>
            </a:r>
            <a:r>
              <a:rPr lang="lt">
                <a:solidFill>
                  <a:srgbClr val="980000"/>
                </a:solidFill>
              </a:rPr>
              <a:t>serga</a:t>
            </a:r>
            <a:r>
              <a:rPr lang="lt">
                <a:solidFill>
                  <a:schemeClr val="dk1"/>
                </a:solidFill>
              </a:rPr>
              <a:t>……. (sirgti). 8. Kitą savaitę mes …</a:t>
            </a:r>
            <a:r>
              <a:rPr lang="lt">
                <a:solidFill>
                  <a:srgbClr val="980000"/>
                </a:solidFill>
              </a:rPr>
              <a:t>rašysime</a:t>
            </a:r>
            <a:r>
              <a:rPr lang="lt">
                <a:solidFill>
                  <a:schemeClr val="dk1"/>
                </a:solidFill>
              </a:rPr>
              <a:t>…….. (rašyti) testą. 9. Ar tu …</a:t>
            </a:r>
            <a:r>
              <a:rPr lang="lt">
                <a:solidFill>
                  <a:srgbClr val="980000"/>
                </a:solidFill>
              </a:rPr>
              <a:t>mokaisi</a:t>
            </a:r>
            <a:r>
              <a:rPr lang="lt">
                <a:solidFill>
                  <a:schemeClr val="dk1"/>
                </a:solidFill>
              </a:rPr>
              <a:t>………. (mokytis) lietuvių kalbos? 10. Aną šeštadienį jūs ……</a:t>
            </a:r>
            <a:r>
              <a:rPr lang="lt">
                <a:solidFill>
                  <a:srgbClr val="980000"/>
                </a:solidFill>
              </a:rPr>
              <a:t>žaidėte</a:t>
            </a:r>
            <a:r>
              <a:rPr lang="lt">
                <a:solidFill>
                  <a:schemeClr val="dk1"/>
                </a:solidFill>
              </a:rPr>
              <a:t>…….. (žaisti) futbolą. 11. Aš mėgstu ……</a:t>
            </a:r>
            <a:r>
              <a:rPr lang="lt">
                <a:solidFill>
                  <a:srgbClr val="980000"/>
                </a:solidFill>
              </a:rPr>
              <a:t>skaityti</a:t>
            </a:r>
            <a:r>
              <a:rPr lang="lt">
                <a:solidFill>
                  <a:schemeClr val="dk1"/>
                </a:solidFill>
              </a:rPr>
              <a:t>……. (skaityti). </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graphicFrame>
        <p:nvGraphicFramePr>
          <p:cNvPr id="85" name="Google Shape;85;p19"/>
          <p:cNvGraphicFramePr/>
          <p:nvPr/>
        </p:nvGraphicFramePr>
        <p:xfrm>
          <a:off x="79413" y="1161885"/>
          <a:ext cx="3000000" cy="3000000"/>
        </p:xfrm>
        <a:graphic>
          <a:graphicData uri="http://schemas.openxmlformats.org/drawingml/2006/table">
            <a:tbl>
              <a:tblPr>
                <a:noFill/>
                <a:tableStyleId>{42071053-2763-4103-8F55-DB3C3911DF32}</a:tableStyleId>
              </a:tblPr>
              <a:tblGrid>
                <a:gridCol w="1426975"/>
                <a:gridCol w="985750"/>
                <a:gridCol w="1086600"/>
                <a:gridCol w="847050"/>
                <a:gridCol w="910125"/>
                <a:gridCol w="960525"/>
                <a:gridCol w="973125"/>
                <a:gridCol w="960525"/>
                <a:gridCol w="834475"/>
              </a:tblGrid>
              <a:tr h="737225">
                <a:tc>
                  <a:txBody>
                    <a:bodyPr/>
                    <a:lstStyle/>
                    <a:p>
                      <a:pPr indent="0" lvl="0" marL="0" rtl="0" algn="ctr">
                        <a:spcBef>
                          <a:spcPts val="0"/>
                        </a:spcBef>
                        <a:spcAft>
                          <a:spcPts val="0"/>
                        </a:spcAft>
                        <a:buNone/>
                      </a:pPr>
                      <a:r>
                        <a:rPr b="1" lang="lt"/>
                        <a:t>Nominative</a:t>
                      </a:r>
                      <a:endParaRPr b="1"/>
                    </a:p>
                  </a:txBody>
                  <a:tcPr marT="91425" marB="91425" marR="91425" marL="91425">
                    <a:solidFill>
                      <a:srgbClr val="D9EAD3"/>
                    </a:solidFill>
                  </a:tcPr>
                </a:tc>
                <a:tc>
                  <a:txBody>
                    <a:bodyPr/>
                    <a:lstStyle/>
                    <a:p>
                      <a:pPr indent="0" lvl="0" marL="0" rtl="0" algn="ctr">
                        <a:spcBef>
                          <a:spcPts val="0"/>
                        </a:spcBef>
                        <a:spcAft>
                          <a:spcPts val="0"/>
                        </a:spcAft>
                        <a:buNone/>
                      </a:pPr>
                      <a:r>
                        <a:rPr b="1" lang="lt"/>
                        <a:t>AŠ</a:t>
                      </a:r>
                      <a:endParaRPr b="1"/>
                    </a:p>
                  </a:txBody>
                  <a:tcPr marT="91425" marB="91425" marR="91425" marL="91425"/>
                </a:tc>
                <a:tc>
                  <a:txBody>
                    <a:bodyPr/>
                    <a:lstStyle/>
                    <a:p>
                      <a:pPr indent="0" lvl="0" marL="0" rtl="0" algn="ctr">
                        <a:spcBef>
                          <a:spcPts val="0"/>
                        </a:spcBef>
                        <a:spcAft>
                          <a:spcPts val="0"/>
                        </a:spcAft>
                        <a:buNone/>
                      </a:pPr>
                      <a:r>
                        <a:rPr b="1" lang="lt"/>
                        <a:t>TU</a:t>
                      </a:r>
                      <a:endParaRPr b="1"/>
                    </a:p>
                  </a:txBody>
                  <a:tcPr marT="91425" marB="91425" marR="91425" marL="91425"/>
                </a:tc>
                <a:tc>
                  <a:txBody>
                    <a:bodyPr/>
                    <a:lstStyle/>
                    <a:p>
                      <a:pPr indent="0" lvl="0" marL="0" rtl="0" algn="ctr">
                        <a:spcBef>
                          <a:spcPts val="0"/>
                        </a:spcBef>
                        <a:spcAft>
                          <a:spcPts val="0"/>
                        </a:spcAft>
                        <a:buNone/>
                      </a:pPr>
                      <a:r>
                        <a:rPr b="1" lang="lt"/>
                        <a:t>JIS</a:t>
                      </a:r>
                      <a:endParaRPr b="1"/>
                    </a:p>
                  </a:txBody>
                  <a:tcPr marT="91425" marB="91425" marR="91425" marL="91425"/>
                </a:tc>
                <a:tc>
                  <a:txBody>
                    <a:bodyPr/>
                    <a:lstStyle/>
                    <a:p>
                      <a:pPr indent="0" lvl="0" marL="0" rtl="0" algn="ctr">
                        <a:spcBef>
                          <a:spcPts val="0"/>
                        </a:spcBef>
                        <a:spcAft>
                          <a:spcPts val="0"/>
                        </a:spcAft>
                        <a:buNone/>
                      </a:pPr>
                      <a:r>
                        <a:rPr b="1" lang="lt"/>
                        <a:t>JI</a:t>
                      </a:r>
                      <a:endParaRPr b="1"/>
                    </a:p>
                  </a:txBody>
                  <a:tcPr marT="91425" marB="91425" marR="91425" marL="91425"/>
                </a:tc>
                <a:tc>
                  <a:txBody>
                    <a:bodyPr/>
                    <a:lstStyle/>
                    <a:p>
                      <a:pPr indent="0" lvl="0" marL="0" rtl="0" algn="ctr">
                        <a:spcBef>
                          <a:spcPts val="0"/>
                        </a:spcBef>
                        <a:spcAft>
                          <a:spcPts val="0"/>
                        </a:spcAft>
                        <a:buNone/>
                      </a:pPr>
                      <a:r>
                        <a:rPr b="1" lang="lt"/>
                        <a:t>MES</a:t>
                      </a:r>
                      <a:endParaRPr b="1"/>
                    </a:p>
                  </a:txBody>
                  <a:tcPr marT="91425" marB="91425" marR="91425" marL="91425"/>
                </a:tc>
                <a:tc>
                  <a:txBody>
                    <a:bodyPr/>
                    <a:lstStyle/>
                    <a:p>
                      <a:pPr indent="0" lvl="0" marL="0" rtl="0" algn="ctr">
                        <a:spcBef>
                          <a:spcPts val="0"/>
                        </a:spcBef>
                        <a:spcAft>
                          <a:spcPts val="0"/>
                        </a:spcAft>
                        <a:buNone/>
                      </a:pPr>
                      <a:r>
                        <a:rPr b="1" lang="lt"/>
                        <a:t>JŪS</a:t>
                      </a:r>
                      <a:endParaRPr b="1"/>
                    </a:p>
                  </a:txBody>
                  <a:tcPr marT="91425" marB="91425" marR="91425" marL="91425"/>
                </a:tc>
                <a:tc>
                  <a:txBody>
                    <a:bodyPr/>
                    <a:lstStyle/>
                    <a:p>
                      <a:pPr indent="0" lvl="0" marL="0" rtl="0" algn="ctr">
                        <a:spcBef>
                          <a:spcPts val="0"/>
                        </a:spcBef>
                        <a:spcAft>
                          <a:spcPts val="0"/>
                        </a:spcAft>
                        <a:buNone/>
                      </a:pPr>
                      <a:r>
                        <a:rPr b="1" lang="lt"/>
                        <a:t>JIE</a:t>
                      </a:r>
                      <a:endParaRPr b="1"/>
                    </a:p>
                  </a:txBody>
                  <a:tcPr marT="91425" marB="91425" marR="91425" marL="91425"/>
                </a:tc>
                <a:tc>
                  <a:txBody>
                    <a:bodyPr/>
                    <a:lstStyle/>
                    <a:p>
                      <a:pPr indent="0" lvl="0" marL="0" rtl="0" algn="ctr">
                        <a:spcBef>
                          <a:spcPts val="0"/>
                        </a:spcBef>
                        <a:spcAft>
                          <a:spcPts val="0"/>
                        </a:spcAft>
                        <a:buNone/>
                      </a:pPr>
                      <a:r>
                        <a:rPr b="1" lang="lt"/>
                        <a:t>JOS</a:t>
                      </a:r>
                      <a:endParaRPr b="1"/>
                    </a:p>
                  </a:txBody>
                  <a:tcPr marT="91425" marB="91425" marR="91425" marL="91425"/>
                </a:tc>
              </a:tr>
              <a:tr h="737225">
                <a:tc>
                  <a:txBody>
                    <a:bodyPr/>
                    <a:lstStyle/>
                    <a:p>
                      <a:pPr indent="0" lvl="0" marL="0" rtl="0" algn="ctr">
                        <a:spcBef>
                          <a:spcPts val="0"/>
                        </a:spcBef>
                        <a:spcAft>
                          <a:spcPts val="0"/>
                        </a:spcAft>
                        <a:buNone/>
                      </a:pPr>
                      <a:r>
                        <a:rPr b="1" lang="lt"/>
                        <a:t>Accusative</a:t>
                      </a:r>
                      <a:endParaRPr b="1"/>
                    </a:p>
                  </a:txBody>
                  <a:tcPr marT="91425" marB="91425" marR="91425" marL="91425">
                    <a:solidFill>
                      <a:srgbClr val="D9EAD3"/>
                    </a:solidFill>
                  </a:tcPr>
                </a:tc>
                <a:tc>
                  <a:txBody>
                    <a:bodyPr/>
                    <a:lstStyle/>
                    <a:p>
                      <a:pPr indent="0" lvl="0" marL="0" rtl="0" algn="ctr">
                        <a:spcBef>
                          <a:spcPts val="0"/>
                        </a:spcBef>
                        <a:spcAft>
                          <a:spcPts val="0"/>
                        </a:spcAft>
                        <a:buNone/>
                      </a:pPr>
                      <a:r>
                        <a:rPr b="1" lang="lt"/>
                        <a:t>MANE</a:t>
                      </a:r>
                      <a:endParaRPr b="1"/>
                    </a:p>
                  </a:txBody>
                  <a:tcPr marT="91425" marB="91425" marR="91425" marL="91425"/>
                </a:tc>
                <a:tc>
                  <a:txBody>
                    <a:bodyPr/>
                    <a:lstStyle/>
                    <a:p>
                      <a:pPr indent="0" lvl="0" marL="0" rtl="0" algn="ctr">
                        <a:spcBef>
                          <a:spcPts val="0"/>
                        </a:spcBef>
                        <a:spcAft>
                          <a:spcPts val="0"/>
                        </a:spcAft>
                        <a:buNone/>
                      </a:pPr>
                      <a:r>
                        <a:rPr b="1" lang="lt"/>
                        <a:t>TAVE</a:t>
                      </a:r>
                      <a:endParaRPr b="1"/>
                    </a:p>
                  </a:txBody>
                  <a:tcPr marT="91425" marB="91425" marR="91425" marL="91425"/>
                </a:tc>
                <a:tc>
                  <a:txBody>
                    <a:bodyPr/>
                    <a:lstStyle/>
                    <a:p>
                      <a:pPr indent="0" lvl="0" marL="0" rtl="0" algn="ctr">
                        <a:spcBef>
                          <a:spcPts val="0"/>
                        </a:spcBef>
                        <a:spcAft>
                          <a:spcPts val="0"/>
                        </a:spcAft>
                        <a:buNone/>
                      </a:pPr>
                      <a:r>
                        <a:rPr b="1" lang="lt"/>
                        <a:t>JĮ</a:t>
                      </a:r>
                      <a:endParaRPr b="1"/>
                    </a:p>
                  </a:txBody>
                  <a:tcPr marT="91425" marB="91425" marR="91425" marL="91425"/>
                </a:tc>
                <a:tc>
                  <a:txBody>
                    <a:bodyPr/>
                    <a:lstStyle/>
                    <a:p>
                      <a:pPr indent="0" lvl="0" marL="0" rtl="0" algn="ctr">
                        <a:spcBef>
                          <a:spcPts val="0"/>
                        </a:spcBef>
                        <a:spcAft>
                          <a:spcPts val="0"/>
                        </a:spcAft>
                        <a:buNone/>
                      </a:pPr>
                      <a:r>
                        <a:rPr b="1" lang="lt"/>
                        <a:t>JĄ</a:t>
                      </a:r>
                      <a:endParaRPr b="1"/>
                    </a:p>
                  </a:txBody>
                  <a:tcPr marT="91425" marB="91425" marR="91425" marL="91425"/>
                </a:tc>
                <a:tc>
                  <a:txBody>
                    <a:bodyPr/>
                    <a:lstStyle/>
                    <a:p>
                      <a:pPr indent="0" lvl="0" marL="0" rtl="0" algn="ctr">
                        <a:spcBef>
                          <a:spcPts val="0"/>
                        </a:spcBef>
                        <a:spcAft>
                          <a:spcPts val="0"/>
                        </a:spcAft>
                        <a:buNone/>
                      </a:pPr>
                      <a:r>
                        <a:rPr b="1" lang="lt"/>
                        <a:t>MUS</a:t>
                      </a:r>
                      <a:endParaRPr b="1"/>
                    </a:p>
                  </a:txBody>
                  <a:tcPr marT="91425" marB="91425" marR="91425" marL="91425"/>
                </a:tc>
                <a:tc>
                  <a:txBody>
                    <a:bodyPr/>
                    <a:lstStyle/>
                    <a:p>
                      <a:pPr indent="0" lvl="0" marL="0" rtl="0" algn="ctr">
                        <a:spcBef>
                          <a:spcPts val="0"/>
                        </a:spcBef>
                        <a:spcAft>
                          <a:spcPts val="0"/>
                        </a:spcAft>
                        <a:buNone/>
                      </a:pPr>
                      <a:r>
                        <a:rPr b="1" lang="lt"/>
                        <a:t>JUS</a:t>
                      </a:r>
                      <a:endParaRPr b="1"/>
                    </a:p>
                  </a:txBody>
                  <a:tcPr marT="91425" marB="91425" marR="91425" marL="91425"/>
                </a:tc>
                <a:tc>
                  <a:txBody>
                    <a:bodyPr/>
                    <a:lstStyle/>
                    <a:p>
                      <a:pPr indent="0" lvl="0" marL="0" rtl="0" algn="ctr">
                        <a:spcBef>
                          <a:spcPts val="0"/>
                        </a:spcBef>
                        <a:spcAft>
                          <a:spcPts val="0"/>
                        </a:spcAft>
                        <a:buNone/>
                      </a:pPr>
                      <a:r>
                        <a:rPr b="1" lang="lt"/>
                        <a:t>JUOS</a:t>
                      </a:r>
                      <a:endParaRPr b="1"/>
                    </a:p>
                  </a:txBody>
                  <a:tcPr marT="91425" marB="91425" marR="91425" marL="91425"/>
                </a:tc>
                <a:tc>
                  <a:txBody>
                    <a:bodyPr/>
                    <a:lstStyle/>
                    <a:p>
                      <a:pPr indent="0" lvl="0" marL="0" rtl="0" algn="ctr">
                        <a:spcBef>
                          <a:spcPts val="0"/>
                        </a:spcBef>
                        <a:spcAft>
                          <a:spcPts val="0"/>
                        </a:spcAft>
                        <a:buNone/>
                      </a:pPr>
                      <a:r>
                        <a:rPr b="1" lang="lt"/>
                        <a:t>JAS</a:t>
                      </a:r>
                      <a:endParaRPr b="1"/>
                    </a:p>
                  </a:txBody>
                  <a:tcPr marT="91425" marB="91425" marR="91425" marL="91425"/>
                </a:tc>
              </a:tr>
              <a:tr h="995250">
                <a:tc>
                  <a:txBody>
                    <a:bodyPr/>
                    <a:lstStyle/>
                    <a:p>
                      <a:pPr indent="0" lvl="0" marL="0" rtl="0" algn="ctr">
                        <a:spcBef>
                          <a:spcPts val="0"/>
                        </a:spcBef>
                        <a:spcAft>
                          <a:spcPts val="0"/>
                        </a:spcAft>
                        <a:buNone/>
                      </a:pPr>
                      <a:r>
                        <a:rPr b="1" lang="lt"/>
                        <a:t>Instrumental (+SU)</a:t>
                      </a:r>
                      <a:endParaRPr b="1"/>
                    </a:p>
                  </a:txBody>
                  <a:tcPr marT="91425" marB="91425" marR="91425" marL="91425">
                    <a:solidFill>
                      <a:srgbClr val="D9EAD3"/>
                    </a:solidFill>
                  </a:tcPr>
                </a:tc>
                <a:tc>
                  <a:txBody>
                    <a:bodyPr/>
                    <a:lstStyle/>
                    <a:p>
                      <a:pPr indent="0" lvl="0" marL="0" rtl="0" algn="ctr">
                        <a:spcBef>
                          <a:spcPts val="0"/>
                        </a:spcBef>
                        <a:spcAft>
                          <a:spcPts val="0"/>
                        </a:spcAft>
                        <a:buNone/>
                      </a:pPr>
                      <a:r>
                        <a:rPr b="1" lang="lt"/>
                        <a:t>MANIMI</a:t>
                      </a:r>
                      <a:endParaRPr b="1"/>
                    </a:p>
                  </a:txBody>
                  <a:tcPr marT="91425" marB="91425" marR="91425" marL="91425"/>
                </a:tc>
                <a:tc>
                  <a:txBody>
                    <a:bodyPr/>
                    <a:lstStyle/>
                    <a:p>
                      <a:pPr indent="0" lvl="0" marL="0" rtl="0" algn="ctr">
                        <a:spcBef>
                          <a:spcPts val="0"/>
                        </a:spcBef>
                        <a:spcAft>
                          <a:spcPts val="0"/>
                        </a:spcAft>
                        <a:buNone/>
                      </a:pPr>
                      <a:r>
                        <a:rPr b="1" lang="lt"/>
                        <a:t>TAVIMI</a:t>
                      </a:r>
                      <a:endParaRPr b="1"/>
                    </a:p>
                  </a:txBody>
                  <a:tcPr marT="91425" marB="91425" marR="91425" marL="91425"/>
                </a:tc>
                <a:tc>
                  <a:txBody>
                    <a:bodyPr/>
                    <a:lstStyle/>
                    <a:p>
                      <a:pPr indent="0" lvl="0" marL="0" rtl="0" algn="ctr">
                        <a:spcBef>
                          <a:spcPts val="0"/>
                        </a:spcBef>
                        <a:spcAft>
                          <a:spcPts val="0"/>
                        </a:spcAft>
                        <a:buNone/>
                      </a:pPr>
                      <a:r>
                        <a:rPr b="1" lang="lt"/>
                        <a:t>JUO</a:t>
                      </a:r>
                      <a:endParaRPr b="1"/>
                    </a:p>
                  </a:txBody>
                  <a:tcPr marT="91425" marB="91425" marR="91425" marL="91425"/>
                </a:tc>
                <a:tc>
                  <a:txBody>
                    <a:bodyPr/>
                    <a:lstStyle/>
                    <a:p>
                      <a:pPr indent="0" lvl="0" marL="0" rtl="0" algn="ctr">
                        <a:spcBef>
                          <a:spcPts val="0"/>
                        </a:spcBef>
                        <a:spcAft>
                          <a:spcPts val="0"/>
                        </a:spcAft>
                        <a:buNone/>
                      </a:pPr>
                      <a:r>
                        <a:rPr b="1" lang="lt"/>
                        <a:t>JA</a:t>
                      </a:r>
                      <a:endParaRPr b="1"/>
                    </a:p>
                  </a:txBody>
                  <a:tcPr marT="91425" marB="91425" marR="91425" marL="91425"/>
                </a:tc>
                <a:tc>
                  <a:txBody>
                    <a:bodyPr/>
                    <a:lstStyle/>
                    <a:p>
                      <a:pPr indent="0" lvl="0" marL="0" rtl="0" algn="ctr">
                        <a:spcBef>
                          <a:spcPts val="0"/>
                        </a:spcBef>
                        <a:spcAft>
                          <a:spcPts val="0"/>
                        </a:spcAft>
                        <a:buNone/>
                      </a:pPr>
                      <a:r>
                        <a:rPr b="1" lang="lt"/>
                        <a:t>MUMIS</a:t>
                      </a:r>
                      <a:endParaRPr b="1"/>
                    </a:p>
                  </a:txBody>
                  <a:tcPr marT="91425" marB="91425" marR="91425" marL="91425"/>
                </a:tc>
                <a:tc>
                  <a:txBody>
                    <a:bodyPr/>
                    <a:lstStyle/>
                    <a:p>
                      <a:pPr indent="0" lvl="0" marL="0" rtl="0" algn="ctr">
                        <a:spcBef>
                          <a:spcPts val="0"/>
                        </a:spcBef>
                        <a:spcAft>
                          <a:spcPts val="0"/>
                        </a:spcAft>
                        <a:buNone/>
                      </a:pPr>
                      <a:r>
                        <a:rPr b="1" lang="lt"/>
                        <a:t>JUMIS</a:t>
                      </a:r>
                      <a:endParaRPr b="1"/>
                    </a:p>
                  </a:txBody>
                  <a:tcPr marT="91425" marB="91425" marR="91425" marL="91425"/>
                </a:tc>
                <a:tc>
                  <a:txBody>
                    <a:bodyPr/>
                    <a:lstStyle/>
                    <a:p>
                      <a:pPr indent="0" lvl="0" marL="0" rtl="0" algn="ctr">
                        <a:spcBef>
                          <a:spcPts val="0"/>
                        </a:spcBef>
                        <a:spcAft>
                          <a:spcPts val="0"/>
                        </a:spcAft>
                        <a:buNone/>
                      </a:pPr>
                      <a:r>
                        <a:rPr b="1" lang="lt"/>
                        <a:t>JAIS</a:t>
                      </a:r>
                      <a:endParaRPr b="1"/>
                    </a:p>
                  </a:txBody>
                  <a:tcPr marT="91425" marB="91425" marR="91425" marL="91425"/>
                </a:tc>
                <a:tc>
                  <a:txBody>
                    <a:bodyPr/>
                    <a:lstStyle/>
                    <a:p>
                      <a:pPr indent="0" lvl="0" marL="0" rtl="0" algn="ctr">
                        <a:spcBef>
                          <a:spcPts val="0"/>
                        </a:spcBef>
                        <a:spcAft>
                          <a:spcPts val="0"/>
                        </a:spcAft>
                        <a:buNone/>
                      </a:pPr>
                      <a:r>
                        <a:rPr b="1" lang="lt"/>
                        <a:t>JOMIS</a:t>
                      </a:r>
                      <a:endParaRPr b="1"/>
                    </a:p>
                  </a:txBody>
                  <a:tcPr marT="91425" marB="91425" marR="91425" marL="91425"/>
                </a:tc>
              </a:tr>
              <a:tr h="479175">
                <a:tc>
                  <a:txBody>
                    <a:bodyPr/>
                    <a:lstStyle/>
                    <a:p>
                      <a:pPr indent="0" lvl="0" marL="0" rtl="0" algn="ctr">
                        <a:spcBef>
                          <a:spcPts val="0"/>
                        </a:spcBef>
                        <a:spcAft>
                          <a:spcPts val="0"/>
                        </a:spcAft>
                        <a:buNone/>
                      </a:pPr>
                      <a:r>
                        <a:rPr b="1" lang="lt"/>
                        <a:t>Dative</a:t>
                      </a:r>
                      <a:endParaRPr b="1"/>
                    </a:p>
                  </a:txBody>
                  <a:tcPr marT="91425" marB="91425" marR="91425" marL="91425">
                    <a:solidFill>
                      <a:srgbClr val="D9EAD3"/>
                    </a:solidFill>
                  </a:tcPr>
                </a:tc>
                <a:tc>
                  <a:txBody>
                    <a:bodyPr/>
                    <a:lstStyle/>
                    <a:p>
                      <a:pPr indent="0" lvl="0" marL="0" rtl="0" algn="ctr">
                        <a:spcBef>
                          <a:spcPts val="0"/>
                        </a:spcBef>
                        <a:spcAft>
                          <a:spcPts val="0"/>
                        </a:spcAft>
                        <a:buNone/>
                      </a:pPr>
                      <a:r>
                        <a:rPr b="1" lang="lt"/>
                        <a:t>MAN</a:t>
                      </a:r>
                      <a:endParaRPr b="1"/>
                    </a:p>
                  </a:txBody>
                  <a:tcPr marT="91425" marB="91425" marR="91425" marL="91425"/>
                </a:tc>
                <a:tc>
                  <a:txBody>
                    <a:bodyPr/>
                    <a:lstStyle/>
                    <a:p>
                      <a:pPr indent="0" lvl="0" marL="0" rtl="0" algn="ctr">
                        <a:spcBef>
                          <a:spcPts val="0"/>
                        </a:spcBef>
                        <a:spcAft>
                          <a:spcPts val="0"/>
                        </a:spcAft>
                        <a:buNone/>
                      </a:pPr>
                      <a:r>
                        <a:rPr b="1" lang="lt"/>
                        <a:t>TAU</a:t>
                      </a:r>
                      <a:endParaRPr b="1"/>
                    </a:p>
                  </a:txBody>
                  <a:tcPr marT="91425" marB="91425" marR="91425" marL="91425"/>
                </a:tc>
                <a:tc>
                  <a:txBody>
                    <a:bodyPr/>
                    <a:lstStyle/>
                    <a:p>
                      <a:pPr indent="0" lvl="0" marL="0" rtl="0" algn="ctr">
                        <a:spcBef>
                          <a:spcPts val="0"/>
                        </a:spcBef>
                        <a:spcAft>
                          <a:spcPts val="0"/>
                        </a:spcAft>
                        <a:buNone/>
                      </a:pPr>
                      <a:r>
                        <a:rPr b="1" lang="lt"/>
                        <a:t>JAM</a:t>
                      </a:r>
                      <a:endParaRPr b="1"/>
                    </a:p>
                  </a:txBody>
                  <a:tcPr marT="91425" marB="91425" marR="91425" marL="91425"/>
                </a:tc>
                <a:tc>
                  <a:txBody>
                    <a:bodyPr/>
                    <a:lstStyle/>
                    <a:p>
                      <a:pPr indent="0" lvl="0" marL="0" rtl="0" algn="ctr">
                        <a:spcBef>
                          <a:spcPts val="0"/>
                        </a:spcBef>
                        <a:spcAft>
                          <a:spcPts val="0"/>
                        </a:spcAft>
                        <a:buNone/>
                      </a:pPr>
                      <a:r>
                        <a:rPr b="1" lang="lt"/>
                        <a:t>JAI</a:t>
                      </a:r>
                      <a:endParaRPr b="1"/>
                    </a:p>
                  </a:txBody>
                  <a:tcPr marT="91425" marB="91425" marR="91425" marL="91425"/>
                </a:tc>
                <a:tc>
                  <a:txBody>
                    <a:bodyPr/>
                    <a:lstStyle/>
                    <a:p>
                      <a:pPr indent="0" lvl="0" marL="0" rtl="0" algn="ctr">
                        <a:spcBef>
                          <a:spcPts val="0"/>
                        </a:spcBef>
                        <a:spcAft>
                          <a:spcPts val="0"/>
                        </a:spcAft>
                        <a:buNone/>
                      </a:pPr>
                      <a:r>
                        <a:rPr b="1" lang="lt"/>
                        <a:t>MUMS</a:t>
                      </a:r>
                      <a:endParaRPr b="1"/>
                    </a:p>
                  </a:txBody>
                  <a:tcPr marT="91425" marB="91425" marR="91425" marL="91425"/>
                </a:tc>
                <a:tc>
                  <a:txBody>
                    <a:bodyPr/>
                    <a:lstStyle/>
                    <a:p>
                      <a:pPr indent="0" lvl="0" marL="0" rtl="0" algn="ctr">
                        <a:spcBef>
                          <a:spcPts val="0"/>
                        </a:spcBef>
                        <a:spcAft>
                          <a:spcPts val="0"/>
                        </a:spcAft>
                        <a:buNone/>
                      </a:pPr>
                      <a:r>
                        <a:rPr b="1" lang="lt"/>
                        <a:t>JUMS</a:t>
                      </a:r>
                      <a:endParaRPr b="1"/>
                    </a:p>
                  </a:txBody>
                  <a:tcPr marT="91425" marB="91425" marR="91425" marL="91425"/>
                </a:tc>
                <a:tc>
                  <a:txBody>
                    <a:bodyPr/>
                    <a:lstStyle/>
                    <a:p>
                      <a:pPr indent="0" lvl="0" marL="0" rtl="0" algn="ctr">
                        <a:spcBef>
                          <a:spcPts val="0"/>
                        </a:spcBef>
                        <a:spcAft>
                          <a:spcPts val="0"/>
                        </a:spcAft>
                        <a:buNone/>
                      </a:pPr>
                      <a:r>
                        <a:rPr b="1" lang="lt"/>
                        <a:t>JIEMS</a:t>
                      </a:r>
                      <a:endParaRPr b="1"/>
                    </a:p>
                  </a:txBody>
                  <a:tcPr marT="91425" marB="91425" marR="91425" marL="91425"/>
                </a:tc>
                <a:tc>
                  <a:txBody>
                    <a:bodyPr/>
                    <a:lstStyle/>
                    <a:p>
                      <a:pPr indent="0" lvl="0" marL="0" rtl="0" algn="ctr">
                        <a:spcBef>
                          <a:spcPts val="0"/>
                        </a:spcBef>
                        <a:spcAft>
                          <a:spcPts val="0"/>
                        </a:spcAft>
                        <a:buNone/>
                      </a:pPr>
                      <a:r>
                        <a:rPr b="1" lang="lt"/>
                        <a:t>JOMS</a:t>
                      </a:r>
                      <a:endParaRPr b="1"/>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lt"/>
              <a:t>Tariamoji nuosaka (Subjunctive mood)</a:t>
            </a:r>
            <a:endParaRPr/>
          </a:p>
        </p:txBody>
      </p:sp>
      <p:sp>
        <p:nvSpPr>
          <p:cNvPr id="91" name="Google Shape;91;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lt">
                <a:solidFill>
                  <a:schemeClr val="dk1"/>
                </a:solidFill>
              </a:rPr>
              <a:t>INFINITIVE - ‘TI’: </a:t>
            </a:r>
            <a:r>
              <a:rPr lang="lt">
                <a:solidFill>
                  <a:srgbClr val="980000"/>
                </a:solidFill>
              </a:rPr>
              <a:t>GALĖTI - TI +</a:t>
            </a:r>
            <a:endParaRPr>
              <a:solidFill>
                <a:srgbClr val="980000"/>
              </a:solidFill>
            </a:endParaRPr>
          </a:p>
          <a:p>
            <a:pPr indent="0" lvl="0" marL="0" rtl="0" algn="l">
              <a:spcBef>
                <a:spcPts val="1200"/>
              </a:spcBef>
              <a:spcAft>
                <a:spcPts val="0"/>
              </a:spcAft>
              <a:buNone/>
            </a:pPr>
            <a:r>
              <a:t/>
            </a:r>
            <a:endParaRPr>
              <a:solidFill>
                <a:schemeClr val="dk1"/>
              </a:solidFill>
            </a:endParaRPr>
          </a:p>
          <a:p>
            <a:pPr indent="0" lvl="0" marL="0" rtl="0" algn="l">
              <a:spcBef>
                <a:spcPts val="1200"/>
              </a:spcBef>
              <a:spcAft>
                <a:spcPts val="0"/>
              </a:spcAft>
              <a:buNone/>
            </a:pPr>
            <a:r>
              <a:rPr lang="lt">
                <a:solidFill>
                  <a:schemeClr val="dk1"/>
                </a:solidFill>
              </a:rPr>
              <a:t>aš 	</a:t>
            </a:r>
            <a:r>
              <a:rPr b="1" lang="lt">
                <a:solidFill>
                  <a:schemeClr val="dk1"/>
                </a:solidFill>
              </a:rPr>
              <a:t>-čiau:</a:t>
            </a:r>
            <a:r>
              <a:rPr lang="lt">
                <a:solidFill>
                  <a:schemeClr val="dk1"/>
                </a:solidFill>
              </a:rPr>
              <a:t> </a:t>
            </a:r>
            <a:r>
              <a:rPr lang="lt">
                <a:solidFill>
                  <a:srgbClr val="980000"/>
                </a:solidFill>
              </a:rPr>
              <a:t>galėčiau</a:t>
            </a:r>
            <a:r>
              <a:rPr lang="lt">
                <a:solidFill>
                  <a:schemeClr val="dk1"/>
                </a:solidFill>
              </a:rPr>
              <a:t>						mes    </a:t>
            </a:r>
            <a:r>
              <a:rPr b="1" lang="lt">
                <a:solidFill>
                  <a:schemeClr val="dk1"/>
                </a:solidFill>
              </a:rPr>
              <a:t>-tu(mė)me:</a:t>
            </a:r>
            <a:r>
              <a:rPr lang="lt">
                <a:solidFill>
                  <a:schemeClr val="dk1"/>
                </a:solidFill>
              </a:rPr>
              <a:t> </a:t>
            </a:r>
            <a:r>
              <a:rPr lang="lt">
                <a:solidFill>
                  <a:srgbClr val="980000"/>
                </a:solidFill>
              </a:rPr>
              <a:t>galėtu</a:t>
            </a:r>
            <a:r>
              <a:rPr lang="lt" strike="sngStrike">
                <a:solidFill>
                  <a:srgbClr val="980000"/>
                </a:solidFill>
              </a:rPr>
              <a:t>(mė)</a:t>
            </a:r>
            <a:r>
              <a:rPr lang="lt">
                <a:solidFill>
                  <a:srgbClr val="980000"/>
                </a:solidFill>
              </a:rPr>
              <a:t>me</a:t>
            </a:r>
            <a:endParaRPr>
              <a:solidFill>
                <a:srgbClr val="980000"/>
              </a:solidFill>
            </a:endParaRPr>
          </a:p>
          <a:p>
            <a:pPr indent="0" lvl="0" marL="0" rtl="0" algn="l">
              <a:spcBef>
                <a:spcPts val="1200"/>
              </a:spcBef>
              <a:spcAft>
                <a:spcPts val="0"/>
              </a:spcAft>
              <a:buNone/>
            </a:pPr>
            <a:r>
              <a:rPr lang="lt">
                <a:solidFill>
                  <a:schemeClr val="dk1"/>
                </a:solidFill>
              </a:rPr>
              <a:t>tu 	</a:t>
            </a:r>
            <a:r>
              <a:rPr b="1" lang="lt">
                <a:solidFill>
                  <a:schemeClr val="dk1"/>
                </a:solidFill>
              </a:rPr>
              <a:t>-tum(ei):</a:t>
            </a:r>
            <a:r>
              <a:rPr lang="lt">
                <a:solidFill>
                  <a:schemeClr val="dk1"/>
                </a:solidFill>
              </a:rPr>
              <a:t> </a:t>
            </a:r>
            <a:r>
              <a:rPr lang="lt">
                <a:solidFill>
                  <a:srgbClr val="980000"/>
                </a:solidFill>
              </a:rPr>
              <a:t>galėtum(ei)</a:t>
            </a:r>
            <a:r>
              <a:rPr lang="lt">
                <a:solidFill>
                  <a:schemeClr val="dk1"/>
                </a:solidFill>
              </a:rPr>
              <a:t>					jūs	</a:t>
            </a:r>
            <a:r>
              <a:rPr b="1" lang="lt">
                <a:solidFill>
                  <a:schemeClr val="dk1"/>
                </a:solidFill>
              </a:rPr>
              <a:t>-tu(mė)te:</a:t>
            </a:r>
            <a:r>
              <a:rPr lang="lt">
                <a:solidFill>
                  <a:schemeClr val="dk1"/>
                </a:solidFill>
              </a:rPr>
              <a:t> </a:t>
            </a:r>
            <a:r>
              <a:rPr lang="lt">
                <a:solidFill>
                  <a:srgbClr val="980000"/>
                </a:solidFill>
              </a:rPr>
              <a:t>galėtu(mė)te</a:t>
            </a:r>
            <a:endParaRPr>
              <a:solidFill>
                <a:srgbClr val="980000"/>
              </a:solidFill>
            </a:endParaRPr>
          </a:p>
          <a:p>
            <a:pPr indent="0" lvl="0" marL="0" rtl="0" algn="l">
              <a:spcBef>
                <a:spcPts val="1200"/>
              </a:spcBef>
              <a:spcAft>
                <a:spcPts val="1200"/>
              </a:spcAft>
              <a:buNone/>
            </a:pPr>
            <a:r>
              <a:rPr lang="lt">
                <a:solidFill>
                  <a:schemeClr val="dk1"/>
                </a:solidFill>
              </a:rPr>
              <a:t>jis, ji	 				</a:t>
            </a:r>
            <a:r>
              <a:rPr b="1" lang="lt">
                <a:solidFill>
                  <a:schemeClr val="dk1"/>
                </a:solidFill>
              </a:rPr>
              <a:t>-tų:</a:t>
            </a:r>
            <a:r>
              <a:rPr lang="lt">
                <a:solidFill>
                  <a:schemeClr val="dk1"/>
                </a:solidFill>
              </a:rPr>
              <a:t> </a:t>
            </a:r>
            <a:r>
              <a:rPr lang="lt">
                <a:solidFill>
                  <a:srgbClr val="980000"/>
                </a:solidFill>
              </a:rPr>
              <a:t>galėtų</a:t>
            </a:r>
            <a:r>
              <a:rPr lang="lt">
                <a:solidFill>
                  <a:schemeClr val="dk1"/>
                </a:solidFill>
              </a:rPr>
              <a:t>			jie, jos</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lt"/>
              <a:t>Tariamoji nuosaka (Subjunctive mood)</a:t>
            </a:r>
            <a:endParaRPr/>
          </a:p>
        </p:txBody>
      </p:sp>
      <p:sp>
        <p:nvSpPr>
          <p:cNvPr id="97" name="Google Shape;97;p21"/>
          <p:cNvSpPr txBox="1"/>
          <p:nvPr>
            <p:ph idx="1" type="body"/>
          </p:nvPr>
        </p:nvSpPr>
        <p:spPr>
          <a:xfrm>
            <a:off x="311700" y="1313600"/>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Char char="●"/>
            </a:pPr>
            <a:r>
              <a:rPr lang="lt">
                <a:solidFill>
                  <a:schemeClr val="dk1"/>
                </a:solidFill>
              </a:rPr>
              <a:t>Ar tu …………. (norėti) picos vakarienei?</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Aš ………….. (skaityti) knygą, bet dabar turiu tvarkytis.</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Mes …………. (važiuoti) prie jūros, bet esame užsiėmę.</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Jis …………… (norėti) ledų, bet lauke šalta.</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Ar jūs ………………. (galėti) man padėti?</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Ar ji ……………. (valgyti) pietus, jei aš ………….. (gaminti)?</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Jos ………… (žiūrėti) tą filmą, jei …………. (galvoti), kad jis įdomus.</a:t>
            </a:r>
            <a:endParaRPr>
              <a:solidFill>
                <a:schemeClr val="dk1"/>
              </a:solidFill>
            </a:endParaRPr>
          </a:p>
          <a:p>
            <a:pPr indent="-342900" lvl="0" marL="457200" rtl="0" algn="l">
              <a:spcBef>
                <a:spcPts val="0"/>
              </a:spcBef>
              <a:spcAft>
                <a:spcPts val="0"/>
              </a:spcAft>
              <a:buClr>
                <a:schemeClr val="dk1"/>
              </a:buClr>
              <a:buSzPts val="1800"/>
              <a:buChar char="●"/>
            </a:pPr>
            <a:r>
              <a:rPr lang="lt">
                <a:solidFill>
                  <a:schemeClr val="dk1"/>
                </a:solidFill>
              </a:rPr>
              <a:t>Mes …………. (gerti) arbatą, jei jos ………… (turėti).</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